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33" r:id="rId4"/>
  </p:sldMasterIdLst>
  <p:notesMasterIdLst>
    <p:notesMasterId r:id="rId38"/>
  </p:notesMasterIdLst>
  <p:sldIdLst>
    <p:sldId id="256" r:id="rId5"/>
    <p:sldId id="257" r:id="rId6"/>
    <p:sldId id="266" r:id="rId7"/>
    <p:sldId id="258" r:id="rId8"/>
    <p:sldId id="261" r:id="rId9"/>
    <p:sldId id="263" r:id="rId10"/>
    <p:sldId id="262" r:id="rId11"/>
    <p:sldId id="264" r:id="rId12"/>
    <p:sldId id="265" r:id="rId13"/>
    <p:sldId id="267" r:id="rId14"/>
    <p:sldId id="259" r:id="rId15"/>
    <p:sldId id="260" r:id="rId16"/>
    <p:sldId id="270" r:id="rId17"/>
    <p:sldId id="272" r:id="rId18"/>
    <p:sldId id="273" r:id="rId19"/>
    <p:sldId id="274" r:id="rId20"/>
    <p:sldId id="275" r:id="rId21"/>
    <p:sldId id="276" r:id="rId22"/>
    <p:sldId id="278" r:id="rId23"/>
    <p:sldId id="281" r:id="rId24"/>
    <p:sldId id="280" r:id="rId25"/>
    <p:sldId id="282" r:id="rId26"/>
    <p:sldId id="283" r:id="rId27"/>
    <p:sldId id="284" r:id="rId28"/>
    <p:sldId id="287" r:id="rId29"/>
    <p:sldId id="288" r:id="rId30"/>
    <p:sldId id="289" r:id="rId31"/>
    <p:sldId id="291" r:id="rId32"/>
    <p:sldId id="292" r:id="rId33"/>
    <p:sldId id="290" r:id="rId34"/>
    <p:sldId id="277" r:id="rId35"/>
    <p:sldId id="293" r:id="rId36"/>
    <p:sldId id="294" r:id="rId37"/>
  </p:sldIdLst>
  <p:sldSz cx="12192000" cy="6858000"/>
  <p:notesSz cx="6858000" cy="9144000"/>
  <p:custDataLst>
    <p:tags r:id="rId3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3ADE0E-E926-4636-AB33-CA2A7B19C2CF}" type="datetimeFigureOut">
              <a:rPr lang="en-US" smtClean="0"/>
              <a:t>4/6/2020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727E4-CEEF-4952-BDD6-A5EFBF994C47}" type="slidenum">
              <a:rPr lang="en-US" smtClean="0"/>
              <a:t>‹#›</a:t>
            </a:fld>
            <a:endParaRPr lang="en-US"/>
          </a:p>
        </p:txBody>
      </p:sp>
    </p:spTree>
    <p:extLst>
      <p:ext uri="{BB962C8B-B14F-4D97-AF65-F5344CB8AC3E}">
        <p14:creationId xmlns:p14="http://schemas.microsoft.com/office/powerpoint/2010/main" val="3042856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E1A99D-A03F-4B66-A987-5B70A816FA89}"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244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7BF96D-8E1C-441E-9DC9-4D48BD09CD82}"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21283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AB5553-B516-4A6E-920C-855A32CC212D}"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2391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84ADF0-3CB4-4410-8A40-26DA9AB6B290}"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155877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F7EC58-7B33-46CC-A7D1-AEAB567BFE60}"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210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2D1FDA-61E4-48D0-B53B-1A86D684BB70}" type="datetime1">
              <a:rPr lang="en-US" smtClean="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53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24BAC8-F375-44CE-A728-46EE3904AB25}" type="datetime1">
              <a:rPr lang="en-US" smtClean="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58382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3E26EE-24CA-476E-8E7F-BAB0718A6100}" type="datetime1">
              <a:rPr lang="en-US" smtClean="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0047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76BE9C3-1824-42CA-8AA1-89039CB44773}" type="datetime1">
              <a:rPr lang="en-US" smtClean="0"/>
              <a:t>4/6/2020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413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2C5A269-1B53-4279-BEDF-C6CAD469D7BA}" type="datetime1">
              <a:rPr lang="en-US" smtClean="0"/>
              <a:t>4/6/2020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8662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305B13-608E-47DA-8CC3-E7D2C17B4BB2}" type="datetime1">
              <a:rPr lang="en-US" smtClean="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99364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634914A-343B-4B0A-9C09-8984BE8220DB}" type="datetime1">
              <a:rPr lang="en-US" smtClean="0"/>
              <a:t>4/6/2020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576608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hyperlink" Target="http://traviscentral/files/hr/docs/04032020NoticeofNeedforFFCRALeave.pdf" TargetMode="Externa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traviscentral/files/hr/docs/ffcra-paid-leave.pdf" TargetMode="External"/><Relationship Id="rId2" Type="http://schemas.openxmlformats.org/officeDocument/2006/relationships/hyperlink" Target="https://www.dol.gov/sites/dolgov/files/WHD/posters/FFCRA_Poster_WH1422_Non-Federal.pdf" TargetMode="External"/><Relationship Id="rId1" Type="http://schemas.openxmlformats.org/officeDocument/2006/relationships/slideLayout" Target="../slideLayouts/slideLayout6.xml"/><Relationship Id="rId5" Type="http://schemas.openxmlformats.org/officeDocument/2006/relationships/hyperlink" Target="https://rise.articulate.com/share/wp9kfQU3b9dw1QRkpLjRpYNMQfjnGCFP#/" TargetMode="External"/><Relationship Id="rId4" Type="http://schemas.openxmlformats.org/officeDocument/2006/relationships/hyperlink" Target="http://traviscentral/files/hr/docs/04032020NoticeofNeedforFFCRALeave.pdf"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Families First Coronavirus Response Act (FFCRA)</a:t>
            </a:r>
          </a:p>
        </p:txBody>
      </p:sp>
    </p:spTree>
    <p:custDataLst>
      <p:tags r:id="rId1"/>
    </p:custDataLst>
    <p:extLst>
      <p:ext uri="{BB962C8B-B14F-4D97-AF65-F5344CB8AC3E}">
        <p14:creationId xmlns:p14="http://schemas.microsoft.com/office/powerpoint/2010/main" val="855815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How to Request &amp; Record Leave</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10</a:t>
            </a:fld>
            <a:endParaRPr lang="en-US" dirty="0"/>
          </a:p>
        </p:txBody>
      </p:sp>
    </p:spTree>
    <p:custDataLst>
      <p:tags r:id="rId1"/>
    </p:custDataLst>
    <p:extLst>
      <p:ext uri="{BB962C8B-B14F-4D97-AF65-F5344CB8AC3E}">
        <p14:creationId xmlns:p14="http://schemas.microsoft.com/office/powerpoint/2010/main" val="2677796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lnSpcReduction="10000"/>
          </a:bodyPr>
          <a:lstStyle/>
          <a:p>
            <a:r>
              <a:rPr lang="en-US" dirty="0"/>
              <a:t>1.  Employee completes Notice of Need for Families First Coronavirus Response Act (FFCRA) Leave</a:t>
            </a:r>
          </a:p>
          <a:p>
            <a:pPr lvl="1"/>
            <a:r>
              <a:rPr lang="en-US" dirty="0"/>
              <a:t>Found under Forms – HRMD Forms – </a:t>
            </a:r>
            <a:r>
              <a:rPr lang="en-US" dirty="0">
                <a:hlinkClick r:id="rId3"/>
              </a:rPr>
              <a:t>Leave Forms </a:t>
            </a:r>
            <a:r>
              <a:rPr lang="en-US" dirty="0"/>
              <a:t>section</a:t>
            </a:r>
          </a:p>
          <a:p>
            <a:pPr lvl="1"/>
            <a:endParaRPr lang="en-US" dirty="0"/>
          </a:p>
          <a:p>
            <a:r>
              <a:rPr lang="en-US" dirty="0"/>
              <a:t>2.  Employee provides documentation to support request</a:t>
            </a:r>
          </a:p>
          <a:p>
            <a:endParaRPr lang="en-US" dirty="0"/>
          </a:p>
          <a:p>
            <a:r>
              <a:rPr lang="en-US" dirty="0"/>
              <a:t>3. Manager/HR Liaison </a:t>
            </a:r>
            <a:r>
              <a:rPr lang="en-US" dirty="0" smtClean="0"/>
              <a:t>reviews </a:t>
            </a:r>
            <a:r>
              <a:rPr lang="en-US" dirty="0"/>
              <a:t>information and determines if information supports eligibility.</a:t>
            </a:r>
          </a:p>
          <a:p>
            <a:endParaRPr lang="en-US" dirty="0"/>
          </a:p>
          <a:p>
            <a:r>
              <a:rPr lang="en-US" dirty="0"/>
              <a:t>4.  Employee is notified that leave requirements are met.</a:t>
            </a:r>
          </a:p>
          <a:p>
            <a:endParaRPr lang="en-US" dirty="0"/>
          </a:p>
          <a:p>
            <a:r>
              <a:rPr lang="en-US" dirty="0"/>
              <a:t>5.  Employee enters appropriate timesheet code to match the leave.</a:t>
            </a:r>
          </a:p>
          <a:p>
            <a:endParaRPr lang="en-US" dirty="0"/>
          </a:p>
          <a:p>
            <a:pPr lvl="1"/>
            <a:endParaRPr lang="en-US" dirty="0"/>
          </a:p>
          <a:p>
            <a:pPr marL="201168" lvl="1" indent="0">
              <a:buNone/>
            </a:pPr>
            <a:endParaRPr lang="en-US" dirty="0"/>
          </a:p>
        </p:txBody>
      </p:sp>
      <p:sp>
        <p:nvSpPr>
          <p:cNvPr id="5" name="TextBox 4"/>
          <p:cNvSpPr txBox="1"/>
          <p:nvPr/>
        </p:nvSpPr>
        <p:spPr>
          <a:xfrm>
            <a:off x="1171170" y="5652655"/>
            <a:ext cx="9050426" cy="584775"/>
          </a:xfrm>
          <a:prstGeom prst="rect">
            <a:avLst/>
          </a:prstGeom>
          <a:noFill/>
        </p:spPr>
        <p:txBody>
          <a:bodyPr wrap="none" rtlCol="0">
            <a:spAutoFit/>
          </a:bodyPr>
          <a:lstStyle/>
          <a:p>
            <a:r>
              <a:rPr lang="en-US" sz="1600" i="1" dirty="0">
                <a:solidFill>
                  <a:srgbClr val="FF0000"/>
                </a:solidFill>
              </a:rPr>
              <a:t>NOTE: EMPLOYEES WHO HAVE USED FMLA WITHIN THE LAST 12 MONTHS WILL NEED TO CONTACT </a:t>
            </a:r>
          </a:p>
          <a:p>
            <a:r>
              <a:rPr lang="en-US" sz="1600" i="1" dirty="0">
                <a:solidFill>
                  <a:srgbClr val="FF0000"/>
                </a:solidFill>
              </a:rPr>
              <a:t>THEIR  FMLA ADMINISTRATOR IF REQUESTING THE EMERGENCY FMLA (FOR SCHOOL/CHILDCARE CLOSING)</a:t>
            </a:r>
          </a:p>
        </p:txBody>
      </p:sp>
      <p:sp>
        <p:nvSpPr>
          <p:cNvPr id="4" name="Footer Placeholder 3"/>
          <p:cNvSpPr>
            <a:spLocks noGrp="1"/>
          </p:cNvSpPr>
          <p:nvPr>
            <p:ph type="ftr" sz="quarter" idx="11"/>
          </p:nvPr>
        </p:nvSpPr>
        <p:spPr/>
        <p:txBody>
          <a:bodyPr/>
          <a:lstStyle/>
          <a:p>
            <a:r>
              <a:rPr lang="en-US" dirty="0" smtClean="0"/>
              <a:t>HRMD 4/6/2020</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11</a:t>
            </a:fld>
            <a:endParaRPr lang="en-US" dirty="0"/>
          </a:p>
        </p:txBody>
      </p:sp>
    </p:spTree>
    <p:custDataLst>
      <p:tags r:id="rId1"/>
    </p:custDataLst>
    <p:extLst>
      <p:ext uri="{BB962C8B-B14F-4D97-AF65-F5344CB8AC3E}">
        <p14:creationId xmlns:p14="http://schemas.microsoft.com/office/powerpoint/2010/main" val="1442263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Use Form for Leave </a:t>
            </a:r>
            <a:r>
              <a:rPr lang="en-US" sz="2400" dirty="0"/>
              <a:t>(found under HRMD Forms)</a:t>
            </a:r>
          </a:p>
        </p:txBody>
      </p:sp>
      <p:pic>
        <p:nvPicPr>
          <p:cNvPr id="6" name="Picture 5"/>
          <p:cNvPicPr>
            <a:picLocks noChangeAspect="1"/>
          </p:cNvPicPr>
          <p:nvPr/>
        </p:nvPicPr>
        <p:blipFill>
          <a:blip r:embed="rId3"/>
          <a:stretch>
            <a:fillRect/>
          </a:stretch>
        </p:blipFill>
        <p:spPr>
          <a:xfrm>
            <a:off x="1699492" y="1737360"/>
            <a:ext cx="7703126" cy="4993555"/>
          </a:xfrm>
          <a:prstGeom prst="rect">
            <a:avLst/>
          </a:prstGeom>
        </p:spPr>
      </p:pic>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12</a:t>
            </a:fld>
            <a:endParaRPr lang="en-US" dirty="0"/>
          </a:p>
        </p:txBody>
      </p:sp>
    </p:spTree>
    <p:custDataLst>
      <p:tags r:id="rId1"/>
    </p:custDataLst>
    <p:extLst>
      <p:ext uri="{BB962C8B-B14F-4D97-AF65-F5344CB8AC3E}">
        <p14:creationId xmlns:p14="http://schemas.microsoft.com/office/powerpoint/2010/main" val="3263384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864879" y="655303"/>
            <a:ext cx="8101157" cy="5701911"/>
          </a:xfrm>
          <a:prstGeom prst="rect">
            <a:avLst/>
          </a:prstGeom>
        </p:spPr>
      </p:pic>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Tree>
    <p:custDataLst>
      <p:tags r:id="rId1"/>
    </p:custDataLst>
    <p:extLst>
      <p:ext uri="{BB962C8B-B14F-4D97-AF65-F5344CB8AC3E}">
        <p14:creationId xmlns:p14="http://schemas.microsoft.com/office/powerpoint/2010/main" val="2531678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a:bodyPr>
          <a:lstStyle/>
          <a:p>
            <a:r>
              <a:rPr lang="en-US" dirty="0"/>
              <a:t>ACCEPTABLE DOCUMENTATION</a:t>
            </a:r>
          </a:p>
          <a:p>
            <a:pPr marL="201168" lvl="1" indent="0">
              <a:buNone/>
            </a:pPr>
            <a:endParaRPr lang="en-US" dirty="0"/>
          </a:p>
        </p:txBody>
      </p:sp>
      <p:sp>
        <p:nvSpPr>
          <p:cNvPr id="4" name="Rectangle 3"/>
          <p:cNvSpPr/>
          <p:nvPr/>
        </p:nvSpPr>
        <p:spPr>
          <a:xfrm>
            <a:off x="1171170" y="2344400"/>
            <a:ext cx="10845337" cy="3416320"/>
          </a:xfrm>
          <a:prstGeom prst="rect">
            <a:avLst/>
          </a:prstGeom>
        </p:spPr>
        <p:txBody>
          <a:bodyPr wrap="square">
            <a:spAutoFit/>
          </a:bodyPr>
          <a:lstStyle/>
          <a:p>
            <a:pPr>
              <a:buFont typeface="Arial" panose="020B0604020202020204" pitchFamily="34" charset="0"/>
              <a:buChar char="•"/>
            </a:pPr>
            <a:r>
              <a:rPr lang="en-US" dirty="0"/>
              <a:t>#1 - subject to a quarantine or isolation order</a:t>
            </a:r>
          </a:p>
          <a:p>
            <a:r>
              <a:rPr lang="en-US" dirty="0"/>
              <a:t>          - the name of the government entity that issued the order; </a:t>
            </a:r>
          </a:p>
          <a:p>
            <a:pPr>
              <a:buFont typeface="Arial" panose="020B0604020202020204" pitchFamily="34" charset="0"/>
              <a:buChar char="•"/>
            </a:pPr>
            <a:r>
              <a:rPr lang="en-US" dirty="0"/>
              <a:t>#2 - if the employee has been advised to self-quarantine due to COVID-19 concerns</a:t>
            </a:r>
          </a:p>
          <a:p>
            <a:r>
              <a:rPr lang="en-US" dirty="0"/>
              <a:t>       -  the name of the health care provider who advised the employee; </a:t>
            </a:r>
          </a:p>
          <a:p>
            <a:pPr>
              <a:buFont typeface="Arial" panose="020B0604020202020204" pitchFamily="34" charset="0"/>
              <a:buChar char="•"/>
            </a:pPr>
            <a:r>
              <a:rPr lang="en-US" dirty="0"/>
              <a:t>#4 -  if the employee is caring for someone else</a:t>
            </a:r>
          </a:p>
          <a:p>
            <a:r>
              <a:rPr lang="en-US" dirty="0"/>
              <a:t>         - the employee must provide the name of the government entity that issued the quarantine or isolation order   	   affecting the individual, or the </a:t>
            </a:r>
          </a:p>
          <a:p>
            <a:r>
              <a:rPr lang="en-US" dirty="0"/>
              <a:t>         - information of the health care provider who advised the individual to self-quarantine; or</a:t>
            </a:r>
          </a:p>
          <a:p>
            <a:r>
              <a:rPr lang="en-US" dirty="0"/>
              <a:t>#5    - if the employee is taking care of a child whose school is closed or child care is unavailable due to COVID-19, - 	-the employee must provide the name of the child being cared for, the name of the school, place of care or 	child care provider that has closed, and a representation that no other suitable person will be caring for the 	child during the leave</a:t>
            </a:r>
            <a:endParaRPr lang="en-US" dirty="0">
              <a:effectLst/>
            </a:endParaRPr>
          </a:p>
        </p:txBody>
      </p:sp>
      <p:sp>
        <p:nvSpPr>
          <p:cNvPr id="6" name="TextBox 5"/>
          <p:cNvSpPr txBox="1"/>
          <p:nvPr/>
        </p:nvSpPr>
        <p:spPr>
          <a:xfrm>
            <a:off x="1496291" y="5846618"/>
            <a:ext cx="5226944" cy="369332"/>
          </a:xfrm>
          <a:prstGeom prst="rect">
            <a:avLst/>
          </a:prstGeom>
          <a:noFill/>
        </p:spPr>
        <p:txBody>
          <a:bodyPr wrap="none" rtlCol="0">
            <a:spAutoFit/>
          </a:bodyPr>
          <a:lstStyle/>
          <a:p>
            <a:r>
              <a:rPr lang="en-US" dirty="0"/>
              <a:t>* You may not require more documentation than this.</a:t>
            </a:r>
          </a:p>
        </p:txBody>
      </p:sp>
      <p:sp>
        <p:nvSpPr>
          <p:cNvPr id="5" name="Footer Placeholder 4"/>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13E31D-E2AB-40D1-8B51-AFA5AFEF393A}" type="slidenum">
              <a:rPr lang="en-US" smtClean="0"/>
              <a:t>14</a:t>
            </a:fld>
            <a:endParaRPr lang="en-US" dirty="0"/>
          </a:p>
        </p:txBody>
      </p:sp>
    </p:spTree>
    <p:extLst>
      <p:ext uri="{BB962C8B-B14F-4D97-AF65-F5344CB8AC3E}">
        <p14:creationId xmlns:p14="http://schemas.microsoft.com/office/powerpoint/2010/main" val="2620299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a:bodyPr>
          <a:lstStyle/>
          <a:p>
            <a:r>
              <a:rPr lang="en-US" b="1" dirty="0"/>
              <a:t>RECORDING THE LEAVE</a:t>
            </a:r>
          </a:p>
          <a:p>
            <a:endParaRPr lang="en-US" dirty="0"/>
          </a:p>
          <a:p>
            <a:r>
              <a:rPr lang="en-US" dirty="0"/>
              <a:t>- Intermittent Leave is ONLY available for</a:t>
            </a:r>
          </a:p>
          <a:p>
            <a:pPr lvl="1"/>
            <a:r>
              <a:rPr lang="en-US" dirty="0"/>
              <a:t>- Employee is working on site AND </a:t>
            </a:r>
            <a:r>
              <a:rPr lang="en-US" dirty="0" smtClean="0"/>
              <a:t>needs </a:t>
            </a:r>
            <a:r>
              <a:rPr lang="en-US" dirty="0"/>
              <a:t>leave for school closing/childcare OR</a:t>
            </a:r>
          </a:p>
          <a:p>
            <a:pPr lvl="1"/>
            <a:r>
              <a:rPr lang="en-US" dirty="0"/>
              <a:t>- Employees who are teleworking for all reasons</a:t>
            </a:r>
          </a:p>
          <a:p>
            <a:pPr lvl="1"/>
            <a:endParaRPr lang="en-US" dirty="0"/>
          </a:p>
          <a:p>
            <a:pPr lvl="1">
              <a:buFontTx/>
              <a:buChar char="-"/>
            </a:pPr>
            <a:r>
              <a:rPr lang="en-US" dirty="0"/>
              <a:t>The department/office must agree to intermittent leave, otherwise, has to be used continuously.</a:t>
            </a:r>
          </a:p>
          <a:p>
            <a:pPr lvl="1">
              <a:buFontTx/>
              <a:buChar char="-"/>
            </a:pP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15</a:t>
            </a:fld>
            <a:endParaRPr lang="en-US" dirty="0"/>
          </a:p>
        </p:txBody>
      </p:sp>
    </p:spTree>
    <p:extLst>
      <p:ext uri="{BB962C8B-B14F-4D97-AF65-F5344CB8AC3E}">
        <p14:creationId xmlns:p14="http://schemas.microsoft.com/office/powerpoint/2010/main" val="792423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fontScale="92500" lnSpcReduction="20000"/>
          </a:bodyPr>
          <a:lstStyle/>
          <a:p>
            <a:endParaRPr lang="en-US" dirty="0"/>
          </a:p>
          <a:p>
            <a:r>
              <a:rPr lang="en-US" sz="3500" dirty="0"/>
              <a:t>TIMESHEET CODES</a:t>
            </a:r>
          </a:p>
          <a:p>
            <a:r>
              <a:rPr lang="en-US" dirty="0"/>
              <a:t>For leave taken from March 22 – March 31:</a:t>
            </a:r>
          </a:p>
          <a:p>
            <a:pPr lvl="0"/>
            <a:r>
              <a:rPr lang="en-US" b="1" dirty="0"/>
              <a:t>1140 Administrative Leave </a:t>
            </a:r>
            <a:r>
              <a:rPr lang="en-US" dirty="0"/>
              <a:t>paid combined with Emergency Event ID 300320-AL if the leave was used for any of the 6 qualifying reasons.</a:t>
            </a:r>
          </a:p>
          <a:p>
            <a:pPr lvl="1">
              <a:buFontTx/>
              <a:buChar char="-"/>
            </a:pPr>
            <a:endParaRPr lang="en-US" dirty="0"/>
          </a:p>
          <a:p>
            <a:r>
              <a:rPr lang="en-US" dirty="0"/>
              <a:t>For leave taken from April 1 forward:</a:t>
            </a:r>
          </a:p>
          <a:p>
            <a:pPr lvl="0"/>
            <a:r>
              <a:rPr lang="en-US" b="1" dirty="0"/>
              <a:t>2021 COVID-19 Employee Sick </a:t>
            </a:r>
            <a:r>
              <a:rPr lang="en-US" b="1" dirty="0" err="1"/>
              <a:t>Pd</a:t>
            </a:r>
            <a:r>
              <a:rPr lang="en-US" dirty="0"/>
              <a:t> combined with Emergency Event ID 300320-EPS if the leave is for you for #1, #2, and #3 qualifying reason.   </a:t>
            </a:r>
          </a:p>
          <a:p>
            <a:pPr lvl="0"/>
            <a:r>
              <a:rPr lang="en-US" b="1" dirty="0"/>
              <a:t>2022 COVID-19 Family Sick-</a:t>
            </a:r>
            <a:r>
              <a:rPr lang="en-US" b="1" dirty="0" err="1"/>
              <a:t>Pd</a:t>
            </a:r>
            <a:r>
              <a:rPr lang="en-US" dirty="0"/>
              <a:t> combined with Emergency Event ID 300320-EPS if the leave was used to care for others or due to school/closing reason.</a:t>
            </a:r>
          </a:p>
          <a:p>
            <a:r>
              <a:rPr lang="en-US" b="1" dirty="0"/>
              <a:t>FMLA Administrator will have emergency FMLA codes available.</a:t>
            </a:r>
            <a:endParaRPr lang="en-US" sz="2400" b="1"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16</a:t>
            </a:fld>
            <a:endParaRPr lang="en-US" dirty="0"/>
          </a:p>
        </p:txBody>
      </p:sp>
    </p:spTree>
    <p:extLst>
      <p:ext uri="{BB962C8B-B14F-4D97-AF65-F5344CB8AC3E}">
        <p14:creationId xmlns:p14="http://schemas.microsoft.com/office/powerpoint/2010/main" val="2982025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CASE STUDIES</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17</a:t>
            </a:fld>
            <a:endParaRPr lang="en-US" dirty="0"/>
          </a:p>
        </p:txBody>
      </p:sp>
    </p:spTree>
    <p:custDataLst>
      <p:tags r:id="rId1"/>
    </p:custDataLst>
    <p:extLst>
      <p:ext uri="{BB962C8B-B14F-4D97-AF65-F5344CB8AC3E}">
        <p14:creationId xmlns:p14="http://schemas.microsoft.com/office/powerpoint/2010/main" val="14488551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11763" y="5408613"/>
            <a:ext cx="10058400" cy="1449387"/>
          </a:xfrm>
        </p:spPr>
        <p:txBody>
          <a:bodyPr>
            <a:normAutofit fontScale="90000"/>
          </a:bodyPr>
          <a:lstStyle/>
          <a:p>
            <a:r>
              <a:rPr lang="en-US" dirty="0"/>
              <a:t/>
            </a:r>
            <a:br>
              <a:rPr lang="en-US" dirty="0"/>
            </a:br>
            <a:r>
              <a:rPr lang="en-US" dirty="0"/>
              <a:t/>
            </a:r>
            <a:br>
              <a:rPr lang="en-US" dirty="0"/>
            </a:br>
            <a:r>
              <a:rPr lang="en-US" dirty="0"/>
              <a:t>Case #1 </a:t>
            </a:r>
            <a:br>
              <a:rPr lang="en-US" dirty="0"/>
            </a:br>
            <a:r>
              <a:rPr lang="en-US" dirty="0"/>
              <a:t/>
            </a:r>
            <a:br>
              <a:rPr lang="en-US" dirty="0"/>
            </a:br>
            <a:r>
              <a:rPr lang="en-US" dirty="0"/>
              <a:t>Jimmy is a temp employee who works 40 hours a week.  Work has slowed down to 30 hours a week and he’d like to use the emergency paid sick leave to supplement hours.</a:t>
            </a:r>
            <a:br>
              <a:rPr lang="en-US" dirty="0"/>
            </a:br>
            <a:r>
              <a:rPr lang="en-US" dirty="0"/>
              <a:t/>
            </a:r>
            <a:br>
              <a:rPr lang="en-US" dirty="0"/>
            </a:br>
            <a:r>
              <a:rPr lang="en-US" dirty="0"/>
              <a:t>Can he use?</a:t>
            </a:r>
            <a:br>
              <a:rPr lang="en-US" dirty="0"/>
            </a:b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2920151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457200" y="132495"/>
            <a:ext cx="9729190" cy="6306952"/>
          </a:xfrm>
          <a:prstGeom prst="rect">
            <a:avLst/>
          </a:prstGeom>
        </p:spPr>
      </p:pic>
      <p:sp>
        <p:nvSpPr>
          <p:cNvPr id="2" name="Footer Placeholder 1"/>
          <p:cNvSpPr>
            <a:spLocks noGrp="1"/>
          </p:cNvSpPr>
          <p:nvPr>
            <p:ph type="ftr" sz="quarter" idx="11"/>
          </p:nvPr>
        </p:nvSpPr>
        <p:spPr/>
        <p:txBody>
          <a:bodyPr/>
          <a:lstStyle/>
          <a:p>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3975129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I.    Overview of FFCRA</a:t>
            </a:r>
          </a:p>
          <a:p>
            <a:r>
              <a:rPr lang="en-US" dirty="0"/>
              <a:t>II.   How to Request &amp; Record Leave</a:t>
            </a:r>
          </a:p>
          <a:p>
            <a:r>
              <a:rPr lang="en-US" dirty="0"/>
              <a:t>IV.  Case Studies</a:t>
            </a:r>
          </a:p>
          <a:p>
            <a:r>
              <a:rPr lang="en-US" dirty="0"/>
              <a:t> V.   Resources</a:t>
            </a:r>
          </a:p>
          <a:p>
            <a:r>
              <a:rPr lang="en-US" dirty="0"/>
              <a:t>VI.  Question &amp; Answer</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2</a:t>
            </a:fld>
            <a:endParaRPr lang="en-US" dirty="0"/>
          </a:p>
        </p:txBody>
      </p:sp>
    </p:spTree>
    <p:custDataLst>
      <p:tags r:id="rId1"/>
    </p:custDataLst>
    <p:extLst>
      <p:ext uri="{BB962C8B-B14F-4D97-AF65-F5344CB8AC3E}">
        <p14:creationId xmlns:p14="http://schemas.microsoft.com/office/powerpoint/2010/main" val="35461942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80930" y="6858000"/>
            <a:ext cx="10058400" cy="1450975"/>
          </a:xfrm>
        </p:spPr>
        <p:txBody>
          <a:bodyPr>
            <a:normAutofit fontScale="90000"/>
          </a:bodyPr>
          <a:lstStyle/>
          <a:p>
            <a:r>
              <a:rPr lang="en-US" dirty="0"/>
              <a:t/>
            </a:r>
            <a:br>
              <a:rPr lang="en-US" dirty="0"/>
            </a:br>
            <a:r>
              <a:rPr lang="en-US" dirty="0"/>
              <a:t/>
            </a:r>
            <a:br>
              <a:rPr lang="en-US" dirty="0"/>
            </a:br>
            <a:r>
              <a:rPr lang="en-US" dirty="0"/>
              <a:t>Case #1 </a:t>
            </a:r>
            <a:br>
              <a:rPr lang="en-US" dirty="0"/>
            </a:br>
            <a:r>
              <a:rPr lang="en-US" dirty="0"/>
              <a:t/>
            </a:r>
            <a:br>
              <a:rPr lang="en-US" dirty="0"/>
            </a:br>
            <a:r>
              <a:rPr lang="en-US" dirty="0"/>
              <a:t>Jimmy is a temp employee who works 40 hours a week.  Work has slowed down to 30 hours a week and he’d like to use the emergency paid sick leave to supplement hours.</a:t>
            </a:r>
            <a:br>
              <a:rPr lang="en-US" dirty="0"/>
            </a:br>
            <a:r>
              <a:rPr lang="en-US" dirty="0"/>
              <a:t/>
            </a:r>
            <a:br>
              <a:rPr lang="en-US" dirty="0"/>
            </a:br>
            <a:r>
              <a:rPr lang="en-US" dirty="0"/>
              <a:t>Can he use? No.  He does not meet any of the qualifying reasons.</a:t>
            </a:r>
            <a:br>
              <a:rPr lang="en-US" dirty="0"/>
            </a:br>
            <a:r>
              <a:rPr lang="en-US" dirty="0"/>
              <a:t/>
            </a:r>
            <a:br>
              <a:rPr lang="en-US" dirty="0"/>
            </a:br>
            <a:r>
              <a:rPr lang="en-US" dirty="0"/>
              <a:t/>
            </a:r>
            <a:br>
              <a:rPr lang="en-US" dirty="0"/>
            </a:b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1677839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5205218"/>
            <a:ext cx="10058400" cy="1450975"/>
          </a:xfrm>
        </p:spPr>
        <p:txBody>
          <a:bodyPr>
            <a:normAutofit fontScale="90000"/>
          </a:bodyPr>
          <a:lstStyle/>
          <a:p>
            <a:r>
              <a:rPr lang="en-US" dirty="0"/>
              <a:t/>
            </a:r>
            <a:br>
              <a:rPr lang="en-US" dirty="0"/>
            </a:br>
            <a:r>
              <a:rPr lang="en-US" dirty="0"/>
              <a:t/>
            </a:r>
            <a:br>
              <a:rPr lang="en-US" dirty="0"/>
            </a:br>
            <a:r>
              <a:rPr lang="en-US" dirty="0"/>
              <a:t>Case #2</a:t>
            </a:r>
            <a:br>
              <a:rPr lang="en-US" dirty="0"/>
            </a:br>
            <a:r>
              <a:rPr lang="en-US" dirty="0"/>
              <a:t/>
            </a:r>
            <a:br>
              <a:rPr lang="en-US" dirty="0"/>
            </a:br>
            <a:r>
              <a:rPr lang="en-US" dirty="0"/>
              <a:t>Sue participated in a tele-medicine visit with the employee health clinic and was </a:t>
            </a:r>
            <a:r>
              <a:rPr lang="en-US" dirty="0" smtClean="0"/>
              <a:t>issued documentation </a:t>
            </a:r>
            <a:r>
              <a:rPr lang="en-US" dirty="0"/>
              <a:t>by Dr. Brown to self quarantine.</a:t>
            </a:r>
            <a:br>
              <a:rPr lang="en-US" dirty="0"/>
            </a:br>
            <a:r>
              <a:rPr lang="en-US" dirty="0"/>
              <a:t/>
            </a:r>
            <a:br>
              <a:rPr lang="en-US" dirty="0"/>
            </a:br>
            <a:r>
              <a:rPr lang="en-US" dirty="0"/>
              <a:t>Can she use employee paid sick leave?</a:t>
            </a:r>
            <a:br>
              <a:rPr lang="en-US" dirty="0"/>
            </a:b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310071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457200" y="132495"/>
            <a:ext cx="9729190" cy="6306952"/>
          </a:xfrm>
          <a:prstGeom prst="rect">
            <a:avLst/>
          </a:prstGeom>
        </p:spPr>
      </p:pic>
      <p:sp>
        <p:nvSpPr>
          <p:cNvPr id="2" name="Footer Placeholder 1"/>
          <p:cNvSpPr>
            <a:spLocks noGrp="1"/>
          </p:cNvSpPr>
          <p:nvPr>
            <p:ph type="ftr" sz="quarter" idx="11"/>
          </p:nvPr>
        </p:nvSpPr>
        <p:spPr/>
        <p:txBody>
          <a:bodyPr/>
          <a:lstStyle/>
          <a:p>
            <a:endParaRPr lang="en-US" dirty="0"/>
          </a:p>
        </p:txBody>
      </p:sp>
      <p:sp>
        <p:nvSpPr>
          <p:cNvPr id="3" name="Slide Number Placeholder 2"/>
          <p:cNvSpPr>
            <a:spLocks noGrp="1"/>
          </p:cNvSpPr>
          <p:nvPr>
            <p:ph type="sldNum" sz="quarter" idx="12"/>
          </p:nvPr>
        </p:nvSpPr>
        <p:spPr/>
        <p:txBody>
          <a:bodyPr/>
          <a:lstStyle/>
          <a:p>
            <a:fld id="{6113E31D-E2AB-40D1-8B51-AFA5AFEF393A}" type="slidenum">
              <a:rPr lang="en-US" smtClean="0"/>
              <a:t>22</a:t>
            </a:fld>
            <a:endParaRPr lang="en-US" dirty="0"/>
          </a:p>
        </p:txBody>
      </p:sp>
    </p:spTree>
    <p:extLst>
      <p:ext uri="{BB962C8B-B14F-4D97-AF65-F5344CB8AC3E}">
        <p14:creationId xmlns:p14="http://schemas.microsoft.com/office/powerpoint/2010/main" val="19140807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37118" y="5167896"/>
            <a:ext cx="10058400" cy="1450975"/>
          </a:xfrm>
        </p:spPr>
        <p:txBody>
          <a:bodyPr>
            <a:normAutofit fontScale="90000"/>
          </a:bodyPr>
          <a:lstStyle/>
          <a:p>
            <a:r>
              <a:rPr lang="en-US" dirty="0"/>
              <a:t/>
            </a:r>
            <a:br>
              <a:rPr lang="en-US" dirty="0"/>
            </a:br>
            <a:r>
              <a:rPr lang="en-US" dirty="0"/>
              <a:t/>
            </a:r>
            <a:br>
              <a:rPr lang="en-US" dirty="0"/>
            </a:br>
            <a:r>
              <a:rPr lang="en-US" dirty="0"/>
              <a:t>Case #2</a:t>
            </a:r>
            <a:br>
              <a:rPr lang="en-US" dirty="0"/>
            </a:br>
            <a:r>
              <a:rPr lang="en-US" dirty="0"/>
              <a:t/>
            </a:r>
            <a:br>
              <a:rPr lang="en-US" dirty="0"/>
            </a:br>
            <a:r>
              <a:rPr lang="en-US" dirty="0"/>
              <a:t>Sue participated in a tele-medicine visit with the employee health clinic and was issued by Dr. Brown to self quarantine.</a:t>
            </a:r>
            <a:br>
              <a:rPr lang="en-US" dirty="0"/>
            </a:br>
            <a:r>
              <a:rPr lang="en-US" dirty="0"/>
              <a:t/>
            </a:r>
            <a:br>
              <a:rPr lang="en-US" dirty="0"/>
            </a:br>
            <a:r>
              <a:rPr lang="en-US" dirty="0"/>
              <a:t>Can she use employee paid sick leave?  </a:t>
            </a:r>
            <a:r>
              <a:rPr lang="en-US" b="1" dirty="0"/>
              <a:t>YES. Sue meets one of the qualifying reasons</a:t>
            </a:r>
            <a:r>
              <a:rPr lang="en-US" dirty="0"/>
              <a:t/>
            </a:r>
            <a:br>
              <a:rPr lang="en-US" dirty="0"/>
            </a:b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2143767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21094" y="5251872"/>
            <a:ext cx="10058400" cy="1450975"/>
          </a:xfrm>
        </p:spPr>
        <p:txBody>
          <a:bodyPr>
            <a:normAutofit fontScale="90000"/>
          </a:bodyPr>
          <a:lstStyle/>
          <a:p>
            <a:r>
              <a:rPr lang="en-US" dirty="0"/>
              <a:t/>
            </a:r>
            <a:br>
              <a:rPr lang="en-US" dirty="0"/>
            </a:br>
            <a:r>
              <a:rPr lang="en-US" dirty="0"/>
              <a:t/>
            </a:r>
            <a:br>
              <a:rPr lang="en-US" dirty="0"/>
            </a:br>
            <a:r>
              <a:rPr lang="en-US" dirty="0"/>
              <a:t>Case #3</a:t>
            </a:r>
            <a:br>
              <a:rPr lang="en-US" dirty="0"/>
            </a:br>
            <a:r>
              <a:rPr lang="en-US" dirty="0"/>
              <a:t/>
            </a:r>
            <a:br>
              <a:rPr lang="en-US" dirty="0"/>
            </a:br>
            <a:r>
              <a:rPr lang="en-US" dirty="0"/>
              <a:t>Sue would like to extend her employee paid sick leave to be emergency FMLA.</a:t>
            </a:r>
            <a:br>
              <a:rPr lang="en-US" dirty="0"/>
            </a:br>
            <a:r>
              <a:rPr lang="en-US" dirty="0"/>
              <a:t/>
            </a:r>
            <a:br>
              <a:rPr lang="en-US" dirty="0"/>
            </a:br>
            <a:r>
              <a:rPr lang="en-US" dirty="0"/>
              <a:t>Can she be paid up to the additional 10 weeks of leave?</a:t>
            </a:r>
            <a:br>
              <a:rPr lang="en-US" dirty="0"/>
            </a:br>
            <a:r>
              <a:rPr lang="en-US" dirty="0"/>
              <a:t/>
            </a:r>
            <a:br>
              <a:rPr lang="en-US" dirty="0"/>
            </a:b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2958699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17037" y="58559"/>
            <a:ext cx="8948999" cy="6298655"/>
          </a:xfrm>
          <a:prstGeom prst="rect">
            <a:avLst/>
          </a:prstGeom>
        </p:spPr>
      </p:pic>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25</a:t>
            </a:fld>
            <a:endParaRPr lang="en-US" dirty="0"/>
          </a:p>
        </p:txBody>
      </p:sp>
    </p:spTree>
    <p:extLst>
      <p:ext uri="{BB962C8B-B14F-4D97-AF65-F5344CB8AC3E}">
        <p14:creationId xmlns:p14="http://schemas.microsoft.com/office/powerpoint/2010/main" val="42863752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53143" y="5407025"/>
            <a:ext cx="10058400" cy="1450975"/>
          </a:xfrm>
        </p:spPr>
        <p:txBody>
          <a:bodyPr>
            <a:normAutofit fontScale="90000"/>
          </a:bodyPr>
          <a:lstStyle/>
          <a:p>
            <a:r>
              <a:rPr lang="en-US" dirty="0"/>
              <a:t/>
            </a:r>
            <a:br>
              <a:rPr lang="en-US" dirty="0"/>
            </a:br>
            <a:r>
              <a:rPr lang="en-US" dirty="0"/>
              <a:t/>
            </a:r>
            <a:br>
              <a:rPr lang="en-US" dirty="0"/>
            </a:br>
            <a:r>
              <a:rPr lang="en-US" dirty="0"/>
              <a:t>Case #3</a:t>
            </a:r>
            <a:br>
              <a:rPr lang="en-US" dirty="0"/>
            </a:br>
            <a:r>
              <a:rPr lang="en-US" dirty="0"/>
              <a:t/>
            </a:r>
            <a:br>
              <a:rPr lang="en-US" dirty="0"/>
            </a:br>
            <a:r>
              <a:rPr lang="en-US" dirty="0"/>
              <a:t>Sue would like to extend her employee paid sick leave to be emergency FMLA.</a:t>
            </a:r>
            <a:br>
              <a:rPr lang="en-US" dirty="0"/>
            </a:br>
            <a:r>
              <a:rPr lang="en-US" dirty="0"/>
              <a:t/>
            </a:r>
            <a:br>
              <a:rPr lang="en-US" dirty="0"/>
            </a:br>
            <a:r>
              <a:rPr lang="en-US" dirty="0"/>
              <a:t>Can she be paid up to the additional 10 weeks of leave?   </a:t>
            </a:r>
            <a:r>
              <a:rPr lang="en-US" b="1" dirty="0"/>
              <a:t>NO.  This is offered for school/childcare closings only.</a:t>
            </a:r>
            <a:br>
              <a:rPr lang="en-US" b="1" dirty="0"/>
            </a:br>
            <a:r>
              <a:rPr lang="en-US" dirty="0"/>
              <a:t/>
            </a:r>
            <a:br>
              <a:rPr lang="en-US" dirty="0"/>
            </a:b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652020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6489" y="5177227"/>
            <a:ext cx="10058400" cy="1450975"/>
          </a:xfrm>
        </p:spPr>
        <p:txBody>
          <a:bodyPr>
            <a:normAutofit fontScale="90000"/>
          </a:bodyPr>
          <a:lstStyle/>
          <a:p>
            <a:r>
              <a:rPr lang="en-US" dirty="0"/>
              <a:t/>
            </a:r>
            <a:br>
              <a:rPr lang="en-US" dirty="0"/>
            </a:br>
            <a:r>
              <a:rPr lang="en-US" dirty="0"/>
              <a:t/>
            </a:r>
            <a:br>
              <a:rPr lang="en-US" dirty="0"/>
            </a:br>
            <a:r>
              <a:rPr lang="en-US" dirty="0"/>
              <a:t>Case #4</a:t>
            </a:r>
            <a:br>
              <a:rPr lang="en-US" dirty="0"/>
            </a:br>
            <a:r>
              <a:rPr lang="en-US" dirty="0"/>
              <a:t/>
            </a:r>
            <a:br>
              <a:rPr lang="en-US" dirty="0"/>
            </a:br>
            <a:r>
              <a:rPr lang="en-US" dirty="0"/>
              <a:t>Todd used 8 weeks of FMLA for recovery from surgery. His 7 year-old boy is at home due to school closings and Todd can not work or telework due to needing leave.</a:t>
            </a:r>
            <a:br>
              <a:rPr lang="en-US" dirty="0"/>
            </a:br>
            <a:r>
              <a:rPr lang="en-US" dirty="0"/>
              <a:t/>
            </a:r>
            <a:br>
              <a:rPr lang="en-US" dirty="0"/>
            </a:br>
            <a:r>
              <a:rPr lang="en-US" dirty="0"/>
              <a:t>Does Todd qualify for leave, and if so, how much?  </a:t>
            </a:r>
            <a:br>
              <a:rPr lang="en-US" dirty="0"/>
            </a:b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27</a:t>
            </a:fld>
            <a:endParaRPr lang="en-US" dirty="0"/>
          </a:p>
        </p:txBody>
      </p:sp>
    </p:spTree>
    <p:extLst>
      <p:ext uri="{BB962C8B-B14F-4D97-AF65-F5344CB8AC3E}">
        <p14:creationId xmlns:p14="http://schemas.microsoft.com/office/powerpoint/2010/main" val="3323672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457200" y="132495"/>
            <a:ext cx="9729190" cy="6306952"/>
          </a:xfrm>
          <a:prstGeom prst="rect">
            <a:avLst/>
          </a:prstGeom>
        </p:spPr>
      </p:pic>
      <p:sp>
        <p:nvSpPr>
          <p:cNvPr id="2" name="Footer Placeholder 1"/>
          <p:cNvSpPr>
            <a:spLocks noGrp="1"/>
          </p:cNvSpPr>
          <p:nvPr>
            <p:ph type="ftr" sz="quarter" idx="11"/>
          </p:nvPr>
        </p:nvSpPr>
        <p:spPr/>
        <p:txBody>
          <a:bodyPr/>
          <a:lstStyle/>
          <a:p>
            <a:endParaRPr lang="en-US" dirty="0"/>
          </a:p>
        </p:txBody>
      </p:sp>
      <p:sp>
        <p:nvSpPr>
          <p:cNvPr id="3" name="Slide Number Placeholder 2"/>
          <p:cNvSpPr>
            <a:spLocks noGrp="1"/>
          </p:cNvSpPr>
          <p:nvPr>
            <p:ph type="sldNum" sz="quarter" idx="12"/>
          </p:nvPr>
        </p:nvSpPr>
        <p:spPr/>
        <p:txBody>
          <a:bodyPr/>
          <a:lstStyle/>
          <a:p>
            <a:fld id="{6113E31D-E2AB-40D1-8B51-AFA5AFEF393A}" type="slidenum">
              <a:rPr lang="en-US" smtClean="0"/>
              <a:t>28</a:t>
            </a:fld>
            <a:endParaRPr lang="en-US" dirty="0"/>
          </a:p>
        </p:txBody>
      </p:sp>
    </p:spTree>
    <p:extLst>
      <p:ext uri="{BB962C8B-B14F-4D97-AF65-F5344CB8AC3E}">
        <p14:creationId xmlns:p14="http://schemas.microsoft.com/office/powerpoint/2010/main" val="4053139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17037" y="58559"/>
            <a:ext cx="8948999" cy="6298655"/>
          </a:xfrm>
          <a:prstGeom prst="rect">
            <a:avLst/>
          </a:prstGeom>
        </p:spPr>
      </p:pic>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29</a:t>
            </a:fld>
            <a:endParaRPr lang="en-US" dirty="0"/>
          </a:p>
        </p:txBody>
      </p:sp>
    </p:spTree>
    <p:extLst>
      <p:ext uri="{BB962C8B-B14F-4D97-AF65-F5344CB8AC3E}">
        <p14:creationId xmlns:p14="http://schemas.microsoft.com/office/powerpoint/2010/main" val="4258750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Overview of FFCRA</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3</a:t>
            </a:fld>
            <a:endParaRPr lang="en-US" dirty="0"/>
          </a:p>
        </p:txBody>
      </p:sp>
    </p:spTree>
    <p:custDataLst>
      <p:tags r:id="rId1"/>
    </p:custDataLst>
    <p:extLst>
      <p:ext uri="{BB962C8B-B14F-4D97-AF65-F5344CB8AC3E}">
        <p14:creationId xmlns:p14="http://schemas.microsoft.com/office/powerpoint/2010/main" val="26379836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74441" y="5927239"/>
            <a:ext cx="10058400" cy="1450975"/>
          </a:xfrm>
        </p:spPr>
        <p:txBody>
          <a:bodyPr>
            <a:normAutofit fontScale="90000"/>
          </a:bodyPr>
          <a:lstStyle/>
          <a:p>
            <a:r>
              <a:rPr lang="en-US" dirty="0"/>
              <a:t/>
            </a:r>
            <a:br>
              <a:rPr lang="en-US" dirty="0"/>
            </a:br>
            <a:r>
              <a:rPr lang="en-US" dirty="0"/>
              <a:t/>
            </a:r>
            <a:br>
              <a:rPr lang="en-US" dirty="0"/>
            </a:br>
            <a:r>
              <a:rPr lang="en-US" sz="4400" dirty="0"/>
              <a:t>Case #4</a:t>
            </a:r>
            <a:br>
              <a:rPr lang="en-US" sz="4400" dirty="0"/>
            </a:br>
            <a:r>
              <a:rPr lang="en-US" sz="4400" dirty="0"/>
              <a:t/>
            </a:r>
            <a:br>
              <a:rPr lang="en-US" sz="4400" dirty="0"/>
            </a:br>
            <a:r>
              <a:rPr lang="en-US" sz="4400" dirty="0"/>
              <a:t>Todd used 8 weeks of FMLA for recovery from surgery. His 7 year-old boy is at home due to school closings and Todd can not work or telework due to needing leave.</a:t>
            </a:r>
            <a:br>
              <a:rPr lang="en-US" sz="4400" dirty="0"/>
            </a:br>
            <a:r>
              <a:rPr lang="en-US" sz="4400" dirty="0"/>
              <a:t/>
            </a:r>
            <a:br>
              <a:rPr lang="en-US" sz="4400" dirty="0"/>
            </a:br>
            <a:r>
              <a:rPr lang="en-US" sz="4400" dirty="0"/>
              <a:t>Does Todd qualify for leave, and if so, how much?   </a:t>
            </a:r>
            <a:r>
              <a:rPr lang="en-US" sz="4400" b="1" dirty="0"/>
              <a:t>YES.  Todd can get 4 weeks of FMLA coverage. He can get 2 weeks paid with EPSL or his own leave + 2 weeks Emergency FMLA paid</a:t>
            </a:r>
            <a:r>
              <a:rPr lang="en-US" dirty="0"/>
              <a:t>.</a:t>
            </a:r>
            <a:br>
              <a:rPr lang="en-US" dirty="0"/>
            </a:b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30</a:t>
            </a:fld>
            <a:endParaRPr lang="en-US" dirty="0"/>
          </a:p>
        </p:txBody>
      </p:sp>
    </p:spTree>
    <p:extLst>
      <p:ext uri="{BB962C8B-B14F-4D97-AF65-F5344CB8AC3E}">
        <p14:creationId xmlns:p14="http://schemas.microsoft.com/office/powerpoint/2010/main" val="3074122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RESOURCES</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31</a:t>
            </a:fld>
            <a:endParaRPr lang="en-US" dirty="0"/>
          </a:p>
        </p:txBody>
      </p:sp>
    </p:spTree>
    <p:extLst>
      <p:ext uri="{BB962C8B-B14F-4D97-AF65-F5344CB8AC3E}">
        <p14:creationId xmlns:p14="http://schemas.microsoft.com/office/powerpoint/2010/main" val="6314310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Resources </a:t>
            </a:r>
            <a:br>
              <a:rPr lang="en-US" b="1" dirty="0" smtClean="0"/>
            </a:br>
            <a:r>
              <a:rPr lang="en-US" sz="2000" b="1" dirty="0" smtClean="0"/>
              <a:t>*can be found in Liaison Resources &amp; News</a:t>
            </a:r>
            <a:endParaRPr lang="en-US" sz="2000" b="1" dirty="0"/>
          </a:p>
        </p:txBody>
      </p:sp>
      <p:sp>
        <p:nvSpPr>
          <p:cNvPr id="4" name="Rectangle 3"/>
          <p:cNvSpPr/>
          <p:nvPr/>
        </p:nvSpPr>
        <p:spPr>
          <a:xfrm>
            <a:off x="1097280" y="1806442"/>
            <a:ext cx="10337074" cy="3853876"/>
          </a:xfrm>
          <a:prstGeom prst="rect">
            <a:avLst/>
          </a:prstGeom>
        </p:spPr>
        <p:txBody>
          <a:bodyPr wrap="square">
            <a:spAutoFit/>
          </a:bodyPr>
          <a:lstStyle/>
          <a:p>
            <a:pPr>
              <a:lnSpc>
                <a:spcPct val="107000"/>
              </a:lnSpc>
              <a:spcAft>
                <a:spcPts val="800"/>
              </a:spcAft>
            </a:pPr>
            <a:r>
              <a:rPr lang="en-US" b="1" dirty="0" smtClean="0">
                <a:latin typeface="Calibri" panose="020F0502020204030204" pitchFamily="34" charset="0"/>
                <a:ea typeface="Calibri" panose="020F0502020204030204" pitchFamily="34" charset="0"/>
                <a:cs typeface="Calibri" panose="020F0502020204030204" pitchFamily="34" charset="0"/>
              </a:rPr>
              <a:t>Department </a:t>
            </a:r>
            <a:r>
              <a:rPr lang="en-US" b="1" dirty="0">
                <a:latin typeface="Calibri" panose="020F0502020204030204" pitchFamily="34" charset="0"/>
                <a:ea typeface="Calibri" panose="020F0502020204030204" pitchFamily="34" charset="0"/>
                <a:cs typeface="Calibri" panose="020F0502020204030204" pitchFamily="34" charset="0"/>
              </a:rPr>
              <a:t>of Labor Poster </a:t>
            </a:r>
            <a:r>
              <a:rPr lang="en-US" dirty="0">
                <a:latin typeface="Calibri" panose="020F0502020204030204" pitchFamily="34" charset="0"/>
                <a:ea typeface="Calibri" panose="020F0502020204030204" pitchFamily="34" charset="0"/>
                <a:cs typeface="Calibri" panose="020F0502020204030204" pitchFamily="34" charset="0"/>
                <a:hlinkClick r:id="rId2"/>
              </a:rPr>
              <a:t>https://www.dol.gov/sites/dolgov/files/WHD/posters/FFCRA_Poster_WH1422_Non-Federal.pdf</a:t>
            </a: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smtClean="0">
                <a:latin typeface="Calibri" panose="020F0502020204030204" pitchFamily="34" charset="0"/>
                <a:ea typeface="Calibri" panose="020F0502020204030204" pitchFamily="34" charset="0"/>
                <a:cs typeface="Calibri" panose="020F0502020204030204" pitchFamily="34" charset="0"/>
              </a:rPr>
              <a:t>*Travis </a:t>
            </a:r>
            <a:r>
              <a:rPr lang="en-US" b="1" dirty="0">
                <a:latin typeface="Calibri" panose="020F0502020204030204" pitchFamily="34" charset="0"/>
                <a:ea typeface="Calibri" panose="020F0502020204030204" pitchFamily="34" charset="0"/>
                <a:cs typeface="Calibri" panose="020F0502020204030204" pitchFamily="34" charset="0"/>
              </a:rPr>
              <a:t>County FFCRA Poster</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3"/>
              </a:rPr>
              <a:t>http://traviscentral/files/hr/docs/ffcra-paid-leave.pdf</a:t>
            </a:r>
            <a:endParaRPr lang="en-US" u="sng" dirty="0">
              <a:solidFill>
                <a:srgbClr val="0563C1"/>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smtClean="0">
                <a:latin typeface="Calibri" panose="020F0502020204030204" pitchFamily="34" charset="0"/>
                <a:ea typeface="Calibri" panose="020F0502020204030204" pitchFamily="34" charset="0"/>
                <a:cs typeface="Calibri" panose="020F0502020204030204" pitchFamily="34" charset="0"/>
              </a:rPr>
              <a:t>*Employee </a:t>
            </a:r>
            <a:r>
              <a:rPr lang="en-US" b="1" dirty="0">
                <a:latin typeface="Calibri" panose="020F0502020204030204" pitchFamily="34" charset="0"/>
                <a:ea typeface="Calibri" panose="020F0502020204030204" pitchFamily="34" charset="0"/>
                <a:cs typeface="Calibri" panose="020F0502020204030204" pitchFamily="34" charset="0"/>
              </a:rPr>
              <a:t>Frequently Asked Questions related to FFCRA</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http://traviscentral/files/hr/docs/FinalFFCRAFAQs.pdf</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smtClean="0">
                <a:latin typeface="Calibri" panose="020F0502020204030204" pitchFamily="34" charset="0"/>
                <a:ea typeface="Calibri" panose="020F0502020204030204" pitchFamily="34" charset="0"/>
                <a:cs typeface="Calibri" panose="020F0502020204030204" pitchFamily="34" charset="0"/>
              </a:rPr>
              <a:t>*Notice </a:t>
            </a:r>
            <a:r>
              <a:rPr lang="en-US" b="1" dirty="0">
                <a:latin typeface="Calibri" panose="020F0502020204030204" pitchFamily="34" charset="0"/>
                <a:ea typeface="Calibri" panose="020F0502020204030204" pitchFamily="34" charset="0"/>
                <a:cs typeface="Calibri" panose="020F0502020204030204" pitchFamily="34" charset="0"/>
              </a:rPr>
              <a:t>of Need for FFCRA Leave</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Calibri" panose="020F0502020204030204" pitchFamily="34" charset="0"/>
                <a:hlinkClick r:id="rId4"/>
              </a:rPr>
              <a:t>http://traviscentral/files/hr/docs/04032020NoticeofNeedforFFCRALeave.pdf</a:t>
            </a: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097280" y="5918702"/>
            <a:ext cx="10877006" cy="646331"/>
          </a:xfrm>
          <a:prstGeom prst="rect">
            <a:avLst/>
          </a:prstGeom>
        </p:spPr>
        <p:txBody>
          <a:bodyPr wrap="square">
            <a:spAutoFit/>
          </a:bodyPr>
          <a:lstStyle/>
          <a:p>
            <a:r>
              <a:rPr lang="en-US" dirty="0">
                <a:hlinkClick r:id="rId5"/>
              </a:rPr>
              <a:t>https://rise.articulate.com/share/wp9kfQU3b9dw1QRkpLjRpYNMQfjnGCFP#/</a:t>
            </a:r>
            <a:endParaRPr lang="en-US" dirty="0"/>
          </a:p>
          <a:p>
            <a:endParaRPr lang="en-US" dirty="0"/>
          </a:p>
        </p:txBody>
      </p:sp>
      <p:sp>
        <p:nvSpPr>
          <p:cNvPr id="6" name="Rectangle 5"/>
          <p:cNvSpPr/>
          <p:nvPr/>
        </p:nvSpPr>
        <p:spPr>
          <a:xfrm>
            <a:off x="1097280" y="5543150"/>
            <a:ext cx="2762808" cy="388696"/>
          </a:xfrm>
          <a:prstGeom prst="rect">
            <a:avLst/>
          </a:prstGeom>
        </p:spPr>
        <p:txBody>
          <a:bodyPr wrap="none">
            <a:spAutoFit/>
          </a:bodyPr>
          <a:lstStyle/>
          <a:p>
            <a:pPr>
              <a:lnSpc>
                <a:spcPct val="107000"/>
              </a:lnSpc>
              <a:spcAft>
                <a:spcPts val="800"/>
              </a:spcAft>
            </a:pPr>
            <a:r>
              <a:rPr lang="en-US" b="1" dirty="0" smtClean="0">
                <a:latin typeface="Calibri" panose="020F0502020204030204" pitchFamily="34" charset="0"/>
                <a:ea typeface="Calibri" panose="020F0502020204030204" pitchFamily="34" charset="0"/>
                <a:cs typeface="Calibri" panose="020F0502020204030204" pitchFamily="34" charset="0"/>
              </a:rPr>
              <a:t>*Video </a:t>
            </a:r>
            <a:r>
              <a:rPr lang="en-US" b="1" dirty="0">
                <a:latin typeface="Calibri" panose="020F0502020204030204" pitchFamily="34" charset="0"/>
                <a:ea typeface="Calibri" panose="020F0502020204030204" pitchFamily="34" charset="0"/>
                <a:cs typeface="Calibri" panose="020F0502020204030204" pitchFamily="34" charset="0"/>
              </a:rPr>
              <a:t>on Timesheet Entry</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32</a:t>
            </a:fld>
            <a:endParaRPr lang="en-US" dirty="0"/>
          </a:p>
        </p:txBody>
      </p:sp>
    </p:spTree>
    <p:extLst>
      <p:ext uri="{BB962C8B-B14F-4D97-AF65-F5344CB8AC3E}">
        <p14:creationId xmlns:p14="http://schemas.microsoft.com/office/powerpoint/2010/main" val="22015040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a:t>Questions</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33</a:t>
            </a:fld>
            <a:endParaRPr lang="en-US" dirty="0"/>
          </a:p>
        </p:txBody>
      </p:sp>
    </p:spTree>
    <p:extLst>
      <p:ext uri="{BB962C8B-B14F-4D97-AF65-F5344CB8AC3E}">
        <p14:creationId xmlns:p14="http://schemas.microsoft.com/office/powerpoint/2010/main" val="2235827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a:t>
            </a:r>
          </a:p>
        </p:txBody>
      </p:sp>
      <p:sp>
        <p:nvSpPr>
          <p:cNvPr id="6" name="Rectangle 5"/>
          <p:cNvSpPr/>
          <p:nvPr/>
        </p:nvSpPr>
        <p:spPr>
          <a:xfrm>
            <a:off x="1097279" y="1942237"/>
            <a:ext cx="10309629" cy="2308324"/>
          </a:xfrm>
          <a:prstGeom prst="rect">
            <a:avLst/>
          </a:prstGeom>
        </p:spPr>
        <p:txBody>
          <a:bodyPr wrap="square">
            <a:spAutoFit/>
          </a:bodyPr>
          <a:lstStyle/>
          <a:p>
            <a:r>
              <a:rPr lang="en-US" dirty="0">
                <a:solidFill>
                  <a:srgbClr val="020303"/>
                </a:solidFill>
                <a:latin typeface="Arial" panose="020B0604020202020204" pitchFamily="34" charset="0"/>
              </a:rPr>
              <a:t>The </a:t>
            </a:r>
            <a:r>
              <a:rPr lang="en-US" b="1" dirty="0">
                <a:solidFill>
                  <a:srgbClr val="020303"/>
                </a:solidFill>
                <a:latin typeface="Arial" panose="020B0604020202020204" pitchFamily="34" charset="0"/>
              </a:rPr>
              <a:t>Families First Coronavirus Response Act (FFCRA or Act) </a:t>
            </a:r>
          </a:p>
          <a:p>
            <a:r>
              <a:rPr lang="en-US" dirty="0">
                <a:solidFill>
                  <a:srgbClr val="020303"/>
                </a:solidFill>
                <a:latin typeface="Arial" panose="020B0604020202020204" pitchFamily="34" charset="0"/>
              </a:rPr>
              <a:t>provide employees with </a:t>
            </a:r>
          </a:p>
          <a:p>
            <a:r>
              <a:rPr lang="en-US" dirty="0">
                <a:solidFill>
                  <a:srgbClr val="020303"/>
                </a:solidFill>
                <a:latin typeface="Arial" panose="020B0604020202020204" pitchFamily="34" charset="0"/>
              </a:rPr>
              <a:t>     1) paid sick leave  - (emergency paid sick leave or EPSL)</a:t>
            </a:r>
          </a:p>
          <a:p>
            <a:r>
              <a:rPr lang="en-US" dirty="0">
                <a:solidFill>
                  <a:srgbClr val="020303"/>
                </a:solidFill>
                <a:latin typeface="Arial" panose="020B0604020202020204" pitchFamily="34" charset="0"/>
              </a:rPr>
              <a:t>     2) emergency family and medical leave (FMLA) for specified reasons related to COVID-19. </a:t>
            </a:r>
          </a:p>
          <a:p>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These provisions will apply from April 1, 2020 through December 2020</a:t>
            </a:r>
            <a:r>
              <a:rPr lang="en-US" dirty="0" smtClean="0">
                <a:solidFill>
                  <a:srgbClr val="020303"/>
                </a:solidFill>
                <a:latin typeface="Arial" panose="020B0604020202020204" pitchFamily="34" charset="0"/>
              </a:rPr>
              <a:t>.</a:t>
            </a:r>
          </a:p>
          <a:p>
            <a:endParaRPr lang="en-US" dirty="0">
              <a:solidFill>
                <a:srgbClr val="020303"/>
              </a:solidFill>
              <a:latin typeface="Arial" panose="020B0604020202020204" pitchFamily="34" charset="0"/>
            </a:endParaRPr>
          </a:p>
          <a:p>
            <a:r>
              <a:rPr lang="en-US" dirty="0" smtClean="0">
                <a:solidFill>
                  <a:srgbClr val="020303"/>
                </a:solidFill>
                <a:latin typeface="Arial" panose="020B0604020202020204" pitchFamily="34" charset="0"/>
              </a:rPr>
              <a:t>At Travis County they apply from March 22, 2020 through December 2020.</a:t>
            </a:r>
            <a:endParaRPr lang="en-US" dirty="0">
              <a:solidFill>
                <a:srgbClr val="020303"/>
              </a:solidFill>
              <a:latin typeface="Arial" panose="020B0604020202020204" pitchFamily="34" charset="0"/>
            </a:endParaRP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4</a:t>
            </a:fld>
            <a:endParaRPr lang="en-US" dirty="0"/>
          </a:p>
        </p:txBody>
      </p:sp>
    </p:spTree>
    <p:custDataLst>
      <p:tags r:id="rId1"/>
    </p:custDataLst>
    <p:extLst>
      <p:ext uri="{BB962C8B-B14F-4D97-AF65-F5344CB8AC3E}">
        <p14:creationId xmlns:p14="http://schemas.microsoft.com/office/powerpoint/2010/main" val="3447848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3" name="Rectangle 2"/>
          <p:cNvSpPr/>
          <p:nvPr/>
        </p:nvSpPr>
        <p:spPr>
          <a:xfrm>
            <a:off x="1097279" y="1878324"/>
            <a:ext cx="5781711" cy="523220"/>
          </a:xfrm>
          <a:prstGeom prst="rect">
            <a:avLst/>
          </a:prstGeom>
        </p:spPr>
        <p:txBody>
          <a:bodyPr wrap="none">
            <a:spAutoFit/>
          </a:bodyPr>
          <a:lstStyle/>
          <a:p>
            <a:r>
              <a:rPr lang="en-US" sz="2800" b="1" dirty="0">
                <a:solidFill>
                  <a:srgbClr val="020303"/>
                </a:solidFill>
                <a:latin typeface="Arial Black" panose="020B0A04020102020204" pitchFamily="34" charset="0"/>
              </a:rPr>
              <a:t>PAID LEAVE ENTITLEMENTS</a:t>
            </a:r>
            <a:endParaRPr lang="en-US" sz="2800" dirty="0"/>
          </a:p>
        </p:txBody>
      </p:sp>
      <p:sp>
        <p:nvSpPr>
          <p:cNvPr id="5" name="Rectangle 4"/>
          <p:cNvSpPr/>
          <p:nvPr/>
        </p:nvSpPr>
        <p:spPr>
          <a:xfrm>
            <a:off x="1097279" y="2542509"/>
            <a:ext cx="10651375" cy="3539430"/>
          </a:xfrm>
          <a:prstGeom prst="rect">
            <a:avLst/>
          </a:prstGeom>
        </p:spPr>
        <p:txBody>
          <a:bodyPr wrap="square">
            <a:spAutoFit/>
          </a:bodyPr>
          <a:lstStyle/>
          <a:p>
            <a:pPr marL="285750" indent="-285750">
              <a:buFont typeface="Arial" panose="020B0604020202020204" pitchFamily="34" charset="0"/>
              <a:buChar char="•"/>
            </a:pPr>
            <a:r>
              <a:rPr lang="en-US" sz="2800" dirty="0">
                <a:solidFill>
                  <a:srgbClr val="020303"/>
                </a:solidFill>
              </a:rPr>
              <a:t>Up to two weeks (80 hours, or a part-time employee's two-week equivalent) of paid sick leave</a:t>
            </a:r>
          </a:p>
          <a:p>
            <a:endParaRPr lang="en-US" sz="2800" dirty="0">
              <a:solidFill>
                <a:srgbClr val="020303"/>
              </a:solidFill>
            </a:endParaRPr>
          </a:p>
          <a:p>
            <a:pPr marL="285750" indent="-285750">
              <a:buFont typeface="Arial" panose="020B0604020202020204" pitchFamily="34" charset="0"/>
              <a:buChar char="•"/>
            </a:pPr>
            <a:r>
              <a:rPr lang="en-US" sz="2800" dirty="0"/>
              <a:t>A part-time employee  - number of hours normally scheduled to work over two-week period</a:t>
            </a:r>
          </a:p>
          <a:p>
            <a:endParaRPr lang="en-US" sz="2800" dirty="0"/>
          </a:p>
          <a:p>
            <a:pPr marL="285750" indent="-285750">
              <a:buFont typeface="Arial" panose="020B0604020202020204" pitchFamily="34" charset="0"/>
              <a:buChar char="•"/>
            </a:pPr>
            <a:r>
              <a:rPr lang="en-US" sz="2800" dirty="0"/>
              <a:t>Pay is at 100% of wage rate</a:t>
            </a:r>
          </a:p>
          <a:p>
            <a:pPr marL="285750" indent="-285750">
              <a:buFont typeface="Arial" panose="020B0604020202020204" pitchFamily="34" charset="0"/>
              <a:buChar char="•"/>
            </a:pPr>
            <a:endParaRPr lang="en-US" sz="2800" dirty="0">
              <a:solidFill>
                <a:srgbClr val="020303"/>
              </a:solidFill>
              <a:latin typeface="Arial" panose="020B0604020202020204"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a:t>
            </a:fld>
            <a:endParaRPr lang="en-US" dirty="0"/>
          </a:p>
        </p:txBody>
      </p:sp>
    </p:spTree>
    <p:custDataLst>
      <p:tags r:id="rId1"/>
    </p:custDataLst>
    <p:extLst>
      <p:ext uri="{BB962C8B-B14F-4D97-AF65-F5344CB8AC3E}">
        <p14:creationId xmlns:p14="http://schemas.microsoft.com/office/powerpoint/2010/main" val="678301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3" name="Rectangle 2"/>
          <p:cNvSpPr/>
          <p:nvPr/>
        </p:nvSpPr>
        <p:spPr>
          <a:xfrm>
            <a:off x="1097279" y="1878324"/>
            <a:ext cx="3637534" cy="523220"/>
          </a:xfrm>
          <a:prstGeom prst="rect">
            <a:avLst/>
          </a:prstGeom>
        </p:spPr>
        <p:txBody>
          <a:bodyPr wrap="none">
            <a:spAutoFit/>
          </a:bodyPr>
          <a:lstStyle/>
          <a:p>
            <a:r>
              <a:rPr lang="en-US" sz="2800" b="1" dirty="0">
                <a:solidFill>
                  <a:srgbClr val="020303"/>
                </a:solidFill>
                <a:latin typeface="Arial Black" panose="020B0A04020102020204" pitchFamily="34" charset="0"/>
              </a:rPr>
              <a:t>WHO IS ELIGIBLE</a:t>
            </a:r>
            <a:endParaRPr lang="en-US" sz="2800" dirty="0"/>
          </a:p>
        </p:txBody>
      </p:sp>
      <p:sp>
        <p:nvSpPr>
          <p:cNvPr id="5" name="Rectangle 4"/>
          <p:cNvSpPr/>
          <p:nvPr/>
        </p:nvSpPr>
        <p:spPr>
          <a:xfrm>
            <a:off x="1097279" y="2542509"/>
            <a:ext cx="10651375" cy="2246769"/>
          </a:xfrm>
          <a:prstGeom prst="rect">
            <a:avLst/>
          </a:prstGeom>
        </p:spPr>
        <p:txBody>
          <a:bodyPr wrap="square">
            <a:spAutoFit/>
          </a:bodyPr>
          <a:lstStyle/>
          <a:p>
            <a:pPr marL="285750" indent="-285750">
              <a:buFont typeface="Arial" panose="020B0604020202020204" pitchFamily="34" charset="0"/>
              <a:buChar char="•"/>
            </a:pPr>
            <a:r>
              <a:rPr lang="en-US" sz="2800" dirty="0">
                <a:solidFill>
                  <a:srgbClr val="020303"/>
                </a:solidFill>
              </a:rPr>
              <a:t>All employees (Regular, temporary, etc.) </a:t>
            </a:r>
          </a:p>
          <a:p>
            <a:endParaRPr lang="en-US" sz="2800" dirty="0">
              <a:solidFill>
                <a:srgbClr val="020303"/>
              </a:solidFill>
            </a:endParaRPr>
          </a:p>
          <a:p>
            <a:pPr marL="285750" indent="-285750">
              <a:buFont typeface="Arial" panose="020B0604020202020204" pitchFamily="34" charset="0"/>
              <a:buChar char="•"/>
            </a:pPr>
            <a:r>
              <a:rPr lang="en-US" sz="2800" dirty="0"/>
              <a:t>Available first day of employment</a:t>
            </a:r>
          </a:p>
          <a:p>
            <a:endParaRPr lang="en-US" sz="2800" dirty="0"/>
          </a:p>
          <a:p>
            <a:endParaRPr lang="en-US" sz="2800" dirty="0">
              <a:solidFill>
                <a:srgbClr val="020303"/>
              </a:solidFill>
              <a:latin typeface="Arial" panose="020B0604020202020204"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6</a:t>
            </a:fld>
            <a:endParaRPr lang="en-US" dirty="0"/>
          </a:p>
        </p:txBody>
      </p:sp>
    </p:spTree>
    <p:custDataLst>
      <p:tags r:id="rId1"/>
    </p:custDataLst>
    <p:extLst>
      <p:ext uri="{BB962C8B-B14F-4D97-AF65-F5344CB8AC3E}">
        <p14:creationId xmlns:p14="http://schemas.microsoft.com/office/powerpoint/2010/main" val="774057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3" name="Rectangle 2"/>
          <p:cNvSpPr/>
          <p:nvPr/>
        </p:nvSpPr>
        <p:spPr>
          <a:xfrm>
            <a:off x="1097279" y="1878324"/>
            <a:ext cx="8590108" cy="523220"/>
          </a:xfrm>
          <a:prstGeom prst="rect">
            <a:avLst/>
          </a:prstGeom>
        </p:spPr>
        <p:txBody>
          <a:bodyPr wrap="none">
            <a:spAutoFit/>
          </a:bodyPr>
          <a:lstStyle/>
          <a:p>
            <a:r>
              <a:rPr lang="en-US" sz="2800" b="1" dirty="0">
                <a:solidFill>
                  <a:srgbClr val="020303"/>
                </a:solidFill>
                <a:latin typeface="Arial Black" panose="020B0A04020102020204" pitchFamily="34" charset="0"/>
              </a:rPr>
              <a:t>WHAT REASONS QUALIFY FOR THE LEAVE</a:t>
            </a:r>
            <a:endParaRPr lang="en-US" sz="2800" dirty="0"/>
          </a:p>
        </p:txBody>
      </p:sp>
      <p:sp>
        <p:nvSpPr>
          <p:cNvPr id="6" name="Rectangle 5"/>
          <p:cNvSpPr/>
          <p:nvPr/>
        </p:nvSpPr>
        <p:spPr>
          <a:xfrm>
            <a:off x="1097279" y="2327653"/>
            <a:ext cx="10307781" cy="646331"/>
          </a:xfrm>
          <a:prstGeom prst="rect">
            <a:avLst/>
          </a:prstGeom>
        </p:spPr>
        <p:txBody>
          <a:bodyPr wrap="square">
            <a:spAutoFit/>
          </a:bodyPr>
          <a:lstStyle/>
          <a:p>
            <a:r>
              <a:rPr lang="en-US" dirty="0">
                <a:solidFill>
                  <a:srgbClr val="020303"/>
                </a:solidFill>
                <a:latin typeface="Arial" panose="020B0604020202020204" pitchFamily="34" charset="0"/>
              </a:rPr>
              <a:t>An employee is entitled to take leave related to COVID-19 if the employee is unable to work, including unable to telework, because the employee:</a:t>
            </a:r>
          </a:p>
        </p:txBody>
      </p:sp>
      <p:sp>
        <p:nvSpPr>
          <p:cNvPr id="7" name="Rectangle 6"/>
          <p:cNvSpPr/>
          <p:nvPr/>
        </p:nvSpPr>
        <p:spPr>
          <a:xfrm>
            <a:off x="1097279" y="3167328"/>
            <a:ext cx="11296073" cy="1477328"/>
          </a:xfrm>
          <a:prstGeom prst="rect">
            <a:avLst/>
          </a:prstGeom>
        </p:spPr>
        <p:txBody>
          <a:bodyPr wrap="square">
            <a:spAutoFit/>
          </a:bodyPr>
          <a:lstStyle/>
          <a:p>
            <a:pPr marL="342900" indent="-342900">
              <a:buAutoNum type="arabicParenR"/>
            </a:pPr>
            <a:r>
              <a:rPr lang="en-US" dirty="0">
                <a:solidFill>
                  <a:srgbClr val="020303"/>
                </a:solidFill>
                <a:latin typeface="Arial" panose="020B0604020202020204" pitchFamily="34" charset="0"/>
              </a:rPr>
              <a:t>is subject to a Federal, State, or local quarantine or isolation order related to COVID-19;</a:t>
            </a:r>
          </a:p>
          <a:p>
            <a:endParaRPr lang="en-US" dirty="0">
              <a:solidFill>
                <a:srgbClr val="020303"/>
              </a:solidFill>
              <a:latin typeface="Arial" panose="020B0604020202020204" pitchFamily="34" charset="0"/>
            </a:endParaRPr>
          </a:p>
          <a:p>
            <a:pPr marR="5580"/>
            <a:r>
              <a:rPr lang="en-US" dirty="0">
                <a:solidFill>
                  <a:srgbClr val="020303"/>
                </a:solidFill>
                <a:latin typeface="Arial" panose="020B0604020202020204" pitchFamily="34" charset="0"/>
              </a:rPr>
              <a:t>2) has been advised by a health care provider to self-quarantine related to COVID-19;</a:t>
            </a:r>
          </a:p>
          <a:p>
            <a:pPr marR="5580"/>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3) is experiencing COVID-19 symptoms and is seeking a medical diagnosis;…</a:t>
            </a:r>
          </a:p>
        </p:txBody>
      </p:sp>
      <p:sp>
        <p:nvSpPr>
          <p:cNvPr id="8" name="TextBox 7"/>
          <p:cNvSpPr txBox="1"/>
          <p:nvPr/>
        </p:nvSpPr>
        <p:spPr>
          <a:xfrm>
            <a:off x="1097279" y="5181600"/>
            <a:ext cx="8237255" cy="523220"/>
          </a:xfrm>
          <a:prstGeom prst="rect">
            <a:avLst/>
          </a:prstGeom>
          <a:noFill/>
        </p:spPr>
        <p:txBody>
          <a:bodyPr wrap="none" rtlCol="0">
            <a:spAutoFit/>
          </a:bodyPr>
          <a:lstStyle/>
          <a:p>
            <a:r>
              <a:rPr lang="en-US" sz="2800" i="1" dirty="0"/>
              <a:t>(NOTE: ---- #1 - #3 RELATE TO THE </a:t>
            </a:r>
            <a:r>
              <a:rPr lang="en-US" sz="2800" b="1" i="1" u="sng" dirty="0"/>
              <a:t>EMPLOYEE</a:t>
            </a:r>
            <a:r>
              <a:rPr lang="en-US" sz="2800" i="1" dirty="0"/>
              <a:t> DIRECTLY)</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7</a:t>
            </a:fld>
            <a:endParaRPr lang="en-US" dirty="0"/>
          </a:p>
        </p:txBody>
      </p:sp>
    </p:spTree>
    <p:custDataLst>
      <p:tags r:id="rId1"/>
    </p:custDataLst>
    <p:extLst>
      <p:ext uri="{BB962C8B-B14F-4D97-AF65-F5344CB8AC3E}">
        <p14:creationId xmlns:p14="http://schemas.microsoft.com/office/powerpoint/2010/main" val="2154820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3" name="Rectangle 2"/>
          <p:cNvSpPr/>
          <p:nvPr/>
        </p:nvSpPr>
        <p:spPr>
          <a:xfrm>
            <a:off x="1097279" y="1878324"/>
            <a:ext cx="8590108" cy="523220"/>
          </a:xfrm>
          <a:prstGeom prst="rect">
            <a:avLst/>
          </a:prstGeom>
        </p:spPr>
        <p:txBody>
          <a:bodyPr wrap="none">
            <a:spAutoFit/>
          </a:bodyPr>
          <a:lstStyle/>
          <a:p>
            <a:r>
              <a:rPr lang="en-US" sz="2800" b="1" dirty="0">
                <a:solidFill>
                  <a:srgbClr val="020303"/>
                </a:solidFill>
                <a:latin typeface="Arial Black" panose="020B0A04020102020204" pitchFamily="34" charset="0"/>
              </a:rPr>
              <a:t>WHAT REASONS QUALIFY FOR THE LEAVE</a:t>
            </a:r>
            <a:endParaRPr lang="en-US" sz="2800" dirty="0"/>
          </a:p>
        </p:txBody>
      </p:sp>
      <p:sp>
        <p:nvSpPr>
          <p:cNvPr id="6" name="Rectangle 5"/>
          <p:cNvSpPr/>
          <p:nvPr/>
        </p:nvSpPr>
        <p:spPr>
          <a:xfrm>
            <a:off x="1097279" y="2327653"/>
            <a:ext cx="10307781" cy="646331"/>
          </a:xfrm>
          <a:prstGeom prst="rect">
            <a:avLst/>
          </a:prstGeom>
        </p:spPr>
        <p:txBody>
          <a:bodyPr wrap="square">
            <a:spAutoFit/>
          </a:bodyPr>
          <a:lstStyle/>
          <a:p>
            <a:r>
              <a:rPr lang="en-US" dirty="0">
                <a:solidFill>
                  <a:srgbClr val="020303"/>
                </a:solidFill>
                <a:latin typeface="Arial" panose="020B0604020202020204" pitchFamily="34" charset="0"/>
              </a:rPr>
              <a:t>An employee is entitled to take leave related to COVID-19 if the employee is unable to work, including unable to telework, because the employee:</a:t>
            </a:r>
          </a:p>
        </p:txBody>
      </p:sp>
      <p:sp>
        <p:nvSpPr>
          <p:cNvPr id="7" name="Rectangle 6"/>
          <p:cNvSpPr/>
          <p:nvPr/>
        </p:nvSpPr>
        <p:spPr>
          <a:xfrm>
            <a:off x="603132" y="3546424"/>
            <a:ext cx="11296073" cy="2308324"/>
          </a:xfrm>
          <a:prstGeom prst="rect">
            <a:avLst/>
          </a:prstGeom>
        </p:spPr>
        <p:txBody>
          <a:bodyPr wrap="square">
            <a:spAutoFit/>
          </a:bodyPr>
          <a:lstStyle/>
          <a:p>
            <a:pPr marR="210"/>
            <a:endParaRPr lang="en-US" dirty="0">
              <a:solidFill>
                <a:srgbClr val="020303"/>
              </a:solidFill>
              <a:latin typeface="Arial" panose="020B0604020202020204" pitchFamily="34" charset="0"/>
            </a:endParaRPr>
          </a:p>
          <a:p>
            <a:pPr marR="210"/>
            <a:r>
              <a:rPr lang="en-US" dirty="0">
                <a:solidFill>
                  <a:srgbClr val="020303"/>
                </a:solidFill>
                <a:latin typeface="Arial" panose="020B0604020202020204" pitchFamily="34" charset="0"/>
              </a:rPr>
              <a:t>4) is caring for an </a:t>
            </a:r>
            <a:r>
              <a:rPr lang="en-US" b="1" dirty="0">
                <a:solidFill>
                  <a:srgbClr val="020303"/>
                </a:solidFill>
                <a:latin typeface="Arial" panose="020B0604020202020204" pitchFamily="34" charset="0"/>
              </a:rPr>
              <a:t>individual</a:t>
            </a:r>
            <a:r>
              <a:rPr lang="en-US" dirty="0">
                <a:solidFill>
                  <a:srgbClr val="020303"/>
                </a:solidFill>
                <a:latin typeface="Arial" panose="020B0604020202020204" pitchFamily="34" charset="0"/>
              </a:rPr>
              <a:t> subject to an order described in (1) or </a:t>
            </a:r>
            <a:r>
              <a:rPr lang="en-US" b="1" dirty="0">
                <a:solidFill>
                  <a:srgbClr val="020303"/>
                </a:solidFill>
                <a:latin typeface="Arial" panose="020B0604020202020204" pitchFamily="34" charset="0"/>
              </a:rPr>
              <a:t>self-quarantine</a:t>
            </a:r>
            <a:r>
              <a:rPr lang="en-US" dirty="0">
                <a:solidFill>
                  <a:srgbClr val="020303"/>
                </a:solidFill>
                <a:latin typeface="Arial" panose="020B0604020202020204" pitchFamily="34" charset="0"/>
              </a:rPr>
              <a:t> as described in (2);</a:t>
            </a:r>
          </a:p>
          <a:p>
            <a:pPr marR="210"/>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5) is </a:t>
            </a:r>
            <a:r>
              <a:rPr lang="en-US" b="1" dirty="0">
                <a:solidFill>
                  <a:srgbClr val="020303"/>
                </a:solidFill>
                <a:latin typeface="Arial" panose="020B0604020202020204" pitchFamily="34" charset="0"/>
              </a:rPr>
              <a:t>caring for his or her child</a:t>
            </a:r>
            <a:r>
              <a:rPr lang="en-US" dirty="0">
                <a:solidFill>
                  <a:srgbClr val="020303"/>
                </a:solidFill>
                <a:latin typeface="Arial" panose="020B0604020202020204" pitchFamily="34" charset="0"/>
              </a:rPr>
              <a:t> whose </a:t>
            </a:r>
            <a:r>
              <a:rPr lang="en-US" b="1" dirty="0">
                <a:solidFill>
                  <a:srgbClr val="020303"/>
                </a:solidFill>
                <a:latin typeface="Arial" panose="020B0604020202020204" pitchFamily="34" charset="0"/>
              </a:rPr>
              <a:t>school </a:t>
            </a:r>
            <a:r>
              <a:rPr lang="en-US" dirty="0">
                <a:solidFill>
                  <a:srgbClr val="020303"/>
                </a:solidFill>
                <a:latin typeface="Arial" panose="020B0604020202020204" pitchFamily="34" charset="0"/>
              </a:rPr>
              <a:t>or place of </a:t>
            </a:r>
            <a:r>
              <a:rPr lang="en-US" b="1" dirty="0">
                <a:solidFill>
                  <a:srgbClr val="020303"/>
                </a:solidFill>
                <a:latin typeface="Arial" panose="020B0604020202020204" pitchFamily="34" charset="0"/>
              </a:rPr>
              <a:t>care is closed </a:t>
            </a:r>
            <a:r>
              <a:rPr lang="en-US" dirty="0">
                <a:solidFill>
                  <a:srgbClr val="020303"/>
                </a:solidFill>
                <a:latin typeface="Arial" panose="020B0604020202020204" pitchFamily="34" charset="0"/>
              </a:rPr>
              <a:t>(or child care provider is unavailable) due to COVID-19 related reasons; or</a:t>
            </a:r>
          </a:p>
          <a:p>
            <a:endParaRPr lang="en-US" dirty="0">
              <a:solidFill>
                <a:srgbClr val="020303"/>
              </a:solidFill>
              <a:latin typeface="Arial" panose="020B0604020202020204" pitchFamily="34" charset="0"/>
            </a:endParaRPr>
          </a:p>
          <a:p>
            <a:pPr marR="2420" algn="just"/>
            <a:r>
              <a:rPr lang="en-US" dirty="0">
                <a:solidFill>
                  <a:srgbClr val="020303"/>
                </a:solidFill>
                <a:latin typeface="Arial" panose="020B0604020202020204" pitchFamily="34" charset="0"/>
              </a:rPr>
              <a:t>6) is experiencing any other substantially-similar condition specified by the U.S. Department of Health and Human Services.</a:t>
            </a:r>
          </a:p>
        </p:txBody>
      </p:sp>
      <p:sp>
        <p:nvSpPr>
          <p:cNvPr id="8" name="TextBox 7"/>
          <p:cNvSpPr txBox="1"/>
          <p:nvPr/>
        </p:nvSpPr>
        <p:spPr>
          <a:xfrm>
            <a:off x="1273705" y="2973984"/>
            <a:ext cx="6519477" cy="523220"/>
          </a:xfrm>
          <a:prstGeom prst="rect">
            <a:avLst/>
          </a:prstGeom>
          <a:noFill/>
        </p:spPr>
        <p:txBody>
          <a:bodyPr wrap="none" rtlCol="0">
            <a:spAutoFit/>
          </a:bodyPr>
          <a:lstStyle/>
          <a:p>
            <a:r>
              <a:rPr lang="en-US" sz="2800" i="1" dirty="0"/>
              <a:t>(NOTE: ---- #4 - #5  RELATE TO THE </a:t>
            </a:r>
            <a:r>
              <a:rPr lang="en-US" sz="2800" b="1" i="1" u="sng" dirty="0"/>
              <a:t>OTHERS</a:t>
            </a:r>
            <a:r>
              <a:rPr lang="en-US" sz="2800" i="1" dirty="0"/>
              <a:t>)</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8</a:t>
            </a:fld>
            <a:endParaRPr lang="en-US" dirty="0"/>
          </a:p>
        </p:txBody>
      </p:sp>
    </p:spTree>
    <p:custDataLst>
      <p:tags r:id="rId1"/>
    </p:custDataLst>
    <p:extLst>
      <p:ext uri="{BB962C8B-B14F-4D97-AF65-F5344CB8AC3E}">
        <p14:creationId xmlns:p14="http://schemas.microsoft.com/office/powerpoint/2010/main" val="3758021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3" name="Rectangle 2"/>
          <p:cNvSpPr/>
          <p:nvPr/>
        </p:nvSpPr>
        <p:spPr>
          <a:xfrm>
            <a:off x="1097279" y="1878324"/>
            <a:ext cx="9840964" cy="954107"/>
          </a:xfrm>
          <a:prstGeom prst="rect">
            <a:avLst/>
          </a:prstGeom>
        </p:spPr>
        <p:txBody>
          <a:bodyPr wrap="none">
            <a:spAutoFit/>
          </a:bodyPr>
          <a:lstStyle/>
          <a:p>
            <a:r>
              <a:rPr lang="en-US" sz="2800" b="1" dirty="0">
                <a:solidFill>
                  <a:srgbClr val="020303"/>
                </a:solidFill>
                <a:latin typeface="Arial Black" panose="020B0A04020102020204" pitchFamily="34" charset="0"/>
              </a:rPr>
              <a:t>WHAT REASONS QUALIFY FOR THE EMERGENCY</a:t>
            </a:r>
          </a:p>
          <a:p>
            <a:r>
              <a:rPr lang="en-US" sz="2800" b="1" dirty="0">
                <a:solidFill>
                  <a:srgbClr val="020303"/>
                </a:solidFill>
                <a:latin typeface="Arial Black" panose="020B0A04020102020204" pitchFamily="34" charset="0"/>
              </a:rPr>
              <a:t>FAMILY AND MEDICAL LEAVE (FMLA)</a:t>
            </a:r>
            <a:endParaRPr lang="en-US" sz="2800" dirty="0"/>
          </a:p>
        </p:txBody>
      </p:sp>
      <p:sp>
        <p:nvSpPr>
          <p:cNvPr id="6" name="Rectangle 5"/>
          <p:cNvSpPr/>
          <p:nvPr/>
        </p:nvSpPr>
        <p:spPr>
          <a:xfrm>
            <a:off x="1097279" y="4881122"/>
            <a:ext cx="10307781" cy="1323439"/>
          </a:xfrm>
          <a:prstGeom prst="rect">
            <a:avLst/>
          </a:prstGeom>
        </p:spPr>
        <p:txBody>
          <a:bodyPr wrap="square">
            <a:spAutoFit/>
          </a:bodyPr>
          <a:lstStyle/>
          <a:p>
            <a:pPr marL="285750" indent="-285750">
              <a:buFontTx/>
              <a:buChar char="-"/>
            </a:pPr>
            <a:r>
              <a:rPr lang="en-US" sz="2000" dirty="0"/>
              <a:t>Paid at 100% of wage rate.</a:t>
            </a:r>
          </a:p>
          <a:p>
            <a:pPr marL="285750" indent="-285750">
              <a:buFontTx/>
              <a:buChar char="-"/>
            </a:pPr>
            <a:r>
              <a:rPr lang="en-US" sz="2000" dirty="0"/>
              <a:t>Takes into account any previous FMLA awarded in the previous 12 months for a maximum of 12 weeks.</a:t>
            </a:r>
          </a:p>
          <a:p>
            <a:endParaRPr lang="en-US" sz="2000" dirty="0">
              <a:solidFill>
                <a:srgbClr val="020303"/>
              </a:solidFill>
              <a:latin typeface="Arial" panose="020B0604020202020204" pitchFamily="34" charset="0"/>
            </a:endParaRPr>
          </a:p>
        </p:txBody>
      </p:sp>
      <p:sp>
        <p:nvSpPr>
          <p:cNvPr id="7" name="Rectangle 6"/>
          <p:cNvSpPr/>
          <p:nvPr/>
        </p:nvSpPr>
        <p:spPr>
          <a:xfrm>
            <a:off x="1249679" y="3608345"/>
            <a:ext cx="11296073" cy="1200329"/>
          </a:xfrm>
          <a:prstGeom prst="rect">
            <a:avLst/>
          </a:prstGeom>
        </p:spPr>
        <p:txBody>
          <a:bodyPr wrap="square">
            <a:spAutoFit/>
          </a:bodyPr>
          <a:lstStyle/>
          <a:p>
            <a:pPr marR="210"/>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5) is </a:t>
            </a:r>
            <a:r>
              <a:rPr lang="en-US" b="1" dirty="0">
                <a:solidFill>
                  <a:srgbClr val="020303"/>
                </a:solidFill>
                <a:latin typeface="Arial" panose="020B0604020202020204" pitchFamily="34" charset="0"/>
              </a:rPr>
              <a:t>caring for his or her child</a:t>
            </a:r>
            <a:r>
              <a:rPr lang="en-US" dirty="0">
                <a:solidFill>
                  <a:srgbClr val="020303"/>
                </a:solidFill>
                <a:latin typeface="Arial" panose="020B0604020202020204" pitchFamily="34" charset="0"/>
              </a:rPr>
              <a:t> whose </a:t>
            </a:r>
            <a:r>
              <a:rPr lang="en-US" b="1" dirty="0">
                <a:solidFill>
                  <a:srgbClr val="020303"/>
                </a:solidFill>
                <a:latin typeface="Arial" panose="020B0604020202020204" pitchFamily="34" charset="0"/>
              </a:rPr>
              <a:t>school </a:t>
            </a:r>
            <a:r>
              <a:rPr lang="en-US" dirty="0">
                <a:solidFill>
                  <a:srgbClr val="020303"/>
                </a:solidFill>
                <a:latin typeface="Arial" panose="020B0604020202020204" pitchFamily="34" charset="0"/>
              </a:rPr>
              <a:t>or place of </a:t>
            </a:r>
            <a:r>
              <a:rPr lang="en-US" b="1" dirty="0">
                <a:solidFill>
                  <a:srgbClr val="020303"/>
                </a:solidFill>
                <a:latin typeface="Arial" panose="020B0604020202020204" pitchFamily="34" charset="0"/>
              </a:rPr>
              <a:t>care is closed </a:t>
            </a:r>
            <a:r>
              <a:rPr lang="en-US" dirty="0">
                <a:solidFill>
                  <a:srgbClr val="020303"/>
                </a:solidFill>
                <a:latin typeface="Arial" panose="020B0604020202020204" pitchFamily="34" charset="0"/>
              </a:rPr>
              <a:t>(or child care provider is unavailable) due to COVID-19 related reasons</a:t>
            </a:r>
          </a:p>
          <a:p>
            <a:endParaRPr lang="en-US" dirty="0">
              <a:solidFill>
                <a:srgbClr val="020303"/>
              </a:solidFill>
              <a:latin typeface="Arial" panose="020B0604020202020204" pitchFamily="34" charset="0"/>
            </a:endParaRPr>
          </a:p>
        </p:txBody>
      </p:sp>
      <p:sp>
        <p:nvSpPr>
          <p:cNvPr id="9" name="Rectangle 8"/>
          <p:cNvSpPr/>
          <p:nvPr/>
        </p:nvSpPr>
        <p:spPr>
          <a:xfrm>
            <a:off x="1249679" y="2874177"/>
            <a:ext cx="10307781" cy="923330"/>
          </a:xfrm>
          <a:prstGeom prst="rect">
            <a:avLst/>
          </a:prstGeom>
        </p:spPr>
        <p:txBody>
          <a:bodyPr wrap="square">
            <a:spAutoFit/>
          </a:bodyPr>
          <a:lstStyle/>
          <a:p>
            <a:r>
              <a:rPr lang="en-US" i="1" dirty="0"/>
              <a:t>Employees </a:t>
            </a:r>
            <a:r>
              <a:rPr lang="en-US" b="1" i="1" dirty="0"/>
              <a:t>employed for at least 30 days </a:t>
            </a:r>
            <a:r>
              <a:rPr lang="en-US" dirty="0"/>
              <a:t>prior to their leave request may be eligible for up to an additional 10 weeks expanded family and medical leave (FMLA) for reason #5 below:</a:t>
            </a:r>
          </a:p>
          <a:p>
            <a:endParaRPr lang="en-US" dirty="0">
              <a:solidFill>
                <a:srgbClr val="020303"/>
              </a:solidFill>
              <a:latin typeface="Arial" panose="020B0604020202020204"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9</a:t>
            </a:fld>
            <a:endParaRPr lang="en-US" dirty="0"/>
          </a:p>
        </p:txBody>
      </p:sp>
    </p:spTree>
    <p:extLst>
      <p:ext uri="{BB962C8B-B14F-4D97-AF65-F5344CB8AC3E}">
        <p14:creationId xmlns:p14="http://schemas.microsoft.com/office/powerpoint/2010/main" val="15604870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473F11F6387C94C9C4A35F2EA49E2E3" ma:contentTypeVersion="0" ma:contentTypeDescription="Create a new document." ma:contentTypeScope="" ma:versionID="1a500eb15d9866c5105333582e18411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003ADB-45D6-46B6-A948-357F45765A6C}">
  <ds:schemaRefs>
    <ds:schemaRef ds:uri="http://purl.org/dc/dcmitype/"/>
    <ds:schemaRef ds:uri="http://purl.org/dc/elements/1.1/"/>
    <ds:schemaRef ds:uri="http://purl.org/dc/term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2E204538-0DA4-4BC7-B447-55A4A3C4CB6F}">
  <ds:schemaRefs>
    <ds:schemaRef ds:uri="http://schemas.microsoft.com/sharepoint/v3/contenttype/forms"/>
  </ds:schemaRefs>
</ds:datastoreItem>
</file>

<file path=customXml/itemProps3.xml><?xml version="1.0" encoding="utf-8"?>
<ds:datastoreItem xmlns:ds="http://schemas.openxmlformats.org/officeDocument/2006/customXml" ds:itemID="{B97F0D6F-859A-4C5A-B452-5F32B660C7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Default Theme</Template>
  <TotalTime>440</TotalTime>
  <Words>1539</Words>
  <Application>Microsoft Office PowerPoint</Application>
  <PresentationFormat>Widescreen</PresentationFormat>
  <Paragraphs>158</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Arial Black</vt:lpstr>
      <vt:lpstr>Calibri</vt:lpstr>
      <vt:lpstr>Calibri Light</vt:lpstr>
      <vt:lpstr>Times New Roman</vt:lpstr>
      <vt:lpstr>Retrospect</vt:lpstr>
      <vt:lpstr>The Families First Coronavirus Response Act (FFCRA)</vt:lpstr>
      <vt:lpstr>Agenda</vt:lpstr>
      <vt:lpstr>Overview of FFCRA</vt:lpstr>
      <vt:lpstr>Overview of FFCRA</vt:lpstr>
      <vt:lpstr>Overview of FFCRA </vt:lpstr>
      <vt:lpstr>Overview of FFCRA </vt:lpstr>
      <vt:lpstr>Overview of FFCRA </vt:lpstr>
      <vt:lpstr>Overview of FFCRA </vt:lpstr>
      <vt:lpstr>Overview of FFCRA </vt:lpstr>
      <vt:lpstr>How to Request &amp; Record Leave</vt:lpstr>
      <vt:lpstr>Request &amp; Record the Leave</vt:lpstr>
      <vt:lpstr>1) Use Form for Leave (found under HRMD Forms)</vt:lpstr>
      <vt:lpstr>PowerPoint Presentation</vt:lpstr>
      <vt:lpstr>Request &amp; Record the Leave</vt:lpstr>
      <vt:lpstr>Request &amp; Record the Leave</vt:lpstr>
      <vt:lpstr>Request &amp; Record the Leave</vt:lpstr>
      <vt:lpstr>CASE STUDIES</vt:lpstr>
      <vt:lpstr>  Case #1   Jimmy is a temp employee who works 40 hours a week.  Work has slowed down to 30 hours a week and he’d like to use the emergency paid sick leave to supplement hours.  Can he use?  </vt:lpstr>
      <vt:lpstr>PowerPoint Presentation</vt:lpstr>
      <vt:lpstr>  Case #1   Jimmy is a temp employee who works 40 hours a week.  Work has slowed down to 30 hours a week and he’d like to use the emergency paid sick leave to supplement hours.  Can he use? No.  He does not meet any of the qualifying reasons.    </vt:lpstr>
      <vt:lpstr>  Case #2  Sue participated in a tele-medicine visit with the employee health clinic and was issued documentation by Dr. Brown to self quarantine.  Can she use employee paid sick leave?  </vt:lpstr>
      <vt:lpstr>PowerPoint Presentation</vt:lpstr>
      <vt:lpstr>  Case #2  Sue participated in a tele-medicine visit with the employee health clinic and was issued by Dr. Brown to self quarantine.  Can she use employee paid sick leave?  YES. Sue meets one of the qualifying reasons  </vt:lpstr>
      <vt:lpstr>  Case #3  Sue would like to extend her employee paid sick leave to be emergency FMLA.  Can she be paid up to the additional 10 weeks of leave?   </vt:lpstr>
      <vt:lpstr>PowerPoint Presentation</vt:lpstr>
      <vt:lpstr>  Case #3  Sue would like to extend her employee paid sick leave to be emergency FMLA.  Can she be paid up to the additional 10 weeks of leave?   NO.  This is offered for school/childcare closings only.   </vt:lpstr>
      <vt:lpstr>  Case #4  Todd used 8 weeks of FMLA for recovery from surgery. His 7 year-old boy is at home due to school closings and Todd can not work or telework due to needing leave.  Does Todd qualify for leave, and if so, how much?    </vt:lpstr>
      <vt:lpstr>PowerPoint Presentation</vt:lpstr>
      <vt:lpstr>PowerPoint Presentation</vt:lpstr>
      <vt:lpstr>  Case #4  Todd used 8 weeks of FMLA for recovery from surgery. His 7 year-old boy is at home due to school closings and Todd can not work or telework due to needing leave.  Does Todd qualify for leave, and if so, how much?   YES.  Todd can get 4 weeks of FMLA coverage. He can get 2 weeks paid with EPSL or his own leave + 2 weeks Emergency FMLA paid.  </vt:lpstr>
      <vt:lpstr>RESOURCES</vt:lpstr>
      <vt:lpstr>Resources  *can be found in Liaison Resources &amp; News</vt:lpstr>
      <vt:lpstr>Questions</vt:lpstr>
    </vt:vector>
  </TitlesOfParts>
  <Company>Travis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Families First Coronavirus Response Act (FFCRA)</dc:title>
  <dc:creator>Tracey Calloway</dc:creator>
  <cp:lastModifiedBy>Bri Caldara</cp:lastModifiedBy>
  <cp:revision>29</cp:revision>
  <dcterms:created xsi:type="dcterms:W3CDTF">2020-04-05T15:44:27Z</dcterms:created>
  <dcterms:modified xsi:type="dcterms:W3CDTF">2020-04-06T20:19:52Z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0x0101001473F11F6387C94C9C4A35F2EA49E2E3</vt:lpwstr>
  </property>
  <property fmtid="{D5CDD505-2E9C-101B-9397-08002B2CF9AE}" pid="3" name="ArticulateGUID">
    <vt:lpwstr>F38B2103-8834-45B8-AA54-0C727B4FE176</vt:lpwstr>
  </property>
  <property fmtid="{D5CDD505-2E9C-101B-9397-08002B2CF9AE}" pid="4" name="ArticulatePath">
    <vt:lpwstr>FINALHRLiaisonPresentationThe Families First Coronavirus Response Act</vt:lpwstr>
  </property>
</Properties>
</file>