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69" r:id="rId4"/>
  </p:sldMasterIdLst>
  <p:notesMasterIdLst>
    <p:notesMasterId r:id="rId36"/>
  </p:notesMasterIdLst>
  <p:sldIdLst>
    <p:sldId id="256" r:id="rId5"/>
    <p:sldId id="257" r:id="rId6"/>
    <p:sldId id="266" r:id="rId7"/>
    <p:sldId id="258" r:id="rId8"/>
    <p:sldId id="261" r:id="rId9"/>
    <p:sldId id="263" r:id="rId10"/>
    <p:sldId id="262" r:id="rId11"/>
    <p:sldId id="264" r:id="rId12"/>
    <p:sldId id="265" r:id="rId13"/>
    <p:sldId id="267" r:id="rId14"/>
    <p:sldId id="259" r:id="rId15"/>
    <p:sldId id="260" r:id="rId16"/>
    <p:sldId id="270" r:id="rId17"/>
    <p:sldId id="272" r:id="rId18"/>
    <p:sldId id="273" r:id="rId19"/>
    <p:sldId id="274" r:id="rId20"/>
    <p:sldId id="295" r:id="rId21"/>
    <p:sldId id="298" r:id="rId22"/>
    <p:sldId id="296" r:id="rId23"/>
    <p:sldId id="275" r:id="rId24"/>
    <p:sldId id="297" r:id="rId25"/>
    <p:sldId id="276" r:id="rId26"/>
    <p:sldId id="280" r:id="rId27"/>
    <p:sldId id="299" r:id="rId28"/>
    <p:sldId id="284" r:id="rId29"/>
    <p:sldId id="300" r:id="rId30"/>
    <p:sldId id="301" r:id="rId31"/>
    <p:sldId id="303" r:id="rId32"/>
    <p:sldId id="294" r:id="rId33"/>
    <p:sldId id="277" r:id="rId34"/>
    <p:sldId id="293" r:id="rId35"/>
  </p:sldIdLst>
  <p:sldSz cx="12192000" cy="6858000"/>
  <p:notesSz cx="6858000" cy="9144000"/>
  <p:custDataLst>
    <p:tags r:id="rId3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3ADE0E-E926-4636-AB33-CA2A7B19C2CF}" type="datetimeFigureOut">
              <a:rPr lang="en-US" smtClean="0"/>
              <a:t>4/14/2020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727E4-CEEF-4952-BDD6-A5EFBF994C47}" type="slidenum">
              <a:rPr lang="en-US" smtClean="0"/>
              <a:t>‹#›</a:t>
            </a:fld>
            <a:endParaRPr lang="en-US"/>
          </a:p>
        </p:txBody>
      </p:sp>
    </p:spTree>
    <p:extLst>
      <p:ext uri="{BB962C8B-B14F-4D97-AF65-F5344CB8AC3E}">
        <p14:creationId xmlns:p14="http://schemas.microsoft.com/office/powerpoint/2010/main" val="3042856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E1A99D-A03F-4B66-A987-5B70A816FA89}" type="datetime1">
              <a:rPr lang="en-US" smtClean="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12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7BF96D-8E1C-441E-9DC9-4D48BD09CD82}" type="datetime1">
              <a:rPr lang="en-US" smtClean="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83001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AB5553-B516-4A6E-920C-855A32CC212D}" type="datetime1">
              <a:rPr lang="en-US" smtClean="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6828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84ADF0-3CB4-4410-8A40-26DA9AB6B290}" type="datetime1">
              <a:rPr lang="en-US" smtClean="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216037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F7EC58-7B33-46CC-A7D1-AEAB567BFE60}" type="datetime1">
              <a:rPr lang="en-US" smtClean="0"/>
              <a:t>4/14/2020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758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2D1FDA-61E4-48D0-B53B-1A86D684BB70}" type="datetime1">
              <a:rPr lang="en-US" smtClean="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3264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24BAC8-F375-44CE-A728-46EE3904AB25}" type="datetime1">
              <a:rPr lang="en-US" smtClean="0"/>
              <a:t>4/14/2020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6571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3E26EE-24CA-476E-8E7F-BAB0718A6100}" type="datetime1">
              <a:rPr lang="en-US" smtClean="0"/>
              <a:t>4/14/2020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51187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6BE9C3-1824-42CA-8AA1-89039CB44773}" type="datetime1">
              <a:rPr lang="en-US" smtClean="0"/>
              <a:t>4/14/2020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19030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2C5A269-1B53-4279-BEDF-C6CAD469D7BA}" type="datetime1">
              <a:rPr lang="en-US" smtClean="0"/>
              <a:t>4/14/2020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4712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05B13-608E-47DA-8CC3-E7D2C17B4BB2}" type="datetime1">
              <a:rPr lang="en-US" smtClean="0"/>
              <a:t>4/14/2020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84543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634914A-343B-4B0A-9C09-8984BE8220DB}" type="datetime1">
              <a:rPr lang="en-US" smtClean="0"/>
              <a:t>4/14/2020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0334818"/>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traviscentral/files/hr/docs/04032020NoticeofNeedforFFCRALeav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dol.gov/agencies/whd/fact-sheets/56a-regular-rate"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traviscentral/files/hr/docs/ffcra-paid-leave.pdf" TargetMode="External"/><Relationship Id="rId2" Type="http://schemas.openxmlformats.org/officeDocument/2006/relationships/hyperlink" Target="https://www.dol.gov/sites/dolgov/files/WHD/posters/FFCRA_Poster_WH1422_Non-Federal.pdf" TargetMode="External"/><Relationship Id="rId1" Type="http://schemas.openxmlformats.org/officeDocument/2006/relationships/slideLayout" Target="../slideLayouts/slideLayout6.xml"/><Relationship Id="rId5" Type="http://schemas.openxmlformats.org/officeDocument/2006/relationships/hyperlink" Target="https://rise.articulate.com/share/wp9kfQU3b9dw1QRkpLjRpYNMQfjnGCFP#/" TargetMode="External"/><Relationship Id="rId4" Type="http://schemas.openxmlformats.org/officeDocument/2006/relationships/hyperlink" Target="http://traviscentral/files/hr/docs/04032020NoticeofNeedforFFCRALeave.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Families First Coronavirus Response Act (FFCRA</a:t>
            </a:r>
            <a:r>
              <a:rPr lang="en-US" dirty="0" smtClean="0"/>
              <a:t>) – Part II</a:t>
            </a:r>
            <a:endParaRPr lang="en-US" dirty="0"/>
          </a:p>
        </p:txBody>
      </p:sp>
      <p:sp>
        <p:nvSpPr>
          <p:cNvPr id="3" name="TextBox 2"/>
          <p:cNvSpPr txBox="1"/>
          <p:nvPr/>
        </p:nvSpPr>
        <p:spPr>
          <a:xfrm>
            <a:off x="4720281" y="5156886"/>
            <a:ext cx="1491114" cy="369332"/>
          </a:xfrm>
          <a:prstGeom prst="rect">
            <a:avLst/>
          </a:prstGeom>
          <a:noFill/>
        </p:spPr>
        <p:txBody>
          <a:bodyPr wrap="none" rtlCol="0">
            <a:spAutoFit/>
          </a:bodyPr>
          <a:lstStyle/>
          <a:p>
            <a:r>
              <a:rPr lang="en-US" dirty="0" smtClean="0"/>
              <a:t>April 13, 2020</a:t>
            </a:r>
            <a:endParaRPr lang="en-US" dirty="0"/>
          </a:p>
        </p:txBody>
      </p:sp>
    </p:spTree>
    <p:extLst>
      <p:ext uri="{BB962C8B-B14F-4D97-AF65-F5344CB8AC3E}">
        <p14:creationId xmlns:p14="http://schemas.microsoft.com/office/powerpoint/2010/main" val="855815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How to Request &amp; Record Leave</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10</a:t>
            </a:fld>
            <a:endParaRPr lang="en-US" dirty="0"/>
          </a:p>
        </p:txBody>
      </p:sp>
    </p:spTree>
    <p:extLst>
      <p:ext uri="{BB962C8B-B14F-4D97-AF65-F5344CB8AC3E}">
        <p14:creationId xmlns:p14="http://schemas.microsoft.com/office/powerpoint/2010/main" val="2677796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fontScale="92500" lnSpcReduction="10000"/>
          </a:bodyPr>
          <a:lstStyle/>
          <a:p>
            <a:r>
              <a:rPr lang="en-US" dirty="0"/>
              <a:t>1.  </a:t>
            </a:r>
            <a:r>
              <a:rPr lang="en-US" dirty="0" smtClean="0"/>
              <a:t>Employee provides oral notice or completes </a:t>
            </a:r>
            <a:r>
              <a:rPr lang="en-US" dirty="0"/>
              <a:t>Notice of Need for Families First Coronavirus Response Act (FFCRA) </a:t>
            </a:r>
            <a:r>
              <a:rPr lang="en-US" dirty="0" smtClean="0"/>
              <a:t>Leave (form is provided for convenience)</a:t>
            </a:r>
            <a:endParaRPr lang="en-US" dirty="0"/>
          </a:p>
          <a:p>
            <a:pPr lvl="1"/>
            <a:r>
              <a:rPr lang="en-US" dirty="0"/>
              <a:t>Found under Forms – HRMD Forms – </a:t>
            </a:r>
            <a:r>
              <a:rPr lang="en-US" dirty="0">
                <a:hlinkClick r:id="rId2"/>
              </a:rPr>
              <a:t>Leave Forms </a:t>
            </a:r>
            <a:r>
              <a:rPr lang="en-US" dirty="0" smtClean="0"/>
              <a:t>section</a:t>
            </a:r>
            <a:endParaRPr lang="en-US" dirty="0"/>
          </a:p>
          <a:p>
            <a:pPr lvl="1"/>
            <a:endParaRPr lang="en-US" dirty="0"/>
          </a:p>
          <a:p>
            <a:r>
              <a:rPr lang="en-US" dirty="0"/>
              <a:t>2.  Employee provides documentation to support request</a:t>
            </a:r>
          </a:p>
          <a:p>
            <a:endParaRPr lang="en-US" dirty="0"/>
          </a:p>
          <a:p>
            <a:r>
              <a:rPr lang="en-US" dirty="0"/>
              <a:t>3. Manager/HR Liaison </a:t>
            </a:r>
            <a:r>
              <a:rPr lang="en-US" dirty="0" smtClean="0"/>
              <a:t>reviews </a:t>
            </a:r>
            <a:r>
              <a:rPr lang="en-US" dirty="0"/>
              <a:t>information and determines if information supports eligibility.</a:t>
            </a:r>
          </a:p>
          <a:p>
            <a:endParaRPr lang="en-US" dirty="0"/>
          </a:p>
          <a:p>
            <a:r>
              <a:rPr lang="en-US" dirty="0"/>
              <a:t>4.  Employee is notified that leave requirements are met.</a:t>
            </a:r>
          </a:p>
          <a:p>
            <a:endParaRPr lang="en-US" dirty="0"/>
          </a:p>
          <a:p>
            <a:r>
              <a:rPr lang="en-US" dirty="0"/>
              <a:t>5.  Employee enters appropriate timesheet code to match the leave.</a:t>
            </a:r>
          </a:p>
          <a:p>
            <a:endParaRPr lang="en-US" dirty="0"/>
          </a:p>
          <a:p>
            <a:pPr lvl="1"/>
            <a:endParaRPr lang="en-US" dirty="0"/>
          </a:p>
          <a:p>
            <a:pPr marL="201168" lvl="1" indent="0">
              <a:buNone/>
            </a:pPr>
            <a:endParaRPr lang="en-US" dirty="0"/>
          </a:p>
        </p:txBody>
      </p:sp>
      <p:sp>
        <p:nvSpPr>
          <p:cNvPr id="4" name="Footer Placeholder 3"/>
          <p:cNvSpPr>
            <a:spLocks noGrp="1"/>
          </p:cNvSpPr>
          <p:nvPr>
            <p:ph type="ftr" sz="quarter" idx="11"/>
          </p:nvPr>
        </p:nvSpPr>
        <p:spPr/>
        <p:txBody>
          <a:bodyPr/>
          <a:lstStyle/>
          <a:p>
            <a:r>
              <a:rPr lang="en-US" dirty="0" smtClean="0"/>
              <a:t>HRMD 4/6/2020</a:t>
            </a:r>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11</a:t>
            </a:fld>
            <a:endParaRPr lang="en-US" dirty="0"/>
          </a:p>
        </p:txBody>
      </p:sp>
      <p:sp>
        <p:nvSpPr>
          <p:cNvPr id="5" name="TextBox 4"/>
          <p:cNvSpPr txBox="1"/>
          <p:nvPr/>
        </p:nvSpPr>
        <p:spPr>
          <a:xfrm>
            <a:off x="1171170" y="5652655"/>
            <a:ext cx="9050426" cy="584775"/>
          </a:xfrm>
          <a:prstGeom prst="rect">
            <a:avLst/>
          </a:prstGeom>
          <a:noFill/>
        </p:spPr>
        <p:txBody>
          <a:bodyPr wrap="none" rtlCol="0">
            <a:spAutoFit/>
          </a:bodyPr>
          <a:lstStyle/>
          <a:p>
            <a:r>
              <a:rPr lang="en-US" sz="1600" i="1" dirty="0">
                <a:solidFill>
                  <a:srgbClr val="FF0000"/>
                </a:solidFill>
              </a:rPr>
              <a:t>NOTE: EMPLOYEES WHO HAVE USED FMLA WITHIN THE LAST 12 MONTHS WILL NEED TO CONTACT </a:t>
            </a:r>
          </a:p>
          <a:p>
            <a:r>
              <a:rPr lang="en-US" sz="1600" i="1" dirty="0">
                <a:solidFill>
                  <a:srgbClr val="FF0000"/>
                </a:solidFill>
              </a:rPr>
              <a:t>THEIR  FMLA ADMINISTRATOR IF REQUESTING THE EMERGENCY FMLA (FOR SCHOOL/CHILDCARE CLOSING)</a:t>
            </a:r>
          </a:p>
        </p:txBody>
      </p:sp>
    </p:spTree>
    <p:extLst>
      <p:ext uri="{BB962C8B-B14F-4D97-AF65-F5344CB8AC3E}">
        <p14:creationId xmlns:p14="http://schemas.microsoft.com/office/powerpoint/2010/main" val="1442263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Use Form for Leave </a:t>
            </a:r>
            <a:r>
              <a:rPr lang="en-US" sz="2400" dirty="0"/>
              <a:t>(found under HRMD Forms)</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12</a:t>
            </a:fld>
            <a:endParaRPr lang="en-US" dirty="0"/>
          </a:p>
        </p:txBody>
      </p:sp>
      <p:pic>
        <p:nvPicPr>
          <p:cNvPr id="6" name="Picture 5"/>
          <p:cNvPicPr>
            <a:picLocks noChangeAspect="1"/>
          </p:cNvPicPr>
          <p:nvPr/>
        </p:nvPicPr>
        <p:blipFill>
          <a:blip r:embed="rId2"/>
          <a:stretch>
            <a:fillRect/>
          </a:stretch>
        </p:blipFill>
        <p:spPr>
          <a:xfrm>
            <a:off x="1699492" y="1737360"/>
            <a:ext cx="7703126" cy="4993555"/>
          </a:xfrm>
          <a:prstGeom prst="rect">
            <a:avLst/>
          </a:prstGeom>
        </p:spPr>
      </p:pic>
    </p:spTree>
    <p:extLst>
      <p:ext uri="{BB962C8B-B14F-4D97-AF65-F5344CB8AC3E}">
        <p14:creationId xmlns:p14="http://schemas.microsoft.com/office/powerpoint/2010/main" val="3263384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64879" y="655303"/>
            <a:ext cx="8101157" cy="5701911"/>
          </a:xfrm>
          <a:prstGeom prst="rect">
            <a:avLst/>
          </a:prstGeom>
        </p:spPr>
      </p:pic>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
        <p:nvSpPr>
          <p:cNvPr id="5"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2531678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a:bodyPr>
          <a:lstStyle/>
          <a:p>
            <a:r>
              <a:rPr lang="en-US" dirty="0"/>
              <a:t>ACCEPTABLE DOCUMENTATION</a:t>
            </a:r>
          </a:p>
          <a:p>
            <a:pPr marL="201168" lvl="1" indent="0">
              <a:buNone/>
            </a:pPr>
            <a:endParaRPr lang="en-US" dirty="0"/>
          </a:p>
        </p:txBody>
      </p:sp>
      <p:sp>
        <p:nvSpPr>
          <p:cNvPr id="7" name="Slide Number Placeholder 6"/>
          <p:cNvSpPr>
            <a:spLocks noGrp="1"/>
          </p:cNvSpPr>
          <p:nvPr>
            <p:ph type="sldNum" sz="quarter" idx="12"/>
          </p:nvPr>
        </p:nvSpPr>
        <p:spPr/>
        <p:txBody>
          <a:bodyPr/>
          <a:lstStyle/>
          <a:p>
            <a:fld id="{6113E31D-E2AB-40D1-8B51-AFA5AFEF393A}" type="slidenum">
              <a:rPr lang="en-US" smtClean="0"/>
              <a:t>14</a:t>
            </a:fld>
            <a:endParaRPr lang="en-US" dirty="0"/>
          </a:p>
        </p:txBody>
      </p:sp>
      <p:sp>
        <p:nvSpPr>
          <p:cNvPr id="4" name="Rectangle 3"/>
          <p:cNvSpPr/>
          <p:nvPr/>
        </p:nvSpPr>
        <p:spPr>
          <a:xfrm>
            <a:off x="1171170" y="2344400"/>
            <a:ext cx="10845337" cy="3416320"/>
          </a:xfrm>
          <a:prstGeom prst="rect">
            <a:avLst/>
          </a:prstGeom>
        </p:spPr>
        <p:txBody>
          <a:bodyPr wrap="square">
            <a:spAutoFit/>
          </a:bodyPr>
          <a:lstStyle/>
          <a:p>
            <a:pPr>
              <a:buFont typeface="Arial" panose="020B0604020202020204" pitchFamily="34" charset="0"/>
              <a:buChar char="•"/>
            </a:pPr>
            <a:r>
              <a:rPr lang="en-US" dirty="0"/>
              <a:t>#1 - subject to a quarantine or isolation order</a:t>
            </a:r>
          </a:p>
          <a:p>
            <a:r>
              <a:rPr lang="en-US" dirty="0"/>
              <a:t>          - the name of the government entity that issued the order; </a:t>
            </a:r>
          </a:p>
          <a:p>
            <a:pPr>
              <a:buFont typeface="Arial" panose="020B0604020202020204" pitchFamily="34" charset="0"/>
              <a:buChar char="•"/>
            </a:pPr>
            <a:r>
              <a:rPr lang="en-US" dirty="0"/>
              <a:t>#2 - if the employee has been advised to self-quarantine due to COVID-19 concerns</a:t>
            </a:r>
          </a:p>
          <a:p>
            <a:r>
              <a:rPr lang="en-US" dirty="0"/>
              <a:t>       -  the name of the health care provider who advised the employee; </a:t>
            </a:r>
          </a:p>
          <a:p>
            <a:pPr>
              <a:buFont typeface="Arial" panose="020B0604020202020204" pitchFamily="34" charset="0"/>
              <a:buChar char="•"/>
            </a:pPr>
            <a:r>
              <a:rPr lang="en-US" dirty="0"/>
              <a:t>#4 -  if the employee is caring for someone else</a:t>
            </a:r>
          </a:p>
          <a:p>
            <a:r>
              <a:rPr lang="en-US" dirty="0"/>
              <a:t>         - the employee must provide the name of the government entity that issued the quarantine or isolation order   	   affecting the individual, or the </a:t>
            </a:r>
          </a:p>
          <a:p>
            <a:r>
              <a:rPr lang="en-US" dirty="0"/>
              <a:t>         - information of the health care provider who advised the individual to self-quarantine; or</a:t>
            </a:r>
          </a:p>
          <a:p>
            <a:r>
              <a:rPr lang="en-US" dirty="0"/>
              <a:t>#5    - if the employee is taking care of a child whose school is closed or child care is unavailable due to COVID-19, - 	-the employee must provide the name of the child being cared for, the name of the school, place of care or 	child care provider that has closed, and a representation that no other suitable person will be caring for the 	child during the leave</a:t>
            </a:r>
            <a:endParaRPr lang="en-US" dirty="0">
              <a:effectLst/>
            </a:endParaRPr>
          </a:p>
        </p:txBody>
      </p:sp>
      <p:sp>
        <p:nvSpPr>
          <p:cNvPr id="6" name="TextBox 5"/>
          <p:cNvSpPr txBox="1"/>
          <p:nvPr/>
        </p:nvSpPr>
        <p:spPr>
          <a:xfrm>
            <a:off x="1496291" y="5846618"/>
            <a:ext cx="5226944" cy="369332"/>
          </a:xfrm>
          <a:prstGeom prst="rect">
            <a:avLst/>
          </a:prstGeom>
          <a:noFill/>
        </p:spPr>
        <p:txBody>
          <a:bodyPr wrap="none" rtlCol="0">
            <a:spAutoFit/>
          </a:bodyPr>
          <a:lstStyle/>
          <a:p>
            <a:r>
              <a:rPr lang="en-US" dirty="0"/>
              <a:t>* You may not require more documentation than this.</a:t>
            </a:r>
          </a:p>
        </p:txBody>
      </p:sp>
      <p:sp>
        <p:nvSpPr>
          <p:cNvPr id="8"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2620299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a:bodyPr>
          <a:lstStyle/>
          <a:p>
            <a:r>
              <a:rPr lang="en-US" b="1" dirty="0"/>
              <a:t>RECORDING THE LEAVE</a:t>
            </a:r>
          </a:p>
          <a:p>
            <a:endParaRPr lang="en-US" dirty="0"/>
          </a:p>
          <a:p>
            <a:r>
              <a:rPr lang="en-US" dirty="0"/>
              <a:t>- Intermittent Leave is ONLY available for</a:t>
            </a:r>
          </a:p>
          <a:p>
            <a:pPr lvl="1"/>
            <a:r>
              <a:rPr lang="en-US" dirty="0"/>
              <a:t>- Employee is working on site AND </a:t>
            </a:r>
            <a:r>
              <a:rPr lang="en-US" dirty="0" smtClean="0"/>
              <a:t>needs </a:t>
            </a:r>
            <a:r>
              <a:rPr lang="en-US" dirty="0"/>
              <a:t>leave for school closing/childcare OR</a:t>
            </a:r>
          </a:p>
          <a:p>
            <a:pPr lvl="1"/>
            <a:r>
              <a:rPr lang="en-US" dirty="0"/>
              <a:t>- Employees who are teleworking for all reasons</a:t>
            </a:r>
          </a:p>
          <a:p>
            <a:pPr lvl="1"/>
            <a:endParaRPr lang="en-US" dirty="0"/>
          </a:p>
          <a:p>
            <a:pPr lvl="1">
              <a:buFontTx/>
              <a:buChar char="-"/>
            </a:pPr>
            <a:r>
              <a:rPr lang="en-US" dirty="0"/>
              <a:t>The department/office must agree to intermittent leave, otherwise, has to be used continuously.</a:t>
            </a:r>
          </a:p>
          <a:p>
            <a:pPr lvl="1">
              <a:buFontTx/>
              <a:buChar char="-"/>
            </a:pP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15</a:t>
            </a:fld>
            <a:endParaRPr lang="en-US" dirty="0"/>
          </a:p>
        </p:txBody>
      </p:sp>
      <p:sp>
        <p:nvSpPr>
          <p:cNvPr id="6"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792423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&amp; Record the Leave</a:t>
            </a:r>
          </a:p>
        </p:txBody>
      </p:sp>
      <p:sp>
        <p:nvSpPr>
          <p:cNvPr id="3" name="Content Placeholder 2"/>
          <p:cNvSpPr>
            <a:spLocks noGrp="1"/>
          </p:cNvSpPr>
          <p:nvPr>
            <p:ph idx="1"/>
          </p:nvPr>
        </p:nvSpPr>
        <p:spPr>
          <a:xfrm>
            <a:off x="1171170" y="1737360"/>
            <a:ext cx="10771447" cy="4023360"/>
          </a:xfrm>
        </p:spPr>
        <p:txBody>
          <a:bodyPr>
            <a:normAutofit fontScale="92500" lnSpcReduction="20000"/>
          </a:bodyPr>
          <a:lstStyle/>
          <a:p>
            <a:endParaRPr lang="en-US" dirty="0"/>
          </a:p>
          <a:p>
            <a:r>
              <a:rPr lang="en-US" sz="3500" dirty="0"/>
              <a:t>TIMESHEET CODES</a:t>
            </a:r>
          </a:p>
          <a:p>
            <a:r>
              <a:rPr lang="en-US" dirty="0"/>
              <a:t>For leave taken from March 22 – March 31:</a:t>
            </a:r>
          </a:p>
          <a:p>
            <a:pPr lvl="0"/>
            <a:r>
              <a:rPr lang="en-US" b="1" dirty="0"/>
              <a:t>1140 Administrative Leave </a:t>
            </a:r>
            <a:r>
              <a:rPr lang="en-US" dirty="0"/>
              <a:t>paid combined with Emergency Event ID 300320-AL if the leave was used for any of the 6 qualifying reasons.</a:t>
            </a:r>
          </a:p>
          <a:p>
            <a:pPr lvl="1">
              <a:buFontTx/>
              <a:buChar char="-"/>
            </a:pPr>
            <a:endParaRPr lang="en-US" dirty="0"/>
          </a:p>
          <a:p>
            <a:r>
              <a:rPr lang="en-US" dirty="0"/>
              <a:t>For leave taken from April 1 forward:</a:t>
            </a:r>
          </a:p>
          <a:p>
            <a:pPr lvl="0"/>
            <a:r>
              <a:rPr lang="en-US" b="1" dirty="0"/>
              <a:t>2021 COVID-19 Employee Sick </a:t>
            </a:r>
            <a:r>
              <a:rPr lang="en-US" b="1" dirty="0" err="1"/>
              <a:t>Pd</a:t>
            </a:r>
            <a:r>
              <a:rPr lang="en-US" dirty="0"/>
              <a:t> combined with Emergency Event ID 300320-EPS if the leave is for you for #1, #2, and #3 qualifying reason.   </a:t>
            </a:r>
          </a:p>
          <a:p>
            <a:pPr lvl="0"/>
            <a:r>
              <a:rPr lang="en-US" b="1" dirty="0"/>
              <a:t>2022 COVID-19 Family Sick-</a:t>
            </a:r>
            <a:r>
              <a:rPr lang="en-US" b="1" dirty="0" err="1"/>
              <a:t>Pd</a:t>
            </a:r>
            <a:r>
              <a:rPr lang="en-US" dirty="0"/>
              <a:t> combined with Emergency Event ID 300320-EPS if the leave was used to care for others or due to school/closing reason.</a:t>
            </a:r>
          </a:p>
          <a:p>
            <a:r>
              <a:rPr lang="en-US" b="1" dirty="0"/>
              <a:t>FMLA Administrator will have emergency FMLA codes available.</a:t>
            </a:r>
            <a:endParaRPr lang="en-US" sz="2400" b="1" dirty="0"/>
          </a:p>
        </p:txBody>
      </p:sp>
      <p:sp>
        <p:nvSpPr>
          <p:cNvPr id="5" name="Slide Number Placeholder 4"/>
          <p:cNvSpPr>
            <a:spLocks noGrp="1"/>
          </p:cNvSpPr>
          <p:nvPr>
            <p:ph type="sldNum" sz="quarter" idx="12"/>
          </p:nvPr>
        </p:nvSpPr>
        <p:spPr/>
        <p:txBody>
          <a:bodyPr/>
          <a:lstStyle/>
          <a:p>
            <a:fld id="{6113E31D-E2AB-40D1-8B51-AFA5AFEF393A}" type="slidenum">
              <a:rPr lang="en-US" smtClean="0"/>
              <a:t>16</a:t>
            </a:fld>
            <a:endParaRPr lang="en-US" dirty="0"/>
          </a:p>
        </p:txBody>
      </p:sp>
      <p:sp>
        <p:nvSpPr>
          <p:cNvPr id="6"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2982025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smtClean="0"/>
              <a:t>Things to Keep in Mind</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17</a:t>
            </a:fld>
            <a:endParaRPr lang="en-US" dirty="0"/>
          </a:p>
        </p:txBody>
      </p:sp>
      <p:sp>
        <p:nvSpPr>
          <p:cNvPr id="5" name="Footer Placeholder 3"/>
          <p:cNvSpPr>
            <a:spLocks noGrp="1"/>
          </p:cNvSpPr>
          <p:nvPr>
            <p:ph type="ftr" sz="quarter" idx="11"/>
          </p:nvPr>
        </p:nvSpPr>
        <p:spPr>
          <a:xfrm>
            <a:off x="3686185" y="6459785"/>
            <a:ext cx="4822804" cy="365125"/>
          </a:xfrm>
        </p:spPr>
        <p:txBody>
          <a:bodyPr/>
          <a:lstStyle/>
          <a:p>
            <a:r>
              <a:rPr lang="en-US" dirty="0" smtClean="0"/>
              <a:t>HRMD – 4/13/2020</a:t>
            </a:r>
            <a:endParaRPr lang="en-US" dirty="0"/>
          </a:p>
        </p:txBody>
      </p:sp>
    </p:spTree>
    <p:extLst>
      <p:ext uri="{BB962C8B-B14F-4D97-AF65-F5344CB8AC3E}">
        <p14:creationId xmlns:p14="http://schemas.microsoft.com/office/powerpoint/2010/main" val="3629108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Keep in Mind</a:t>
            </a:r>
            <a:endParaRPr lang="en-US" sz="2800" dirty="0"/>
          </a:p>
        </p:txBody>
      </p:sp>
      <p:sp>
        <p:nvSpPr>
          <p:cNvPr id="6" name="Slide Number Placeholder 5"/>
          <p:cNvSpPr>
            <a:spLocks noGrp="1"/>
          </p:cNvSpPr>
          <p:nvPr>
            <p:ph type="sldNum" sz="quarter" idx="12"/>
          </p:nvPr>
        </p:nvSpPr>
        <p:spPr/>
        <p:txBody>
          <a:bodyPr/>
          <a:lstStyle/>
          <a:p>
            <a:fld id="{6113E31D-E2AB-40D1-8B51-AFA5AFEF393A}" type="slidenum">
              <a:rPr lang="en-US" smtClean="0"/>
              <a:t>18</a:t>
            </a:fld>
            <a:endParaRPr lang="en-US" dirty="0"/>
          </a:p>
        </p:txBody>
      </p:sp>
      <p:sp>
        <p:nvSpPr>
          <p:cNvPr id="5" name="Rectangle 4"/>
          <p:cNvSpPr/>
          <p:nvPr/>
        </p:nvSpPr>
        <p:spPr>
          <a:xfrm>
            <a:off x="1040129" y="1851803"/>
            <a:ext cx="10651375" cy="4401205"/>
          </a:xfrm>
          <a:prstGeom prst="rect">
            <a:avLst/>
          </a:prstGeom>
        </p:spPr>
        <p:txBody>
          <a:bodyPr wrap="square">
            <a:spAutoFit/>
          </a:bodyPr>
          <a:lstStyle/>
          <a:p>
            <a:r>
              <a:rPr lang="en-US" sz="2800" dirty="0"/>
              <a:t>Here are a additional helpful tidbits/clarifications:</a:t>
            </a:r>
          </a:p>
          <a:p>
            <a:r>
              <a:rPr lang="en-US" sz="2800" i="1" dirty="0"/>
              <a:t> </a:t>
            </a:r>
            <a:endParaRPr lang="en-US" sz="2800" dirty="0"/>
          </a:p>
          <a:p>
            <a:r>
              <a:rPr lang="en-US" sz="2800" dirty="0"/>
              <a:t>-   </a:t>
            </a:r>
            <a:r>
              <a:rPr lang="en-US" sz="2800" dirty="0" smtClean="0"/>
              <a:t>“</a:t>
            </a:r>
            <a:r>
              <a:rPr lang="en-US" sz="2800" dirty="0"/>
              <a:t>Individual” means an Employee's immediate family member, a person who regularly resides in the Employee's home, or a similar person with whom the Employee has a relationship that creates an expectation that the Employee would care for the person if he or she were quarantined or self-quarantined. For this purpose, “individual” does not include persons with whom the Employee has no personal relationship</a:t>
            </a:r>
            <a:r>
              <a:rPr lang="en-US" sz="2800" dirty="0" smtClean="0"/>
              <a:t>.</a:t>
            </a:r>
            <a:endParaRPr lang="en-US" sz="2800" dirty="0"/>
          </a:p>
          <a:p>
            <a:endParaRPr lang="en-US" sz="2800" dirty="0">
              <a:solidFill>
                <a:srgbClr val="020303"/>
              </a:solidFill>
              <a:latin typeface="Arial" panose="020B0604020202020204" pitchFamily="34" charset="0"/>
            </a:endParaRPr>
          </a:p>
        </p:txBody>
      </p:sp>
      <p:sp>
        <p:nvSpPr>
          <p:cNvPr id="7"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4226993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Keep in Mind</a:t>
            </a:r>
            <a:endParaRPr lang="en-US" sz="2800" dirty="0"/>
          </a:p>
        </p:txBody>
      </p:sp>
      <p:sp>
        <p:nvSpPr>
          <p:cNvPr id="6" name="Slide Number Placeholder 5"/>
          <p:cNvSpPr>
            <a:spLocks noGrp="1"/>
          </p:cNvSpPr>
          <p:nvPr>
            <p:ph type="sldNum" sz="quarter" idx="12"/>
          </p:nvPr>
        </p:nvSpPr>
        <p:spPr/>
        <p:txBody>
          <a:bodyPr/>
          <a:lstStyle/>
          <a:p>
            <a:fld id="{6113E31D-E2AB-40D1-8B51-AFA5AFEF393A}" type="slidenum">
              <a:rPr lang="en-US" smtClean="0"/>
              <a:t>19</a:t>
            </a:fld>
            <a:endParaRPr lang="en-US" dirty="0"/>
          </a:p>
        </p:txBody>
      </p:sp>
      <p:sp>
        <p:nvSpPr>
          <p:cNvPr id="5" name="Rectangle 4"/>
          <p:cNvSpPr/>
          <p:nvPr/>
        </p:nvSpPr>
        <p:spPr>
          <a:xfrm>
            <a:off x="1040129" y="1851803"/>
            <a:ext cx="10651375" cy="4401205"/>
          </a:xfrm>
          <a:prstGeom prst="rect">
            <a:avLst/>
          </a:prstGeom>
        </p:spPr>
        <p:txBody>
          <a:bodyPr wrap="square">
            <a:spAutoFit/>
          </a:bodyPr>
          <a:lstStyle/>
          <a:p>
            <a:r>
              <a:rPr lang="en-US" sz="2800" dirty="0"/>
              <a:t>Here are </a:t>
            </a:r>
            <a:r>
              <a:rPr lang="en-US" sz="2800" dirty="0" smtClean="0"/>
              <a:t>additional </a:t>
            </a:r>
            <a:r>
              <a:rPr lang="en-US" sz="2800" dirty="0"/>
              <a:t>helpful tidbits/clarifications:</a:t>
            </a:r>
          </a:p>
          <a:p>
            <a:r>
              <a:rPr lang="en-US" sz="2800" i="1" dirty="0"/>
              <a:t> </a:t>
            </a:r>
            <a:endParaRPr lang="en-US" sz="2800" dirty="0"/>
          </a:p>
          <a:p>
            <a:r>
              <a:rPr lang="en-US" sz="2800" dirty="0"/>
              <a:t>-  </a:t>
            </a:r>
            <a:r>
              <a:rPr lang="en-US" sz="2800" dirty="0" smtClean="0"/>
              <a:t>Leave </a:t>
            </a:r>
            <a:r>
              <a:rPr lang="en-US" sz="2800" dirty="0"/>
              <a:t>notice may be oral; </a:t>
            </a:r>
            <a:r>
              <a:rPr lang="en-US" sz="2800" dirty="0" smtClean="0"/>
              <a:t>the </a:t>
            </a:r>
            <a:r>
              <a:rPr lang="en-US" sz="2800" dirty="0"/>
              <a:t>Notice for FCCRA </a:t>
            </a:r>
            <a:r>
              <a:rPr lang="en-US" sz="2800" dirty="0" smtClean="0"/>
              <a:t>Leave is as needed.</a:t>
            </a:r>
            <a:r>
              <a:rPr lang="en-US" sz="2800" dirty="0"/>
              <a:t>  </a:t>
            </a:r>
            <a:endParaRPr lang="en-US" sz="2800" dirty="0" smtClean="0"/>
          </a:p>
          <a:p>
            <a:r>
              <a:rPr lang="en-US" sz="2800" dirty="0" smtClean="0"/>
              <a:t>-  This leave </a:t>
            </a:r>
            <a:r>
              <a:rPr lang="en-US" sz="2800" dirty="0"/>
              <a:t>is not as formal as FMLA.  Quick assessment is okay</a:t>
            </a:r>
            <a:r>
              <a:rPr lang="en-US" sz="2800" dirty="0" smtClean="0"/>
              <a:t>.</a:t>
            </a:r>
            <a:endParaRPr lang="en-US" sz="2800" dirty="0"/>
          </a:p>
          <a:p>
            <a:r>
              <a:rPr lang="en-US" sz="2800" dirty="0"/>
              <a:t>-  </a:t>
            </a:r>
            <a:r>
              <a:rPr lang="en-US" sz="2800" dirty="0" smtClean="0"/>
              <a:t>Documentation is noted on the FAQs.</a:t>
            </a:r>
            <a:r>
              <a:rPr lang="en-US" sz="2800" dirty="0"/>
              <a:t>  Nothing beyond that is allowed</a:t>
            </a:r>
            <a:r>
              <a:rPr lang="en-US" sz="2800" dirty="0" smtClean="0"/>
              <a:t>.</a:t>
            </a:r>
            <a:endParaRPr lang="en-US" sz="2800" dirty="0"/>
          </a:p>
          <a:p>
            <a:r>
              <a:rPr lang="en-US" sz="2800" dirty="0"/>
              <a:t>-  </a:t>
            </a:r>
            <a:r>
              <a:rPr lang="en-US" sz="2800" dirty="0" smtClean="0"/>
              <a:t>Discuss before denying </a:t>
            </a:r>
            <a:r>
              <a:rPr lang="en-US" sz="2800" dirty="0"/>
              <a:t>leave. If an employee fails to give proper notice, let the employee know then provide an opportunity to provide the required documentation prior to denying the request for leave.</a:t>
            </a:r>
          </a:p>
          <a:p>
            <a:endParaRPr lang="en-US" sz="2800" dirty="0"/>
          </a:p>
          <a:p>
            <a:endParaRPr lang="en-US" sz="2800" dirty="0">
              <a:solidFill>
                <a:srgbClr val="020303"/>
              </a:solidFill>
              <a:latin typeface="Arial" panose="020B0604020202020204" pitchFamily="34" charset="0"/>
            </a:endParaRPr>
          </a:p>
        </p:txBody>
      </p:sp>
      <p:sp>
        <p:nvSpPr>
          <p:cNvPr id="7"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2703892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I.    </a:t>
            </a:r>
            <a:r>
              <a:rPr lang="en-US" dirty="0" smtClean="0"/>
              <a:t>Quick Overview </a:t>
            </a:r>
            <a:r>
              <a:rPr lang="en-US" dirty="0"/>
              <a:t>of </a:t>
            </a:r>
            <a:r>
              <a:rPr lang="en-US" dirty="0" smtClean="0"/>
              <a:t>FFCRA</a:t>
            </a:r>
          </a:p>
          <a:p>
            <a:r>
              <a:rPr lang="en-US" dirty="0" smtClean="0"/>
              <a:t>II.   Reminder on Request </a:t>
            </a:r>
            <a:r>
              <a:rPr lang="en-US" dirty="0"/>
              <a:t>&amp; Record </a:t>
            </a:r>
            <a:r>
              <a:rPr lang="en-US" dirty="0" smtClean="0"/>
              <a:t>Leave</a:t>
            </a:r>
          </a:p>
          <a:p>
            <a:r>
              <a:rPr lang="en-US" dirty="0" smtClean="0"/>
              <a:t>III.  Things to Keep in Mind</a:t>
            </a:r>
            <a:endParaRPr lang="en-US" dirty="0"/>
          </a:p>
          <a:p>
            <a:r>
              <a:rPr lang="en-US" dirty="0"/>
              <a:t>IV.  </a:t>
            </a:r>
            <a:r>
              <a:rPr lang="en-US" dirty="0" smtClean="0"/>
              <a:t>Recently Received Questions &amp; Answers</a:t>
            </a:r>
            <a:endParaRPr lang="en-US" dirty="0"/>
          </a:p>
          <a:p>
            <a:r>
              <a:rPr lang="en-US" dirty="0"/>
              <a:t> V.   Resources</a:t>
            </a:r>
          </a:p>
          <a:p>
            <a:endParaRPr lang="en-US" dirty="0"/>
          </a:p>
        </p:txBody>
      </p:sp>
      <p:sp>
        <p:nvSpPr>
          <p:cNvPr id="4" name="Footer Placeholder 3"/>
          <p:cNvSpPr>
            <a:spLocks noGrp="1"/>
          </p:cNvSpPr>
          <p:nvPr>
            <p:ph type="ftr" sz="quarter" idx="11"/>
          </p:nvPr>
        </p:nvSpPr>
        <p:spPr/>
        <p:txBody>
          <a:bodyPr/>
          <a:lstStyle/>
          <a:p>
            <a:r>
              <a:rPr lang="en-US" dirty="0" smtClean="0"/>
              <a:t>HRMD – 4/13/2020</a:t>
            </a:r>
            <a:endParaRPr lang="en-US" dirty="0"/>
          </a:p>
        </p:txBody>
      </p:sp>
      <p:sp>
        <p:nvSpPr>
          <p:cNvPr id="5" name="Slide Number Placeholder 4"/>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3546194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smtClean="0"/>
              <a:t>Recent Q&amp;A</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20</a:t>
            </a:fld>
            <a:endParaRPr lang="en-US" dirty="0"/>
          </a:p>
        </p:txBody>
      </p:sp>
      <p:sp>
        <p:nvSpPr>
          <p:cNvPr id="5"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1448855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21</a:t>
            </a:fld>
            <a:endParaRPr lang="en-US" dirty="0"/>
          </a:p>
        </p:txBody>
      </p:sp>
      <p:sp>
        <p:nvSpPr>
          <p:cNvPr id="2" name="Title 1"/>
          <p:cNvSpPr>
            <a:spLocks noGrp="1"/>
          </p:cNvSpPr>
          <p:nvPr>
            <p:ph type="title" idx="4294967295"/>
          </p:nvPr>
        </p:nvSpPr>
        <p:spPr>
          <a:xfrm>
            <a:off x="0" y="5408613"/>
            <a:ext cx="10058400" cy="1449387"/>
          </a:xfrm>
        </p:spPr>
        <p:txBody>
          <a:bodyPr>
            <a:normAutofit fontScale="90000"/>
          </a:bodyPr>
          <a:lstStyle/>
          <a:p>
            <a:r>
              <a:rPr lang="en-US" dirty="0"/>
              <a:t/>
            </a:r>
            <a:br>
              <a:rPr lang="en-US" dirty="0"/>
            </a:br>
            <a:r>
              <a:rPr lang="en-US" dirty="0"/>
              <a:t/>
            </a:r>
            <a:br>
              <a:rPr lang="en-US" dirty="0"/>
            </a:br>
            <a:r>
              <a:rPr lang="en-US" dirty="0" smtClean="0"/>
              <a:t>Question </a:t>
            </a:r>
            <a:r>
              <a:rPr lang="en-US" dirty="0"/>
              <a:t>#1 </a:t>
            </a:r>
            <a:br>
              <a:rPr lang="en-US" dirty="0"/>
            </a:br>
            <a:r>
              <a:rPr lang="en-US" dirty="0"/>
              <a:t/>
            </a:r>
            <a:br>
              <a:rPr lang="en-US" dirty="0"/>
            </a:br>
            <a:r>
              <a:rPr lang="en-US" sz="3100" b="1" dirty="0"/>
              <a:t>If </a:t>
            </a:r>
            <a:r>
              <a:rPr lang="en-US" sz="3100" b="1" dirty="0" smtClean="0"/>
              <a:t>it is necessary for me to care for my </a:t>
            </a:r>
            <a:r>
              <a:rPr lang="en-US" sz="3100" b="1" dirty="0"/>
              <a:t>child because his or her school or place of care is closed, or child care provider is unavailable, do I get paid sick leave, expanded family and medical leave, or both—how do they interact</a:t>
            </a:r>
            <a:r>
              <a:rPr lang="en-US" sz="3100" b="1" dirty="0" smtClean="0"/>
              <a:t>?</a:t>
            </a:r>
            <a:br>
              <a:rPr lang="en-US" sz="3100" b="1" dirty="0" smtClean="0"/>
            </a:br>
            <a:r>
              <a:rPr lang="en-US" sz="3100" b="1" dirty="0"/>
              <a:t/>
            </a:r>
            <a:br>
              <a:rPr lang="en-US" sz="3100" b="1" dirty="0"/>
            </a:br>
            <a:r>
              <a:rPr lang="en-US" sz="3100" b="1" dirty="0" smtClean="0"/>
              <a:t/>
            </a:r>
            <a:br>
              <a:rPr lang="en-US" sz="3100" b="1" dirty="0" smtClean="0"/>
            </a:br>
            <a:r>
              <a:rPr lang="en-US" dirty="0"/>
              <a:t/>
            </a:r>
            <a:br>
              <a:rPr lang="en-US" dirty="0"/>
            </a:br>
            <a:endParaRPr lang="en-US" dirty="0"/>
          </a:p>
        </p:txBody>
      </p:sp>
    </p:spTree>
    <p:extLst>
      <p:ext uri="{BB962C8B-B14F-4D97-AF65-F5344CB8AC3E}">
        <p14:creationId xmlns:p14="http://schemas.microsoft.com/office/powerpoint/2010/main" val="3324055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22</a:t>
            </a:fld>
            <a:endParaRPr lang="en-US" dirty="0"/>
          </a:p>
        </p:txBody>
      </p:sp>
      <p:sp>
        <p:nvSpPr>
          <p:cNvPr id="2" name="Title 1"/>
          <p:cNvSpPr>
            <a:spLocks noGrp="1"/>
          </p:cNvSpPr>
          <p:nvPr>
            <p:ph type="title" idx="4294967295"/>
          </p:nvPr>
        </p:nvSpPr>
        <p:spPr>
          <a:xfrm>
            <a:off x="217715" y="5735091"/>
            <a:ext cx="10058400" cy="1449387"/>
          </a:xfrm>
        </p:spPr>
        <p:txBody>
          <a:bodyPr>
            <a:normAutofit fontScale="90000"/>
          </a:bodyPr>
          <a:lstStyle/>
          <a:p>
            <a:r>
              <a:rPr lang="en-US" dirty="0"/>
              <a:t/>
            </a:r>
            <a:br>
              <a:rPr lang="en-US" dirty="0"/>
            </a:br>
            <a:r>
              <a:rPr lang="en-US" dirty="0"/>
              <a:t/>
            </a:r>
            <a:br>
              <a:rPr lang="en-US" dirty="0"/>
            </a:br>
            <a:r>
              <a:rPr lang="en-US" dirty="0" smtClean="0"/>
              <a:t>Answer </a:t>
            </a:r>
            <a:r>
              <a:rPr lang="en-US" dirty="0"/>
              <a:t>#1 </a:t>
            </a:r>
            <a:br>
              <a:rPr lang="en-US" dirty="0"/>
            </a:br>
            <a:r>
              <a:rPr lang="en-US" dirty="0"/>
              <a:t/>
            </a:r>
            <a:br>
              <a:rPr lang="en-US" dirty="0"/>
            </a:br>
            <a:r>
              <a:rPr lang="en-US" sz="3100" b="1" dirty="0"/>
              <a:t>If it is necessary for me to care for my child </a:t>
            </a:r>
            <a:r>
              <a:rPr lang="en-US" sz="3100" b="1" dirty="0" smtClean="0"/>
              <a:t>because </a:t>
            </a:r>
            <a:r>
              <a:rPr lang="en-US" sz="3100" b="1" dirty="0"/>
              <a:t>his or her school or place of care is closed, or child care provider is unavailable, do I get paid sick leave, expanded family and medical leave, or both—how do they interact</a:t>
            </a:r>
            <a:r>
              <a:rPr lang="en-US" sz="3100" b="1" dirty="0" smtClean="0"/>
              <a:t>?</a:t>
            </a:r>
            <a:r>
              <a:rPr lang="en-US" sz="2000" b="1" dirty="0" smtClean="0"/>
              <a:t/>
            </a:r>
            <a:br>
              <a:rPr lang="en-US" sz="2000" b="1" dirty="0" smtClean="0"/>
            </a:br>
            <a:r>
              <a:rPr lang="en-US" sz="2000" dirty="0"/>
              <a:t/>
            </a:r>
            <a:br>
              <a:rPr lang="en-US" sz="2000" dirty="0"/>
            </a:br>
            <a:r>
              <a:rPr lang="en-US" sz="2000" dirty="0"/>
              <a:t>You may be eligible for both types of leave, but only for a total of twelve weeks of paid leave. You may take both paid sick leave and expanded family and medical leave </a:t>
            </a:r>
            <a:r>
              <a:rPr lang="en-US" sz="2000" dirty="0" smtClean="0"/>
              <a:t>if is necessary for you to </a:t>
            </a:r>
            <a:r>
              <a:rPr lang="en-US" sz="2000" dirty="0"/>
              <a:t>care for your child whose school or place of care is closed, or child care provider is unavailable, due to COVID-19 related reasons. </a:t>
            </a:r>
            <a:r>
              <a:rPr lang="en-US" sz="2000" dirty="0" smtClean="0"/>
              <a:t/>
            </a:r>
            <a:br>
              <a:rPr lang="en-US" sz="2000" dirty="0" smtClean="0"/>
            </a:br>
            <a:r>
              <a:rPr lang="en-US" sz="2000" dirty="0"/>
              <a:t/>
            </a:r>
            <a:br>
              <a:rPr lang="en-US" sz="2000" dirty="0"/>
            </a:br>
            <a:r>
              <a:rPr lang="en-US" sz="2000" dirty="0" smtClean="0"/>
              <a:t>The </a:t>
            </a:r>
            <a:r>
              <a:rPr lang="en-US" sz="2000" b="1" dirty="0"/>
              <a:t>Emergency Paid Sick Leave Act </a:t>
            </a:r>
            <a:r>
              <a:rPr lang="en-US" sz="2000" dirty="0"/>
              <a:t>provides for </a:t>
            </a:r>
            <a:r>
              <a:rPr lang="en-US" sz="2000" b="1" dirty="0"/>
              <a:t>an initial two weeks of paid leave</a:t>
            </a:r>
            <a:r>
              <a:rPr lang="en-US" sz="2000" dirty="0"/>
              <a:t>. This period thus covers the first ten workdays of expanded family and medical leave, which are </a:t>
            </a:r>
            <a:r>
              <a:rPr lang="en-US" sz="2000" b="1" dirty="0"/>
              <a:t>otherwise unpaid under the Emergency and Family Medical Leave Expansion Act</a:t>
            </a:r>
            <a:r>
              <a:rPr lang="en-US" sz="2000" dirty="0"/>
              <a:t> unless you elect to use existing vacation, personal, or medical or sick leave under your employer’s policy. </a:t>
            </a:r>
            <a:r>
              <a:rPr lang="en-US" sz="2000" dirty="0" smtClean="0"/>
              <a:t/>
            </a:r>
            <a:br>
              <a:rPr lang="en-US" sz="2000" dirty="0" smtClean="0"/>
            </a:br>
            <a:r>
              <a:rPr lang="en-US" sz="2000" dirty="0"/>
              <a:t/>
            </a:r>
            <a:br>
              <a:rPr lang="en-US" sz="2000" dirty="0"/>
            </a:br>
            <a:r>
              <a:rPr lang="en-US" sz="2000" dirty="0" smtClean="0"/>
              <a:t>After </a:t>
            </a:r>
            <a:r>
              <a:rPr lang="en-US" sz="2000" dirty="0"/>
              <a:t>the first ten workdays have elapsed, you will receive </a:t>
            </a:r>
            <a:r>
              <a:rPr lang="en-US" sz="2000" dirty="0" smtClean="0"/>
              <a:t>100% </a:t>
            </a:r>
            <a:r>
              <a:rPr lang="en-US" sz="2000" dirty="0"/>
              <a:t>of your </a:t>
            </a:r>
            <a:r>
              <a:rPr lang="en-US" sz="2000" dirty="0">
                <a:hlinkClick r:id="rId2"/>
              </a:rPr>
              <a:t>regular rate of pay</a:t>
            </a:r>
            <a:r>
              <a:rPr lang="en-US" sz="2000" dirty="0"/>
              <a:t> for the hours you would have been scheduled to work in the subsequent ten weeks under the Emergency and Family Medical Leave Expansion Act.  T</a:t>
            </a:r>
            <a:r>
              <a:rPr lang="en-US" sz="2000" dirty="0" smtClean="0"/>
              <a:t>he </a:t>
            </a:r>
            <a:r>
              <a:rPr lang="en-US" sz="2000" dirty="0"/>
              <a:t>additional ten weeks of </a:t>
            </a:r>
            <a:r>
              <a:rPr lang="en-US" sz="2000" dirty="0" smtClean="0"/>
              <a:t>emergency family </a:t>
            </a:r>
            <a:r>
              <a:rPr lang="en-US" sz="2000" dirty="0"/>
              <a:t>and medical leave </a:t>
            </a:r>
            <a:r>
              <a:rPr lang="en-US" sz="2000" dirty="0" smtClean="0"/>
              <a:t>is only for care </a:t>
            </a:r>
            <a:r>
              <a:rPr lang="en-US" sz="2000" dirty="0"/>
              <a:t>for your child whose school or place of care is closed, or child care provider is unavailable, due to COVID-19 related reasons</a:t>
            </a:r>
            <a:r>
              <a:rPr lang="en-US" sz="2000" dirty="0" smtClean="0"/>
              <a:t>.</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9201511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23</a:t>
            </a:fld>
            <a:endParaRPr lang="en-US" dirty="0"/>
          </a:p>
        </p:txBody>
      </p:sp>
      <p:sp>
        <p:nvSpPr>
          <p:cNvPr id="2" name="Title 1"/>
          <p:cNvSpPr>
            <a:spLocks noGrp="1"/>
          </p:cNvSpPr>
          <p:nvPr>
            <p:ph type="title" idx="4294967295"/>
          </p:nvPr>
        </p:nvSpPr>
        <p:spPr>
          <a:xfrm>
            <a:off x="0" y="5205413"/>
            <a:ext cx="10058400" cy="1450975"/>
          </a:xfrm>
        </p:spPr>
        <p:txBody>
          <a:bodyPr>
            <a:normAutofit fontScale="90000"/>
          </a:bodyPr>
          <a:lstStyle/>
          <a:p>
            <a:r>
              <a:rPr lang="en-US" dirty="0"/>
              <a:t/>
            </a:r>
            <a:br>
              <a:rPr lang="en-US" dirty="0"/>
            </a:br>
            <a:r>
              <a:rPr lang="en-US" dirty="0"/>
              <a:t/>
            </a:r>
            <a:br>
              <a:rPr lang="en-US" dirty="0"/>
            </a:br>
            <a:r>
              <a:rPr lang="en-US" dirty="0" smtClean="0"/>
              <a:t>Question </a:t>
            </a:r>
            <a:r>
              <a:rPr lang="en-US" dirty="0"/>
              <a:t>#2</a:t>
            </a:r>
            <a:br>
              <a:rPr lang="en-US" dirty="0"/>
            </a:br>
            <a:r>
              <a:rPr lang="en-US" dirty="0"/>
              <a:t/>
            </a:r>
            <a:br>
              <a:rPr lang="en-US" dirty="0"/>
            </a:br>
            <a:r>
              <a:rPr lang="en-US" dirty="0" smtClean="0"/>
              <a:t>If I use all 12 weeks of the emergency family medical leave because it was necessary for me to care for my child due to school closings, can I get more FMLA if I am sick?</a:t>
            </a: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10071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24</a:t>
            </a:fld>
            <a:endParaRPr lang="en-US" dirty="0"/>
          </a:p>
        </p:txBody>
      </p:sp>
      <p:sp>
        <p:nvSpPr>
          <p:cNvPr id="2" name="Title 1"/>
          <p:cNvSpPr>
            <a:spLocks noGrp="1"/>
          </p:cNvSpPr>
          <p:nvPr>
            <p:ph type="title" idx="4294967295"/>
          </p:nvPr>
        </p:nvSpPr>
        <p:spPr>
          <a:xfrm>
            <a:off x="0" y="5205413"/>
            <a:ext cx="10058400" cy="1450975"/>
          </a:xfrm>
        </p:spPr>
        <p:txBody>
          <a:bodyPr>
            <a:normAutofit fontScale="90000"/>
          </a:bodyPr>
          <a:lstStyle/>
          <a:p>
            <a:r>
              <a:rPr lang="en-US" dirty="0"/>
              <a:t/>
            </a:r>
            <a:br>
              <a:rPr lang="en-US" dirty="0"/>
            </a:br>
            <a:r>
              <a:rPr lang="en-US" dirty="0"/>
              <a:t/>
            </a:r>
            <a:br>
              <a:rPr lang="en-US" dirty="0"/>
            </a:br>
            <a:r>
              <a:rPr lang="en-US" sz="4000" dirty="0" smtClean="0"/>
              <a:t>Answer </a:t>
            </a:r>
            <a:r>
              <a:rPr lang="en-US" sz="4000" dirty="0"/>
              <a:t>#2</a:t>
            </a:r>
            <a:br>
              <a:rPr lang="en-US" sz="4000" dirty="0"/>
            </a:br>
            <a:r>
              <a:rPr lang="en-US" sz="4000" dirty="0"/>
              <a:t/>
            </a:r>
            <a:br>
              <a:rPr lang="en-US" sz="4000" dirty="0"/>
            </a:br>
            <a:r>
              <a:rPr lang="en-US" sz="4000" dirty="0" smtClean="0"/>
              <a:t>If I use all 12 weeks of the emergency family medical leave because it was necessary for me to care for my child due to school closings, can I get more FMLA if I am sick?</a:t>
            </a:r>
            <a:r>
              <a:rPr lang="en-US" dirty="0"/>
              <a:t/>
            </a:r>
            <a:br>
              <a:rPr lang="en-US" dirty="0"/>
            </a:br>
            <a:r>
              <a:rPr lang="en-US" dirty="0"/>
              <a:t/>
            </a:r>
            <a:br>
              <a:rPr lang="en-US" dirty="0"/>
            </a:br>
            <a:r>
              <a:rPr lang="en-US" sz="4000" dirty="0" smtClean="0"/>
              <a:t>Has FMLA been exhausted? </a:t>
            </a:r>
            <a:r>
              <a:rPr lang="en-US" sz="4000" b="1" dirty="0" smtClean="0"/>
              <a:t>If its within a rolling 12-month period and 480 hours have been used, then FMLA has been exhausted.</a:t>
            </a:r>
            <a:r>
              <a:rPr lang="en-US" sz="4000" b="1" dirty="0"/>
              <a:t/>
            </a:r>
            <a:br>
              <a:rPr lang="en-US" sz="4000" b="1" dirty="0"/>
            </a:br>
            <a:r>
              <a:rPr lang="en-US" sz="4000" b="1" dirty="0"/>
              <a:t/>
            </a:r>
            <a:br>
              <a:rPr lang="en-US" sz="4000" b="1" dirty="0"/>
            </a:br>
            <a:endParaRPr lang="en-US" sz="4000" b="1" dirty="0"/>
          </a:p>
        </p:txBody>
      </p:sp>
    </p:spTree>
    <p:extLst>
      <p:ext uri="{BB962C8B-B14F-4D97-AF65-F5344CB8AC3E}">
        <p14:creationId xmlns:p14="http://schemas.microsoft.com/office/powerpoint/2010/main" val="1325355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25</a:t>
            </a:fld>
            <a:endParaRPr lang="en-US" dirty="0"/>
          </a:p>
        </p:txBody>
      </p:sp>
      <p:sp>
        <p:nvSpPr>
          <p:cNvPr id="2" name="Title 1"/>
          <p:cNvSpPr>
            <a:spLocks noGrp="1"/>
          </p:cNvSpPr>
          <p:nvPr>
            <p:ph type="title" idx="4294967295"/>
          </p:nvPr>
        </p:nvSpPr>
        <p:spPr>
          <a:xfrm>
            <a:off x="0" y="5251450"/>
            <a:ext cx="10058400" cy="1450975"/>
          </a:xfrm>
        </p:spPr>
        <p:txBody>
          <a:bodyPr>
            <a:normAutofit fontScale="90000"/>
          </a:bodyPr>
          <a:lstStyle/>
          <a:p>
            <a:r>
              <a:rPr lang="en-US" dirty="0"/>
              <a:t/>
            </a:r>
            <a:br>
              <a:rPr lang="en-US" dirty="0"/>
            </a:br>
            <a:r>
              <a:rPr lang="en-US" dirty="0"/>
              <a:t/>
            </a:r>
            <a:br>
              <a:rPr lang="en-US" dirty="0"/>
            </a:br>
            <a:r>
              <a:rPr lang="en-US" dirty="0" smtClean="0"/>
              <a:t>Question </a:t>
            </a:r>
            <a:r>
              <a:rPr lang="en-US" dirty="0"/>
              <a:t>#3</a:t>
            </a:r>
            <a:br>
              <a:rPr lang="en-US" dirty="0"/>
            </a:br>
            <a:r>
              <a:rPr lang="en-US" dirty="0"/>
              <a:t/>
            </a:r>
            <a:br>
              <a:rPr lang="en-US" dirty="0"/>
            </a:br>
            <a:r>
              <a:rPr lang="en-US" sz="3100" b="1" dirty="0"/>
              <a:t>I am an employee. I become ill with COVID-19 symptoms, decide to quarantine myself for two weeks, and then return to work. I do not seek a medical diagnosis or the advice of a health care provider. Can I get paid for those two weeks under the FFCRA?</a:t>
            </a: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958699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26</a:t>
            </a:fld>
            <a:endParaRPr lang="en-US" dirty="0"/>
          </a:p>
        </p:txBody>
      </p:sp>
      <p:sp>
        <p:nvSpPr>
          <p:cNvPr id="2" name="Title 1"/>
          <p:cNvSpPr>
            <a:spLocks noGrp="1"/>
          </p:cNvSpPr>
          <p:nvPr>
            <p:ph type="title" idx="4294967295"/>
          </p:nvPr>
        </p:nvSpPr>
        <p:spPr>
          <a:xfrm>
            <a:off x="0" y="5251450"/>
            <a:ext cx="10058400" cy="1450975"/>
          </a:xfrm>
        </p:spPr>
        <p:txBody>
          <a:bodyPr>
            <a:normAutofit fontScale="90000"/>
          </a:bodyPr>
          <a:lstStyle/>
          <a:p>
            <a:r>
              <a:rPr lang="en-US" dirty="0"/>
              <a:t/>
            </a:r>
            <a:br>
              <a:rPr lang="en-US" dirty="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Answer </a:t>
            </a:r>
            <a:r>
              <a:rPr lang="en-US" dirty="0"/>
              <a:t>#3</a:t>
            </a:r>
            <a:br>
              <a:rPr lang="en-US" dirty="0"/>
            </a:br>
            <a:r>
              <a:rPr lang="en-US" dirty="0"/>
              <a:t/>
            </a:r>
            <a:br>
              <a:rPr lang="en-US" dirty="0"/>
            </a:br>
            <a:r>
              <a:rPr lang="en-US" sz="2700" b="1" dirty="0"/>
              <a:t>I am an employee. I become ill with COVID-19 symptoms, decide to quarantine myself for two weeks, and then return to work. I do not seek a medical diagnosis or the advice of a health care provider. Can I get paid for those two weeks under the FFCRA</a:t>
            </a:r>
            <a:r>
              <a:rPr lang="en-US" sz="2700" b="1" dirty="0" smtClean="0"/>
              <a:t>?</a:t>
            </a:r>
            <a:br>
              <a:rPr lang="en-US" sz="2700" b="1" dirty="0" smtClean="0"/>
            </a:br>
            <a:r>
              <a:rPr lang="en-US" dirty="0"/>
              <a:t/>
            </a:r>
            <a:br>
              <a:rPr lang="en-US" dirty="0"/>
            </a:br>
            <a:r>
              <a:rPr lang="en-US" sz="2700" dirty="0"/>
              <a:t>Generally no. If you become ill with COVID-19 symptoms, you may take paid sick leave under the FFCRA only to seek a medical diagnosis or if a health care provider otherwise advises you to self-quarantine. </a:t>
            </a:r>
            <a:r>
              <a:rPr lang="en-US" sz="2700" dirty="0" smtClean="0"/>
              <a:t/>
            </a:r>
            <a:br>
              <a:rPr lang="en-US" sz="2700" dirty="0" smtClean="0"/>
            </a:br>
            <a:r>
              <a:rPr lang="en-US" sz="2700" dirty="0"/>
              <a:t/>
            </a:r>
            <a:br>
              <a:rPr lang="en-US" sz="2700" dirty="0"/>
            </a:br>
            <a:r>
              <a:rPr lang="en-US" sz="2700" dirty="0" smtClean="0"/>
              <a:t>If </a:t>
            </a:r>
            <a:r>
              <a:rPr lang="en-US" sz="2700" dirty="0"/>
              <a:t>you test positive for the virus associated with COVID-19 or are advised by a health care provider to self-quarantine, you may continue to take </a:t>
            </a:r>
            <a:r>
              <a:rPr lang="en-US" sz="2700" dirty="0" smtClean="0"/>
              <a:t>emergency paid </a:t>
            </a:r>
            <a:r>
              <a:rPr lang="en-US" sz="2700" dirty="0"/>
              <a:t>sick leave. </a:t>
            </a:r>
            <a:r>
              <a:rPr lang="en-US" sz="2700" dirty="0" smtClean="0"/>
              <a:t/>
            </a:r>
            <a:br>
              <a:rPr lang="en-US" sz="2700" dirty="0" smtClean="0"/>
            </a:br>
            <a:r>
              <a:rPr lang="en-US" sz="2700" dirty="0"/>
              <a:t/>
            </a:r>
            <a:br>
              <a:rPr lang="en-US" sz="2700" dirty="0"/>
            </a:br>
            <a:r>
              <a:rPr lang="en-US" sz="2700" dirty="0" smtClean="0"/>
              <a:t>Deciding to self quarantine without </a:t>
            </a:r>
            <a:r>
              <a:rPr lang="en-US" sz="2700" dirty="0"/>
              <a:t>medical advice, even if you have COVID-19 </a:t>
            </a:r>
            <a:r>
              <a:rPr lang="en-US" sz="2700" dirty="0" smtClean="0"/>
              <a:t>symptoms would not qualify.</a:t>
            </a:r>
            <a:br>
              <a:rPr lang="en-US" sz="2700" dirty="0" smtClean="0"/>
            </a:br>
            <a:endParaRPr lang="en-US" dirty="0"/>
          </a:p>
        </p:txBody>
      </p:sp>
    </p:spTree>
    <p:extLst>
      <p:ext uri="{BB962C8B-B14F-4D97-AF65-F5344CB8AC3E}">
        <p14:creationId xmlns:p14="http://schemas.microsoft.com/office/powerpoint/2010/main" val="851305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27</a:t>
            </a:fld>
            <a:endParaRPr lang="en-US" dirty="0"/>
          </a:p>
        </p:txBody>
      </p:sp>
      <p:sp>
        <p:nvSpPr>
          <p:cNvPr id="2" name="Title 1"/>
          <p:cNvSpPr>
            <a:spLocks noGrp="1"/>
          </p:cNvSpPr>
          <p:nvPr>
            <p:ph type="title" idx="4294967295"/>
          </p:nvPr>
        </p:nvSpPr>
        <p:spPr>
          <a:xfrm>
            <a:off x="0" y="5251450"/>
            <a:ext cx="10058400" cy="1450975"/>
          </a:xfrm>
        </p:spPr>
        <p:txBody>
          <a:bodyPr>
            <a:normAutofit fontScale="90000"/>
          </a:bodyPr>
          <a:lstStyle/>
          <a:p>
            <a:r>
              <a:rPr lang="en-US" dirty="0"/>
              <a:t/>
            </a:r>
            <a:br>
              <a:rPr lang="en-US" dirty="0"/>
            </a:br>
            <a:r>
              <a:rPr lang="en-US" dirty="0"/>
              <a:t/>
            </a:r>
            <a:br>
              <a:rPr lang="en-US" dirty="0"/>
            </a:br>
            <a:r>
              <a:rPr lang="en-US" dirty="0" smtClean="0"/>
              <a:t>Question #4</a:t>
            </a:r>
            <a:r>
              <a:rPr lang="en-US" dirty="0"/>
              <a:t/>
            </a:r>
            <a:br>
              <a:rPr lang="en-US" dirty="0"/>
            </a:br>
            <a:r>
              <a:rPr lang="en-US" dirty="0"/>
              <a:t/>
            </a:r>
            <a:br>
              <a:rPr lang="en-US" dirty="0"/>
            </a:br>
            <a:r>
              <a:rPr lang="en-US" sz="3100" b="1" dirty="0"/>
              <a:t>I </a:t>
            </a:r>
            <a:r>
              <a:rPr lang="en-US" sz="3100" b="1" dirty="0" smtClean="0"/>
              <a:t>would like to keep my grandchild who is unable to go to school due to school closing?  Am I eligible for the Emergency Family Medical Leave?</a:t>
            </a: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4072233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28</a:t>
            </a:fld>
            <a:endParaRPr lang="en-US" dirty="0"/>
          </a:p>
        </p:txBody>
      </p:sp>
      <p:sp>
        <p:nvSpPr>
          <p:cNvPr id="2" name="Title 1"/>
          <p:cNvSpPr>
            <a:spLocks noGrp="1"/>
          </p:cNvSpPr>
          <p:nvPr>
            <p:ph type="title" idx="4294967295"/>
          </p:nvPr>
        </p:nvSpPr>
        <p:spPr>
          <a:xfrm>
            <a:off x="0" y="5251450"/>
            <a:ext cx="10058400" cy="1450975"/>
          </a:xfrm>
        </p:spPr>
        <p:txBody>
          <a:bodyPr>
            <a:normAutofit fontScale="90000"/>
          </a:bodyPr>
          <a:lstStyle/>
          <a:p>
            <a:r>
              <a:rPr lang="en-US" dirty="0"/>
              <a:t/>
            </a:r>
            <a:br>
              <a:rPr lang="en-US" dirty="0"/>
            </a:br>
            <a:r>
              <a:rPr lang="en-US" dirty="0"/>
              <a:t/>
            </a:r>
            <a:br>
              <a:rPr lang="en-US" dirty="0"/>
            </a:br>
            <a:r>
              <a:rPr lang="en-US" dirty="0" smtClean="0"/>
              <a:t>Answer #4</a:t>
            </a:r>
            <a:r>
              <a:rPr lang="en-US" dirty="0"/>
              <a:t/>
            </a:r>
            <a:br>
              <a:rPr lang="en-US" dirty="0"/>
            </a:br>
            <a:r>
              <a:rPr lang="en-US" dirty="0"/>
              <a:t/>
            </a:r>
            <a:br>
              <a:rPr lang="en-US" dirty="0"/>
            </a:br>
            <a:r>
              <a:rPr lang="en-US" sz="3100" b="1" dirty="0"/>
              <a:t>I </a:t>
            </a:r>
            <a:r>
              <a:rPr lang="en-US" sz="3100" b="1" dirty="0" smtClean="0"/>
              <a:t>would like to keep my grandchild who is unable to go to school due to school closing?  Am I eligible for the Emergency Family Medical Leave?</a:t>
            </a:r>
            <a:br>
              <a:rPr lang="en-US" sz="3100" b="1" dirty="0" smtClean="0"/>
            </a:br>
            <a:r>
              <a:rPr lang="en-US" sz="3100" b="1" dirty="0"/>
              <a:t/>
            </a:r>
            <a:br>
              <a:rPr lang="en-US" sz="3100" b="1" dirty="0"/>
            </a:br>
            <a:r>
              <a:rPr lang="en-US" sz="3100" dirty="0" smtClean="0"/>
              <a:t>Emergency Family Medical Leave is available for son or </a:t>
            </a:r>
            <a:r>
              <a:rPr lang="en-US" sz="3100" dirty="0"/>
              <a:t>daughter (to included foster and adopted kids), but </a:t>
            </a:r>
            <a:r>
              <a:rPr lang="en-US" sz="3100" dirty="0" smtClean="0"/>
              <a:t>nieces/nephews/godchildren/grandchild </a:t>
            </a:r>
            <a:r>
              <a:rPr lang="en-US" sz="3100" dirty="0"/>
              <a:t>are not included unless the person has legal guardianship of them. </a:t>
            </a:r>
            <a:br>
              <a:rPr lang="en-US" sz="3100" dirty="0"/>
            </a:br>
            <a:r>
              <a:rPr lang="en-US" sz="3100" dirty="0"/>
              <a:t/>
            </a:r>
            <a:br>
              <a:rPr lang="en-US" sz="3100" dirty="0"/>
            </a:br>
            <a:r>
              <a:rPr lang="en-US" sz="3100" dirty="0"/>
              <a:t/>
            </a:r>
            <a:br>
              <a:rPr lang="en-US" sz="3100"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466391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smtClean="0"/>
              <a:t>Other Questions</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29</a:t>
            </a:fld>
            <a:endParaRPr lang="en-US" dirty="0"/>
          </a:p>
        </p:txBody>
      </p:sp>
    </p:spTree>
    <p:extLst>
      <p:ext uri="{BB962C8B-B14F-4D97-AF65-F5344CB8AC3E}">
        <p14:creationId xmlns:p14="http://schemas.microsoft.com/office/powerpoint/2010/main" val="223582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smtClean="0"/>
              <a:t>Quick Overview </a:t>
            </a:r>
            <a:r>
              <a:rPr lang="en-US" dirty="0"/>
              <a:t>of FFCRA</a:t>
            </a:r>
          </a:p>
        </p:txBody>
      </p:sp>
      <p:sp>
        <p:nvSpPr>
          <p:cNvPr id="4" name="Slide Number Placeholder 3"/>
          <p:cNvSpPr>
            <a:spLocks noGrp="1"/>
          </p:cNvSpPr>
          <p:nvPr>
            <p:ph type="sldNum" sz="quarter" idx="12"/>
          </p:nvPr>
        </p:nvSpPr>
        <p:spPr/>
        <p:txBody>
          <a:bodyPr/>
          <a:lstStyle/>
          <a:p>
            <a:fld id="{6113E31D-E2AB-40D1-8B51-AFA5AFEF393A}" type="slidenum">
              <a:rPr lang="en-US" smtClean="0"/>
              <a:t>3</a:t>
            </a:fld>
            <a:endParaRPr lang="en-US" dirty="0"/>
          </a:p>
        </p:txBody>
      </p:sp>
      <p:sp>
        <p:nvSpPr>
          <p:cNvPr id="5" name="Footer Placeholder 3"/>
          <p:cNvSpPr>
            <a:spLocks noGrp="1"/>
          </p:cNvSpPr>
          <p:nvPr>
            <p:ph type="ftr" sz="quarter" idx="11"/>
          </p:nvPr>
        </p:nvSpPr>
        <p:spPr>
          <a:xfrm>
            <a:off x="3686185" y="6459785"/>
            <a:ext cx="4822804" cy="365125"/>
          </a:xfrm>
        </p:spPr>
        <p:txBody>
          <a:bodyPr/>
          <a:lstStyle/>
          <a:p>
            <a:r>
              <a:rPr lang="en-US" dirty="0" smtClean="0"/>
              <a:t>HRMD – 4/13/2020</a:t>
            </a:r>
            <a:endParaRPr lang="en-US" dirty="0"/>
          </a:p>
        </p:txBody>
      </p:sp>
    </p:spTree>
    <p:extLst>
      <p:ext uri="{BB962C8B-B14F-4D97-AF65-F5344CB8AC3E}">
        <p14:creationId xmlns:p14="http://schemas.microsoft.com/office/powerpoint/2010/main" val="26379836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77948"/>
            <a:ext cx="10058400" cy="1450757"/>
          </a:xfrm>
        </p:spPr>
        <p:txBody>
          <a:bodyPr/>
          <a:lstStyle/>
          <a:p>
            <a:r>
              <a:rPr lang="en-US" dirty="0"/>
              <a:t>RESOURCES</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30</a:t>
            </a:fld>
            <a:endParaRPr lang="en-US" dirty="0"/>
          </a:p>
        </p:txBody>
      </p:sp>
    </p:spTree>
    <p:extLst>
      <p:ext uri="{BB962C8B-B14F-4D97-AF65-F5344CB8AC3E}">
        <p14:creationId xmlns:p14="http://schemas.microsoft.com/office/powerpoint/2010/main" val="631431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Resources </a:t>
            </a:r>
            <a:br>
              <a:rPr lang="en-US" b="1" dirty="0" smtClean="0"/>
            </a:br>
            <a:r>
              <a:rPr lang="en-US" sz="2000" b="1" dirty="0" smtClean="0"/>
              <a:t>*can be found in Liaison Resources &amp; News</a:t>
            </a:r>
            <a:endParaRPr lang="en-US" sz="2000" b="1" dirty="0"/>
          </a:p>
        </p:txBody>
      </p:sp>
      <p:sp>
        <p:nvSpPr>
          <p:cNvPr id="3" name="Footer Placeholder 2"/>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31</a:t>
            </a:fld>
            <a:endParaRPr lang="en-US" dirty="0"/>
          </a:p>
        </p:txBody>
      </p:sp>
      <p:sp>
        <p:nvSpPr>
          <p:cNvPr id="4" name="Rectangle 3"/>
          <p:cNvSpPr/>
          <p:nvPr/>
        </p:nvSpPr>
        <p:spPr>
          <a:xfrm>
            <a:off x="1097280" y="1806442"/>
            <a:ext cx="10337074" cy="3853876"/>
          </a:xfrm>
          <a:prstGeom prst="rect">
            <a:avLst/>
          </a:prstGeom>
        </p:spPr>
        <p:txBody>
          <a:bodyPr wrap="square">
            <a:spAutoFit/>
          </a:bodyPr>
          <a:lstStyle/>
          <a:p>
            <a:pPr>
              <a:lnSpc>
                <a:spcPct val="107000"/>
              </a:lnSpc>
              <a:spcAft>
                <a:spcPts val="800"/>
              </a:spcAft>
            </a:pPr>
            <a:r>
              <a:rPr lang="en-US" b="1" dirty="0" smtClean="0">
                <a:latin typeface="Calibri" panose="020F0502020204030204" pitchFamily="34" charset="0"/>
                <a:ea typeface="Calibri" panose="020F0502020204030204" pitchFamily="34" charset="0"/>
                <a:cs typeface="Calibri" panose="020F0502020204030204" pitchFamily="34" charset="0"/>
              </a:rPr>
              <a:t>Department </a:t>
            </a:r>
            <a:r>
              <a:rPr lang="en-US" b="1" dirty="0">
                <a:latin typeface="Calibri" panose="020F0502020204030204" pitchFamily="34" charset="0"/>
                <a:ea typeface="Calibri" panose="020F0502020204030204" pitchFamily="34" charset="0"/>
                <a:cs typeface="Calibri" panose="020F0502020204030204" pitchFamily="34" charset="0"/>
              </a:rPr>
              <a:t>of Labor Poster </a:t>
            </a:r>
            <a:r>
              <a:rPr lang="en-US" dirty="0">
                <a:latin typeface="Calibri" panose="020F0502020204030204" pitchFamily="34" charset="0"/>
                <a:ea typeface="Calibri" panose="020F0502020204030204" pitchFamily="34" charset="0"/>
                <a:cs typeface="Calibri" panose="020F0502020204030204" pitchFamily="34" charset="0"/>
                <a:hlinkClick r:id="rId2"/>
              </a:rPr>
              <a:t>https://www.dol.gov/sites/dolgov/files/WHD/posters/FFCRA_Poster_WH1422_Non-Federal.pdf</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smtClean="0">
                <a:latin typeface="Calibri" panose="020F0502020204030204" pitchFamily="34" charset="0"/>
                <a:ea typeface="Calibri" panose="020F0502020204030204" pitchFamily="34" charset="0"/>
                <a:cs typeface="Calibri" panose="020F0502020204030204" pitchFamily="34" charset="0"/>
              </a:rPr>
              <a:t>*Travis </a:t>
            </a:r>
            <a:r>
              <a:rPr lang="en-US" b="1" dirty="0">
                <a:latin typeface="Calibri" panose="020F0502020204030204" pitchFamily="34" charset="0"/>
                <a:ea typeface="Calibri" panose="020F0502020204030204" pitchFamily="34" charset="0"/>
                <a:cs typeface="Calibri" panose="020F0502020204030204" pitchFamily="34" charset="0"/>
              </a:rPr>
              <a:t>County FFCRA Poster</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3"/>
              </a:rPr>
              <a:t>http://traviscentral/files/hr/docs/ffcra-paid-leave.pdf</a:t>
            </a:r>
            <a:endParaRPr lang="en-US" u="sng" dirty="0">
              <a:solidFill>
                <a:srgbClr val="0563C1"/>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smtClean="0">
                <a:latin typeface="Calibri" panose="020F0502020204030204" pitchFamily="34" charset="0"/>
                <a:ea typeface="Calibri" panose="020F0502020204030204" pitchFamily="34" charset="0"/>
                <a:cs typeface="Calibri" panose="020F0502020204030204" pitchFamily="34" charset="0"/>
              </a:rPr>
              <a:t>*Employee </a:t>
            </a:r>
            <a:r>
              <a:rPr lang="en-US" b="1" dirty="0">
                <a:latin typeface="Calibri" panose="020F0502020204030204" pitchFamily="34" charset="0"/>
                <a:ea typeface="Calibri" panose="020F0502020204030204" pitchFamily="34" charset="0"/>
                <a:cs typeface="Calibri" panose="020F0502020204030204" pitchFamily="34" charset="0"/>
              </a:rPr>
              <a:t>Frequently Asked Questions related to FFCRA</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http://traviscentral/files/hr/docs/FinalFFCRAFAQs.pdf</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b="1" dirty="0" smtClean="0">
                <a:latin typeface="Calibri" panose="020F0502020204030204" pitchFamily="34" charset="0"/>
                <a:ea typeface="Calibri" panose="020F0502020204030204" pitchFamily="34" charset="0"/>
                <a:cs typeface="Calibri" panose="020F0502020204030204" pitchFamily="34" charset="0"/>
              </a:rPr>
              <a:t>*Notice </a:t>
            </a:r>
            <a:r>
              <a:rPr lang="en-US" b="1" dirty="0">
                <a:latin typeface="Calibri" panose="020F0502020204030204" pitchFamily="34" charset="0"/>
                <a:ea typeface="Calibri" panose="020F0502020204030204" pitchFamily="34" charset="0"/>
                <a:cs typeface="Calibri" panose="020F0502020204030204" pitchFamily="34" charset="0"/>
              </a:rPr>
              <a:t>of Need for FFCRA Leave</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Calibri" panose="020F0502020204030204" pitchFamily="34" charset="0"/>
                <a:hlinkClick r:id="rId4"/>
              </a:rPr>
              <a:t>http://traviscentral/files/hr/docs/04032020NoticeofNeedforFFCRALeave.pdf</a:t>
            </a:r>
            <a:endParaRPr lang="en-US" dirty="0">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097280" y="5918702"/>
            <a:ext cx="10877006" cy="646331"/>
          </a:xfrm>
          <a:prstGeom prst="rect">
            <a:avLst/>
          </a:prstGeom>
        </p:spPr>
        <p:txBody>
          <a:bodyPr wrap="square">
            <a:spAutoFit/>
          </a:bodyPr>
          <a:lstStyle/>
          <a:p>
            <a:r>
              <a:rPr lang="en-US" dirty="0">
                <a:hlinkClick r:id="rId5"/>
              </a:rPr>
              <a:t>https://rise.articulate.com/share/wp9kfQU3b9dw1QRkpLjRpYNMQfjnGCFP#/</a:t>
            </a:r>
            <a:endParaRPr lang="en-US" dirty="0"/>
          </a:p>
          <a:p>
            <a:endParaRPr lang="en-US" dirty="0"/>
          </a:p>
        </p:txBody>
      </p:sp>
      <p:sp>
        <p:nvSpPr>
          <p:cNvPr id="6" name="Rectangle 5"/>
          <p:cNvSpPr/>
          <p:nvPr/>
        </p:nvSpPr>
        <p:spPr>
          <a:xfrm>
            <a:off x="1097280" y="5543150"/>
            <a:ext cx="2762808" cy="388696"/>
          </a:xfrm>
          <a:prstGeom prst="rect">
            <a:avLst/>
          </a:prstGeom>
        </p:spPr>
        <p:txBody>
          <a:bodyPr wrap="none">
            <a:spAutoFit/>
          </a:bodyPr>
          <a:lstStyle/>
          <a:p>
            <a:pPr>
              <a:lnSpc>
                <a:spcPct val="107000"/>
              </a:lnSpc>
              <a:spcAft>
                <a:spcPts val="800"/>
              </a:spcAft>
            </a:pPr>
            <a:r>
              <a:rPr lang="en-US" b="1" dirty="0" smtClean="0">
                <a:latin typeface="Calibri" panose="020F0502020204030204" pitchFamily="34" charset="0"/>
                <a:ea typeface="Calibri" panose="020F0502020204030204" pitchFamily="34" charset="0"/>
                <a:cs typeface="Calibri" panose="020F0502020204030204" pitchFamily="34" charset="0"/>
              </a:rPr>
              <a:t>*Video </a:t>
            </a:r>
            <a:r>
              <a:rPr lang="en-US" b="1" dirty="0">
                <a:latin typeface="Calibri" panose="020F0502020204030204" pitchFamily="34" charset="0"/>
                <a:ea typeface="Calibri" panose="020F0502020204030204" pitchFamily="34" charset="0"/>
                <a:cs typeface="Calibri" panose="020F0502020204030204" pitchFamily="34" charset="0"/>
              </a:rPr>
              <a:t>on Timesheet Entry</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150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a:t>
            </a:r>
          </a:p>
        </p:txBody>
      </p:sp>
      <p:sp>
        <p:nvSpPr>
          <p:cNvPr id="4" name="Slide Number Placeholder 3"/>
          <p:cNvSpPr>
            <a:spLocks noGrp="1"/>
          </p:cNvSpPr>
          <p:nvPr>
            <p:ph type="sldNum" sz="quarter" idx="12"/>
          </p:nvPr>
        </p:nvSpPr>
        <p:spPr/>
        <p:txBody>
          <a:bodyPr/>
          <a:lstStyle/>
          <a:p>
            <a:fld id="{6113E31D-E2AB-40D1-8B51-AFA5AFEF393A}" type="slidenum">
              <a:rPr lang="en-US" smtClean="0"/>
              <a:t>4</a:t>
            </a:fld>
            <a:endParaRPr lang="en-US" dirty="0"/>
          </a:p>
        </p:txBody>
      </p:sp>
      <p:sp>
        <p:nvSpPr>
          <p:cNvPr id="6" name="Rectangle 5"/>
          <p:cNvSpPr/>
          <p:nvPr/>
        </p:nvSpPr>
        <p:spPr>
          <a:xfrm>
            <a:off x="1097279" y="1942237"/>
            <a:ext cx="10309629" cy="2308324"/>
          </a:xfrm>
          <a:prstGeom prst="rect">
            <a:avLst/>
          </a:prstGeom>
        </p:spPr>
        <p:txBody>
          <a:bodyPr wrap="square">
            <a:spAutoFit/>
          </a:bodyPr>
          <a:lstStyle/>
          <a:p>
            <a:r>
              <a:rPr lang="en-US" dirty="0">
                <a:solidFill>
                  <a:srgbClr val="020303"/>
                </a:solidFill>
                <a:latin typeface="Arial" panose="020B0604020202020204" pitchFamily="34" charset="0"/>
              </a:rPr>
              <a:t>The </a:t>
            </a:r>
            <a:r>
              <a:rPr lang="en-US" b="1" dirty="0">
                <a:solidFill>
                  <a:srgbClr val="020303"/>
                </a:solidFill>
                <a:latin typeface="Arial" panose="020B0604020202020204" pitchFamily="34" charset="0"/>
              </a:rPr>
              <a:t>Families First Coronavirus Response Act (FFCRA or Act) </a:t>
            </a:r>
          </a:p>
          <a:p>
            <a:r>
              <a:rPr lang="en-US" dirty="0">
                <a:solidFill>
                  <a:srgbClr val="020303"/>
                </a:solidFill>
                <a:latin typeface="Arial" panose="020B0604020202020204" pitchFamily="34" charset="0"/>
              </a:rPr>
              <a:t>provide employees with </a:t>
            </a:r>
          </a:p>
          <a:p>
            <a:r>
              <a:rPr lang="en-US" dirty="0">
                <a:solidFill>
                  <a:srgbClr val="020303"/>
                </a:solidFill>
                <a:latin typeface="Arial" panose="020B0604020202020204" pitchFamily="34" charset="0"/>
              </a:rPr>
              <a:t>     1) paid sick leave  - (emergency paid sick leave or EPSL)</a:t>
            </a:r>
          </a:p>
          <a:p>
            <a:r>
              <a:rPr lang="en-US" dirty="0">
                <a:solidFill>
                  <a:srgbClr val="020303"/>
                </a:solidFill>
                <a:latin typeface="Arial" panose="020B0604020202020204" pitchFamily="34" charset="0"/>
              </a:rPr>
              <a:t>     2) emergency family and medical leave (FMLA) for specified reasons related to COVID-19. </a:t>
            </a:r>
          </a:p>
          <a:p>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These provisions will apply from April 1, 2020 through December 2020</a:t>
            </a:r>
            <a:r>
              <a:rPr lang="en-US" dirty="0" smtClean="0">
                <a:solidFill>
                  <a:srgbClr val="020303"/>
                </a:solidFill>
                <a:latin typeface="Arial" panose="020B0604020202020204" pitchFamily="34" charset="0"/>
              </a:rPr>
              <a:t>.</a:t>
            </a:r>
          </a:p>
          <a:p>
            <a:endParaRPr lang="en-US" dirty="0">
              <a:solidFill>
                <a:srgbClr val="020303"/>
              </a:solidFill>
              <a:latin typeface="Arial" panose="020B0604020202020204" pitchFamily="34" charset="0"/>
            </a:endParaRPr>
          </a:p>
          <a:p>
            <a:r>
              <a:rPr lang="en-US" dirty="0" smtClean="0">
                <a:solidFill>
                  <a:srgbClr val="020303"/>
                </a:solidFill>
                <a:latin typeface="Arial" panose="020B0604020202020204" pitchFamily="34" charset="0"/>
              </a:rPr>
              <a:t>At Travis County they apply from March 22, 2020 through December 2020.</a:t>
            </a:r>
            <a:endParaRPr lang="en-US" dirty="0">
              <a:solidFill>
                <a:srgbClr val="020303"/>
              </a:solidFill>
              <a:latin typeface="Arial" panose="020B0604020202020204" pitchFamily="34" charset="0"/>
            </a:endParaRPr>
          </a:p>
        </p:txBody>
      </p:sp>
      <p:sp>
        <p:nvSpPr>
          <p:cNvPr id="7"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3447848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6" name="Slide Number Placeholder 5"/>
          <p:cNvSpPr>
            <a:spLocks noGrp="1"/>
          </p:cNvSpPr>
          <p:nvPr>
            <p:ph type="sldNum" sz="quarter" idx="12"/>
          </p:nvPr>
        </p:nvSpPr>
        <p:spPr/>
        <p:txBody>
          <a:bodyPr/>
          <a:lstStyle/>
          <a:p>
            <a:fld id="{6113E31D-E2AB-40D1-8B51-AFA5AFEF393A}" type="slidenum">
              <a:rPr lang="en-US" smtClean="0"/>
              <a:t>5</a:t>
            </a:fld>
            <a:endParaRPr lang="en-US" dirty="0"/>
          </a:p>
        </p:txBody>
      </p:sp>
      <p:sp>
        <p:nvSpPr>
          <p:cNvPr id="3" name="Rectangle 2"/>
          <p:cNvSpPr/>
          <p:nvPr/>
        </p:nvSpPr>
        <p:spPr>
          <a:xfrm>
            <a:off x="1097279" y="1878324"/>
            <a:ext cx="5781711" cy="523220"/>
          </a:xfrm>
          <a:prstGeom prst="rect">
            <a:avLst/>
          </a:prstGeom>
        </p:spPr>
        <p:txBody>
          <a:bodyPr wrap="none">
            <a:spAutoFit/>
          </a:bodyPr>
          <a:lstStyle/>
          <a:p>
            <a:r>
              <a:rPr lang="en-US" sz="2800" b="1" dirty="0">
                <a:solidFill>
                  <a:srgbClr val="020303"/>
                </a:solidFill>
                <a:latin typeface="Arial Black" panose="020B0A04020102020204" pitchFamily="34" charset="0"/>
              </a:rPr>
              <a:t>PAID LEAVE ENTITLEMENTS</a:t>
            </a:r>
            <a:endParaRPr lang="en-US" sz="2800" dirty="0"/>
          </a:p>
        </p:txBody>
      </p:sp>
      <p:sp>
        <p:nvSpPr>
          <p:cNvPr id="5" name="Rectangle 4"/>
          <p:cNvSpPr/>
          <p:nvPr/>
        </p:nvSpPr>
        <p:spPr>
          <a:xfrm>
            <a:off x="1097279" y="2542509"/>
            <a:ext cx="10651375" cy="3539430"/>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020303"/>
                </a:solidFill>
              </a:rPr>
              <a:t>Up to two weeks (80 hours, or a part-time employee's two-week equivalent) of paid sick leave</a:t>
            </a:r>
          </a:p>
          <a:p>
            <a:endParaRPr lang="en-US" sz="2800" dirty="0">
              <a:solidFill>
                <a:srgbClr val="020303"/>
              </a:solidFill>
            </a:endParaRPr>
          </a:p>
          <a:p>
            <a:pPr marL="285750" indent="-285750">
              <a:buFont typeface="Arial" panose="020B0604020202020204" pitchFamily="34" charset="0"/>
              <a:buChar char="•"/>
            </a:pPr>
            <a:r>
              <a:rPr lang="en-US" sz="2800" dirty="0"/>
              <a:t>A part-time employee  - number of hours normally scheduled to work over two-week period</a:t>
            </a:r>
          </a:p>
          <a:p>
            <a:endParaRPr lang="en-US" sz="2800" dirty="0"/>
          </a:p>
          <a:p>
            <a:pPr marL="285750" indent="-285750">
              <a:buFont typeface="Arial" panose="020B0604020202020204" pitchFamily="34" charset="0"/>
              <a:buChar char="•"/>
            </a:pPr>
            <a:r>
              <a:rPr lang="en-US" sz="2800" dirty="0"/>
              <a:t>Pay is at 100% of wage rate</a:t>
            </a:r>
          </a:p>
          <a:p>
            <a:pPr marL="285750" indent="-285750">
              <a:buFont typeface="Arial" panose="020B0604020202020204" pitchFamily="34" charset="0"/>
              <a:buChar char="•"/>
            </a:pPr>
            <a:endParaRPr lang="en-US" sz="2800" dirty="0">
              <a:solidFill>
                <a:srgbClr val="020303"/>
              </a:solidFill>
              <a:latin typeface="Arial" panose="020B0604020202020204" pitchFamily="34" charset="0"/>
            </a:endParaRPr>
          </a:p>
        </p:txBody>
      </p:sp>
      <p:sp>
        <p:nvSpPr>
          <p:cNvPr id="7"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678301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6" name="Slide Number Placeholder 5"/>
          <p:cNvSpPr>
            <a:spLocks noGrp="1"/>
          </p:cNvSpPr>
          <p:nvPr>
            <p:ph type="sldNum" sz="quarter" idx="12"/>
          </p:nvPr>
        </p:nvSpPr>
        <p:spPr/>
        <p:txBody>
          <a:bodyPr/>
          <a:lstStyle/>
          <a:p>
            <a:fld id="{6113E31D-E2AB-40D1-8B51-AFA5AFEF393A}" type="slidenum">
              <a:rPr lang="en-US" smtClean="0"/>
              <a:t>6</a:t>
            </a:fld>
            <a:endParaRPr lang="en-US" dirty="0"/>
          </a:p>
        </p:txBody>
      </p:sp>
      <p:sp>
        <p:nvSpPr>
          <p:cNvPr id="3" name="Rectangle 2"/>
          <p:cNvSpPr/>
          <p:nvPr/>
        </p:nvSpPr>
        <p:spPr>
          <a:xfrm>
            <a:off x="1097279" y="1878324"/>
            <a:ext cx="3637534" cy="523220"/>
          </a:xfrm>
          <a:prstGeom prst="rect">
            <a:avLst/>
          </a:prstGeom>
        </p:spPr>
        <p:txBody>
          <a:bodyPr wrap="none">
            <a:spAutoFit/>
          </a:bodyPr>
          <a:lstStyle/>
          <a:p>
            <a:r>
              <a:rPr lang="en-US" sz="2800" b="1" dirty="0">
                <a:solidFill>
                  <a:srgbClr val="020303"/>
                </a:solidFill>
                <a:latin typeface="Arial Black" panose="020B0A04020102020204" pitchFamily="34" charset="0"/>
              </a:rPr>
              <a:t>WHO IS ELIGIBLE</a:t>
            </a:r>
            <a:endParaRPr lang="en-US" sz="2800" dirty="0"/>
          </a:p>
        </p:txBody>
      </p:sp>
      <p:sp>
        <p:nvSpPr>
          <p:cNvPr id="5" name="Rectangle 4"/>
          <p:cNvSpPr/>
          <p:nvPr/>
        </p:nvSpPr>
        <p:spPr>
          <a:xfrm>
            <a:off x="1097279" y="2542509"/>
            <a:ext cx="10651375" cy="3293209"/>
          </a:xfrm>
          <a:prstGeom prst="rect">
            <a:avLst/>
          </a:prstGeom>
        </p:spPr>
        <p:txBody>
          <a:bodyPr wrap="square">
            <a:spAutoFit/>
          </a:bodyPr>
          <a:lstStyle/>
          <a:p>
            <a:pPr marL="285750" indent="-285750">
              <a:buFont typeface="Arial" panose="020B0604020202020204" pitchFamily="34" charset="0"/>
              <a:buChar char="•"/>
            </a:pPr>
            <a:r>
              <a:rPr lang="en-US" sz="2800" dirty="0">
                <a:solidFill>
                  <a:srgbClr val="020303"/>
                </a:solidFill>
              </a:rPr>
              <a:t>All employees (Regular, temporary, etc.) </a:t>
            </a:r>
          </a:p>
          <a:p>
            <a:endParaRPr lang="en-US" sz="2800" dirty="0">
              <a:solidFill>
                <a:srgbClr val="020303"/>
              </a:solidFill>
            </a:endParaRPr>
          </a:p>
          <a:p>
            <a:pPr marL="285750" indent="-285750">
              <a:buFont typeface="Arial" panose="020B0604020202020204" pitchFamily="34" charset="0"/>
              <a:buChar char="•"/>
            </a:pPr>
            <a:r>
              <a:rPr lang="en-US" sz="2800" dirty="0"/>
              <a:t>Available first day of </a:t>
            </a:r>
            <a:r>
              <a:rPr lang="en-US" sz="2800" dirty="0" smtClean="0"/>
              <a:t>employment</a:t>
            </a:r>
          </a:p>
          <a:p>
            <a:pPr marL="285750" indent="-285750">
              <a:buFont typeface="Arial" panose="020B0604020202020204" pitchFamily="34" charset="0"/>
              <a:buChar char="•"/>
            </a:pPr>
            <a:endParaRPr lang="en-US" sz="2000" dirty="0"/>
          </a:p>
          <a:p>
            <a:r>
              <a:rPr lang="en-US" sz="2400" i="1" dirty="0" smtClean="0"/>
              <a:t>NOTE: Employees </a:t>
            </a:r>
            <a:r>
              <a:rPr lang="en-US" sz="2400" i="1" dirty="0"/>
              <a:t>are eligible on first day of employment for </a:t>
            </a:r>
            <a:r>
              <a:rPr lang="en-US" sz="2400" i="1" dirty="0" smtClean="0"/>
              <a:t>emergency paid sick </a:t>
            </a:r>
            <a:r>
              <a:rPr lang="en-US" sz="2400" i="1" dirty="0"/>
              <a:t>leave, but </a:t>
            </a:r>
            <a:r>
              <a:rPr lang="en-US" sz="2400" i="1" dirty="0" smtClean="0"/>
              <a:t>eligible after </a:t>
            </a:r>
            <a:r>
              <a:rPr lang="en-US" sz="2400" i="1" dirty="0"/>
              <a:t>30 days for </a:t>
            </a:r>
            <a:r>
              <a:rPr lang="en-US" sz="2400" i="1" dirty="0" smtClean="0"/>
              <a:t>Emergency FMLA</a:t>
            </a:r>
            <a:endParaRPr lang="en-US" sz="2400" i="1" dirty="0"/>
          </a:p>
          <a:p>
            <a:endParaRPr lang="en-US" sz="2800" dirty="0"/>
          </a:p>
          <a:p>
            <a:endParaRPr lang="en-US" sz="2800" dirty="0">
              <a:solidFill>
                <a:srgbClr val="020303"/>
              </a:solidFill>
              <a:latin typeface="Arial" panose="020B0604020202020204" pitchFamily="34" charset="0"/>
            </a:endParaRPr>
          </a:p>
        </p:txBody>
      </p:sp>
      <p:sp>
        <p:nvSpPr>
          <p:cNvPr id="7"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774057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5" name="Slide Number Placeholder 4"/>
          <p:cNvSpPr>
            <a:spLocks noGrp="1"/>
          </p:cNvSpPr>
          <p:nvPr>
            <p:ph type="sldNum" sz="quarter" idx="12"/>
          </p:nvPr>
        </p:nvSpPr>
        <p:spPr/>
        <p:txBody>
          <a:bodyPr/>
          <a:lstStyle/>
          <a:p>
            <a:fld id="{6113E31D-E2AB-40D1-8B51-AFA5AFEF393A}" type="slidenum">
              <a:rPr lang="en-US" smtClean="0"/>
              <a:t>7</a:t>
            </a:fld>
            <a:endParaRPr lang="en-US" dirty="0"/>
          </a:p>
        </p:txBody>
      </p:sp>
      <p:sp>
        <p:nvSpPr>
          <p:cNvPr id="3" name="Rectangle 2"/>
          <p:cNvSpPr/>
          <p:nvPr/>
        </p:nvSpPr>
        <p:spPr>
          <a:xfrm>
            <a:off x="1097279" y="1878324"/>
            <a:ext cx="8590108" cy="523220"/>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LEAVE</a:t>
            </a:r>
            <a:endParaRPr lang="en-US" sz="2800" dirty="0"/>
          </a:p>
        </p:txBody>
      </p:sp>
      <p:sp>
        <p:nvSpPr>
          <p:cNvPr id="6" name="Rectangle 5"/>
          <p:cNvSpPr/>
          <p:nvPr/>
        </p:nvSpPr>
        <p:spPr>
          <a:xfrm>
            <a:off x="1097279" y="2327653"/>
            <a:ext cx="10307781" cy="646331"/>
          </a:xfrm>
          <a:prstGeom prst="rect">
            <a:avLst/>
          </a:prstGeom>
        </p:spPr>
        <p:txBody>
          <a:bodyPr wrap="square">
            <a:spAutoFit/>
          </a:bodyPr>
          <a:lstStyle/>
          <a:p>
            <a:r>
              <a:rPr lang="en-US" dirty="0">
                <a:solidFill>
                  <a:srgbClr val="020303"/>
                </a:solidFill>
                <a:latin typeface="Arial" panose="020B0604020202020204" pitchFamily="34" charset="0"/>
              </a:rPr>
              <a:t>An employee is entitled to take leave related to COVID-19 if the employee is unable to work, including unable to telework, because the employee:</a:t>
            </a:r>
          </a:p>
        </p:txBody>
      </p:sp>
      <p:sp>
        <p:nvSpPr>
          <p:cNvPr id="7" name="Rectangle 6"/>
          <p:cNvSpPr/>
          <p:nvPr/>
        </p:nvSpPr>
        <p:spPr>
          <a:xfrm>
            <a:off x="1097279" y="3167328"/>
            <a:ext cx="11296073" cy="1477328"/>
          </a:xfrm>
          <a:prstGeom prst="rect">
            <a:avLst/>
          </a:prstGeom>
        </p:spPr>
        <p:txBody>
          <a:bodyPr wrap="square">
            <a:spAutoFit/>
          </a:bodyPr>
          <a:lstStyle/>
          <a:p>
            <a:pPr marL="342900" indent="-342900">
              <a:buAutoNum type="arabicParenR"/>
            </a:pPr>
            <a:r>
              <a:rPr lang="en-US" dirty="0">
                <a:solidFill>
                  <a:srgbClr val="020303"/>
                </a:solidFill>
                <a:latin typeface="Arial" panose="020B0604020202020204" pitchFamily="34" charset="0"/>
              </a:rPr>
              <a:t>is subject to a Federal, State, or local quarantine or isolation order related to COVID-19;</a:t>
            </a:r>
          </a:p>
          <a:p>
            <a:endParaRPr lang="en-US" dirty="0">
              <a:solidFill>
                <a:srgbClr val="020303"/>
              </a:solidFill>
              <a:latin typeface="Arial" panose="020B0604020202020204" pitchFamily="34" charset="0"/>
            </a:endParaRPr>
          </a:p>
          <a:p>
            <a:pPr marR="5580"/>
            <a:r>
              <a:rPr lang="en-US" dirty="0">
                <a:solidFill>
                  <a:srgbClr val="020303"/>
                </a:solidFill>
                <a:latin typeface="Arial" panose="020B0604020202020204" pitchFamily="34" charset="0"/>
              </a:rPr>
              <a:t>2) has been advised by a health care provider to self-quarantine related to COVID-19;</a:t>
            </a:r>
          </a:p>
          <a:p>
            <a:pPr marR="558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3) is experiencing COVID-19 symptoms and is seeking a medical diagnosis;…</a:t>
            </a:r>
          </a:p>
        </p:txBody>
      </p:sp>
      <p:sp>
        <p:nvSpPr>
          <p:cNvPr id="8" name="TextBox 7"/>
          <p:cNvSpPr txBox="1"/>
          <p:nvPr/>
        </p:nvSpPr>
        <p:spPr>
          <a:xfrm>
            <a:off x="1097279" y="5181600"/>
            <a:ext cx="8237255" cy="523220"/>
          </a:xfrm>
          <a:prstGeom prst="rect">
            <a:avLst/>
          </a:prstGeom>
          <a:noFill/>
        </p:spPr>
        <p:txBody>
          <a:bodyPr wrap="none" rtlCol="0">
            <a:spAutoFit/>
          </a:bodyPr>
          <a:lstStyle/>
          <a:p>
            <a:r>
              <a:rPr lang="en-US" sz="2800" i="1" dirty="0"/>
              <a:t>(NOTE: ---- #1 - #3 RELATE TO THE </a:t>
            </a:r>
            <a:r>
              <a:rPr lang="en-US" sz="2800" b="1" i="1" u="sng" dirty="0"/>
              <a:t>EMPLOYEE</a:t>
            </a:r>
            <a:r>
              <a:rPr lang="en-US" sz="2800" i="1" dirty="0"/>
              <a:t> DIRECTLY)</a:t>
            </a:r>
          </a:p>
        </p:txBody>
      </p:sp>
      <p:sp>
        <p:nvSpPr>
          <p:cNvPr id="9"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2154820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5" name="Slide Number Placeholder 4"/>
          <p:cNvSpPr>
            <a:spLocks noGrp="1"/>
          </p:cNvSpPr>
          <p:nvPr>
            <p:ph type="sldNum" sz="quarter" idx="12"/>
          </p:nvPr>
        </p:nvSpPr>
        <p:spPr/>
        <p:txBody>
          <a:bodyPr/>
          <a:lstStyle/>
          <a:p>
            <a:fld id="{6113E31D-E2AB-40D1-8B51-AFA5AFEF393A}" type="slidenum">
              <a:rPr lang="en-US" smtClean="0"/>
              <a:t>8</a:t>
            </a:fld>
            <a:endParaRPr lang="en-US" dirty="0"/>
          </a:p>
        </p:txBody>
      </p:sp>
      <p:sp>
        <p:nvSpPr>
          <p:cNvPr id="3" name="Rectangle 2"/>
          <p:cNvSpPr/>
          <p:nvPr/>
        </p:nvSpPr>
        <p:spPr>
          <a:xfrm>
            <a:off x="1097279" y="1878324"/>
            <a:ext cx="8590108" cy="523220"/>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LEAVE</a:t>
            </a:r>
            <a:endParaRPr lang="en-US" sz="2800" dirty="0"/>
          </a:p>
        </p:txBody>
      </p:sp>
      <p:sp>
        <p:nvSpPr>
          <p:cNvPr id="6" name="Rectangle 5"/>
          <p:cNvSpPr/>
          <p:nvPr/>
        </p:nvSpPr>
        <p:spPr>
          <a:xfrm>
            <a:off x="1097279" y="2327653"/>
            <a:ext cx="10307781" cy="646331"/>
          </a:xfrm>
          <a:prstGeom prst="rect">
            <a:avLst/>
          </a:prstGeom>
        </p:spPr>
        <p:txBody>
          <a:bodyPr wrap="square">
            <a:spAutoFit/>
          </a:bodyPr>
          <a:lstStyle/>
          <a:p>
            <a:r>
              <a:rPr lang="en-US" dirty="0">
                <a:solidFill>
                  <a:srgbClr val="020303"/>
                </a:solidFill>
                <a:latin typeface="Arial" panose="020B0604020202020204" pitchFamily="34" charset="0"/>
              </a:rPr>
              <a:t>An employee is entitled to take leave related to COVID-19 if the employee is unable to work, including unable to telework, because the employee:</a:t>
            </a:r>
          </a:p>
        </p:txBody>
      </p:sp>
      <p:sp>
        <p:nvSpPr>
          <p:cNvPr id="7" name="Rectangle 6"/>
          <p:cNvSpPr/>
          <p:nvPr/>
        </p:nvSpPr>
        <p:spPr>
          <a:xfrm>
            <a:off x="603132" y="3546424"/>
            <a:ext cx="11296073" cy="2308324"/>
          </a:xfrm>
          <a:prstGeom prst="rect">
            <a:avLst/>
          </a:prstGeom>
        </p:spPr>
        <p:txBody>
          <a:bodyPr wrap="square">
            <a:spAutoFit/>
          </a:bodyPr>
          <a:lstStyle/>
          <a:p>
            <a:pPr marR="210"/>
            <a:endParaRPr lang="en-US" dirty="0">
              <a:solidFill>
                <a:srgbClr val="020303"/>
              </a:solidFill>
              <a:latin typeface="Arial" panose="020B0604020202020204" pitchFamily="34" charset="0"/>
            </a:endParaRPr>
          </a:p>
          <a:p>
            <a:pPr marR="210"/>
            <a:r>
              <a:rPr lang="en-US" dirty="0">
                <a:solidFill>
                  <a:srgbClr val="020303"/>
                </a:solidFill>
                <a:latin typeface="Arial" panose="020B0604020202020204" pitchFamily="34" charset="0"/>
              </a:rPr>
              <a:t>4) is caring for an </a:t>
            </a:r>
            <a:r>
              <a:rPr lang="en-US" b="1" dirty="0">
                <a:solidFill>
                  <a:srgbClr val="020303"/>
                </a:solidFill>
                <a:latin typeface="Arial" panose="020B0604020202020204" pitchFamily="34" charset="0"/>
              </a:rPr>
              <a:t>individual</a:t>
            </a:r>
            <a:r>
              <a:rPr lang="en-US" dirty="0">
                <a:solidFill>
                  <a:srgbClr val="020303"/>
                </a:solidFill>
                <a:latin typeface="Arial" panose="020B0604020202020204" pitchFamily="34" charset="0"/>
              </a:rPr>
              <a:t> subject to an order described in (1) or </a:t>
            </a:r>
            <a:r>
              <a:rPr lang="en-US" b="1" dirty="0">
                <a:solidFill>
                  <a:srgbClr val="020303"/>
                </a:solidFill>
                <a:latin typeface="Arial" panose="020B0604020202020204" pitchFamily="34" charset="0"/>
              </a:rPr>
              <a:t>self-quarantine</a:t>
            </a:r>
            <a:r>
              <a:rPr lang="en-US" dirty="0">
                <a:solidFill>
                  <a:srgbClr val="020303"/>
                </a:solidFill>
                <a:latin typeface="Arial" panose="020B0604020202020204" pitchFamily="34" charset="0"/>
              </a:rPr>
              <a:t> as described in (2);</a:t>
            </a:r>
          </a:p>
          <a:p>
            <a:pPr marR="21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5) is </a:t>
            </a:r>
            <a:r>
              <a:rPr lang="en-US" b="1" dirty="0">
                <a:solidFill>
                  <a:srgbClr val="020303"/>
                </a:solidFill>
                <a:latin typeface="Arial" panose="020B0604020202020204" pitchFamily="34" charset="0"/>
              </a:rPr>
              <a:t>caring for his or her child</a:t>
            </a:r>
            <a:r>
              <a:rPr lang="en-US" dirty="0">
                <a:solidFill>
                  <a:srgbClr val="020303"/>
                </a:solidFill>
                <a:latin typeface="Arial" panose="020B0604020202020204" pitchFamily="34" charset="0"/>
              </a:rPr>
              <a:t> whose </a:t>
            </a:r>
            <a:r>
              <a:rPr lang="en-US" b="1" dirty="0">
                <a:solidFill>
                  <a:srgbClr val="020303"/>
                </a:solidFill>
                <a:latin typeface="Arial" panose="020B0604020202020204" pitchFamily="34" charset="0"/>
              </a:rPr>
              <a:t>school </a:t>
            </a:r>
            <a:r>
              <a:rPr lang="en-US" dirty="0">
                <a:solidFill>
                  <a:srgbClr val="020303"/>
                </a:solidFill>
                <a:latin typeface="Arial" panose="020B0604020202020204" pitchFamily="34" charset="0"/>
              </a:rPr>
              <a:t>or place of </a:t>
            </a:r>
            <a:r>
              <a:rPr lang="en-US" b="1" dirty="0">
                <a:solidFill>
                  <a:srgbClr val="020303"/>
                </a:solidFill>
                <a:latin typeface="Arial" panose="020B0604020202020204" pitchFamily="34" charset="0"/>
              </a:rPr>
              <a:t>care is closed </a:t>
            </a:r>
            <a:r>
              <a:rPr lang="en-US" dirty="0">
                <a:solidFill>
                  <a:srgbClr val="020303"/>
                </a:solidFill>
                <a:latin typeface="Arial" panose="020B0604020202020204" pitchFamily="34" charset="0"/>
              </a:rPr>
              <a:t>(or child care provider is unavailable) due to COVID-19 related reasons; or</a:t>
            </a:r>
          </a:p>
          <a:p>
            <a:endParaRPr lang="en-US" dirty="0">
              <a:solidFill>
                <a:srgbClr val="020303"/>
              </a:solidFill>
              <a:latin typeface="Arial" panose="020B0604020202020204" pitchFamily="34" charset="0"/>
            </a:endParaRPr>
          </a:p>
          <a:p>
            <a:pPr marR="2420" algn="just"/>
            <a:r>
              <a:rPr lang="en-US" dirty="0">
                <a:solidFill>
                  <a:srgbClr val="020303"/>
                </a:solidFill>
                <a:latin typeface="Arial" panose="020B0604020202020204" pitchFamily="34" charset="0"/>
              </a:rPr>
              <a:t>6) is experiencing any other substantially-similar condition specified by the U.S. Department of Health and Human Services.</a:t>
            </a:r>
          </a:p>
        </p:txBody>
      </p:sp>
      <p:sp>
        <p:nvSpPr>
          <p:cNvPr id="8" name="TextBox 7"/>
          <p:cNvSpPr txBox="1"/>
          <p:nvPr/>
        </p:nvSpPr>
        <p:spPr>
          <a:xfrm>
            <a:off x="1273705" y="2973984"/>
            <a:ext cx="6519477" cy="523220"/>
          </a:xfrm>
          <a:prstGeom prst="rect">
            <a:avLst/>
          </a:prstGeom>
          <a:noFill/>
        </p:spPr>
        <p:txBody>
          <a:bodyPr wrap="none" rtlCol="0">
            <a:spAutoFit/>
          </a:bodyPr>
          <a:lstStyle/>
          <a:p>
            <a:r>
              <a:rPr lang="en-US" sz="2800" i="1" dirty="0"/>
              <a:t>(NOTE: ---- #4 - #5  RELATE TO THE </a:t>
            </a:r>
            <a:r>
              <a:rPr lang="en-US" sz="2800" b="1" i="1" u="sng" dirty="0"/>
              <a:t>OTHERS</a:t>
            </a:r>
            <a:r>
              <a:rPr lang="en-US" sz="2800" i="1" dirty="0"/>
              <a:t>)</a:t>
            </a:r>
          </a:p>
        </p:txBody>
      </p:sp>
      <p:sp>
        <p:nvSpPr>
          <p:cNvPr id="9" name="Footer Placeholder 3"/>
          <p:cNvSpPr>
            <a:spLocks noGrp="1"/>
          </p:cNvSpPr>
          <p:nvPr>
            <p:ph type="ftr" sz="quarter" idx="11"/>
          </p:nvPr>
        </p:nvSpPr>
        <p:spPr/>
        <p:txBody>
          <a:bodyPr/>
          <a:lstStyle/>
          <a:p>
            <a:r>
              <a:rPr lang="en-US" dirty="0" smtClean="0"/>
              <a:t>HRMD – 4/13/2020</a:t>
            </a:r>
            <a:endParaRPr lang="en-US" dirty="0"/>
          </a:p>
        </p:txBody>
      </p:sp>
    </p:spTree>
    <p:extLst>
      <p:ext uri="{BB962C8B-B14F-4D97-AF65-F5344CB8AC3E}">
        <p14:creationId xmlns:p14="http://schemas.microsoft.com/office/powerpoint/2010/main" val="375802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FFCRA </a:t>
            </a:r>
            <a:endParaRPr lang="en-US" sz="2800" dirty="0"/>
          </a:p>
        </p:txBody>
      </p:sp>
      <p:sp>
        <p:nvSpPr>
          <p:cNvPr id="5" name="Slide Number Placeholder 4"/>
          <p:cNvSpPr>
            <a:spLocks noGrp="1"/>
          </p:cNvSpPr>
          <p:nvPr>
            <p:ph type="sldNum" sz="quarter" idx="12"/>
          </p:nvPr>
        </p:nvSpPr>
        <p:spPr/>
        <p:txBody>
          <a:bodyPr/>
          <a:lstStyle/>
          <a:p>
            <a:fld id="{6113E31D-E2AB-40D1-8B51-AFA5AFEF393A}" type="slidenum">
              <a:rPr lang="en-US" smtClean="0"/>
              <a:t>9</a:t>
            </a:fld>
            <a:endParaRPr lang="en-US" dirty="0"/>
          </a:p>
        </p:txBody>
      </p:sp>
      <p:sp>
        <p:nvSpPr>
          <p:cNvPr id="3" name="Rectangle 2"/>
          <p:cNvSpPr/>
          <p:nvPr/>
        </p:nvSpPr>
        <p:spPr>
          <a:xfrm>
            <a:off x="1097279" y="1878324"/>
            <a:ext cx="9840964" cy="954107"/>
          </a:xfrm>
          <a:prstGeom prst="rect">
            <a:avLst/>
          </a:prstGeom>
        </p:spPr>
        <p:txBody>
          <a:bodyPr wrap="none">
            <a:spAutoFit/>
          </a:bodyPr>
          <a:lstStyle/>
          <a:p>
            <a:r>
              <a:rPr lang="en-US" sz="2800" b="1" dirty="0">
                <a:solidFill>
                  <a:srgbClr val="020303"/>
                </a:solidFill>
                <a:latin typeface="Arial Black" panose="020B0A04020102020204" pitchFamily="34" charset="0"/>
              </a:rPr>
              <a:t>WHAT REASONS QUALIFY FOR THE EMERGENCY</a:t>
            </a:r>
          </a:p>
          <a:p>
            <a:r>
              <a:rPr lang="en-US" sz="2800" b="1" dirty="0">
                <a:solidFill>
                  <a:srgbClr val="020303"/>
                </a:solidFill>
                <a:latin typeface="Arial Black" panose="020B0A04020102020204" pitchFamily="34" charset="0"/>
              </a:rPr>
              <a:t>FAMILY AND MEDICAL LEAVE (FMLA)</a:t>
            </a:r>
            <a:endParaRPr lang="en-US" sz="2800" dirty="0"/>
          </a:p>
        </p:txBody>
      </p:sp>
      <p:sp>
        <p:nvSpPr>
          <p:cNvPr id="6" name="Rectangle 5"/>
          <p:cNvSpPr/>
          <p:nvPr/>
        </p:nvSpPr>
        <p:spPr>
          <a:xfrm>
            <a:off x="1097279" y="4881122"/>
            <a:ext cx="10307781" cy="1323439"/>
          </a:xfrm>
          <a:prstGeom prst="rect">
            <a:avLst/>
          </a:prstGeom>
        </p:spPr>
        <p:txBody>
          <a:bodyPr wrap="square">
            <a:spAutoFit/>
          </a:bodyPr>
          <a:lstStyle/>
          <a:p>
            <a:pPr marL="285750" indent="-285750">
              <a:buFontTx/>
              <a:buChar char="-"/>
            </a:pPr>
            <a:r>
              <a:rPr lang="en-US" sz="2000" dirty="0"/>
              <a:t>Paid at 100% of wage rate.</a:t>
            </a:r>
          </a:p>
          <a:p>
            <a:pPr marL="285750" indent="-285750">
              <a:buFontTx/>
              <a:buChar char="-"/>
            </a:pPr>
            <a:r>
              <a:rPr lang="en-US" sz="2000" dirty="0"/>
              <a:t>Takes into account any previous FMLA awarded in the previous 12 months for a maximum of 12 weeks.</a:t>
            </a:r>
          </a:p>
          <a:p>
            <a:endParaRPr lang="en-US" sz="2000" dirty="0">
              <a:solidFill>
                <a:srgbClr val="020303"/>
              </a:solidFill>
              <a:latin typeface="Arial" panose="020B0604020202020204" pitchFamily="34" charset="0"/>
            </a:endParaRPr>
          </a:p>
        </p:txBody>
      </p:sp>
      <p:sp>
        <p:nvSpPr>
          <p:cNvPr id="7" name="Rectangle 6"/>
          <p:cNvSpPr/>
          <p:nvPr/>
        </p:nvSpPr>
        <p:spPr>
          <a:xfrm>
            <a:off x="1249679" y="3608345"/>
            <a:ext cx="11296073" cy="1200329"/>
          </a:xfrm>
          <a:prstGeom prst="rect">
            <a:avLst/>
          </a:prstGeom>
        </p:spPr>
        <p:txBody>
          <a:bodyPr wrap="square">
            <a:spAutoFit/>
          </a:bodyPr>
          <a:lstStyle/>
          <a:p>
            <a:pPr marR="210"/>
            <a:endParaRPr lang="en-US" dirty="0">
              <a:solidFill>
                <a:srgbClr val="020303"/>
              </a:solidFill>
              <a:latin typeface="Arial" panose="020B0604020202020204" pitchFamily="34" charset="0"/>
            </a:endParaRPr>
          </a:p>
          <a:p>
            <a:r>
              <a:rPr lang="en-US" dirty="0">
                <a:solidFill>
                  <a:srgbClr val="020303"/>
                </a:solidFill>
                <a:latin typeface="Arial" panose="020B0604020202020204" pitchFamily="34" charset="0"/>
              </a:rPr>
              <a:t>5) is </a:t>
            </a:r>
            <a:r>
              <a:rPr lang="en-US" b="1" dirty="0">
                <a:solidFill>
                  <a:srgbClr val="020303"/>
                </a:solidFill>
                <a:latin typeface="Arial" panose="020B0604020202020204" pitchFamily="34" charset="0"/>
              </a:rPr>
              <a:t>caring for his or her child</a:t>
            </a:r>
            <a:r>
              <a:rPr lang="en-US" dirty="0">
                <a:solidFill>
                  <a:srgbClr val="020303"/>
                </a:solidFill>
                <a:latin typeface="Arial" panose="020B0604020202020204" pitchFamily="34" charset="0"/>
              </a:rPr>
              <a:t> whose </a:t>
            </a:r>
            <a:r>
              <a:rPr lang="en-US" b="1" dirty="0">
                <a:solidFill>
                  <a:srgbClr val="020303"/>
                </a:solidFill>
                <a:latin typeface="Arial" panose="020B0604020202020204" pitchFamily="34" charset="0"/>
              </a:rPr>
              <a:t>school </a:t>
            </a:r>
            <a:r>
              <a:rPr lang="en-US" dirty="0">
                <a:solidFill>
                  <a:srgbClr val="020303"/>
                </a:solidFill>
                <a:latin typeface="Arial" panose="020B0604020202020204" pitchFamily="34" charset="0"/>
              </a:rPr>
              <a:t>or place of </a:t>
            </a:r>
            <a:r>
              <a:rPr lang="en-US" b="1" dirty="0">
                <a:solidFill>
                  <a:srgbClr val="020303"/>
                </a:solidFill>
                <a:latin typeface="Arial" panose="020B0604020202020204" pitchFamily="34" charset="0"/>
              </a:rPr>
              <a:t>care is closed </a:t>
            </a:r>
            <a:r>
              <a:rPr lang="en-US" dirty="0">
                <a:solidFill>
                  <a:srgbClr val="020303"/>
                </a:solidFill>
                <a:latin typeface="Arial" panose="020B0604020202020204" pitchFamily="34" charset="0"/>
              </a:rPr>
              <a:t>(or child care provider is unavailable) due to COVID-19 related reasons</a:t>
            </a:r>
          </a:p>
          <a:p>
            <a:endParaRPr lang="en-US" dirty="0">
              <a:solidFill>
                <a:srgbClr val="020303"/>
              </a:solidFill>
              <a:latin typeface="Arial" panose="020B0604020202020204" pitchFamily="34" charset="0"/>
            </a:endParaRPr>
          </a:p>
        </p:txBody>
      </p:sp>
      <p:sp>
        <p:nvSpPr>
          <p:cNvPr id="9" name="Rectangle 8"/>
          <p:cNvSpPr/>
          <p:nvPr/>
        </p:nvSpPr>
        <p:spPr>
          <a:xfrm>
            <a:off x="1249679" y="2874177"/>
            <a:ext cx="10307781" cy="923330"/>
          </a:xfrm>
          <a:prstGeom prst="rect">
            <a:avLst/>
          </a:prstGeom>
        </p:spPr>
        <p:txBody>
          <a:bodyPr wrap="square">
            <a:spAutoFit/>
          </a:bodyPr>
          <a:lstStyle/>
          <a:p>
            <a:r>
              <a:rPr lang="en-US" i="1" dirty="0"/>
              <a:t>Employees </a:t>
            </a:r>
            <a:r>
              <a:rPr lang="en-US" b="1" i="1" dirty="0"/>
              <a:t>employed for at least 30 days </a:t>
            </a:r>
            <a:r>
              <a:rPr lang="en-US" dirty="0"/>
              <a:t>prior to their leave request may be eligible for up to an additional 10 weeks expanded family and medical leave (FMLA) for reason #5 below:</a:t>
            </a:r>
          </a:p>
          <a:p>
            <a:endParaRPr lang="en-US" dirty="0">
              <a:solidFill>
                <a:srgbClr val="020303"/>
              </a:solidFill>
              <a:latin typeface="Arial" panose="020B0604020202020204" pitchFamily="34" charset="0"/>
            </a:endParaRPr>
          </a:p>
        </p:txBody>
      </p:sp>
      <p:sp>
        <p:nvSpPr>
          <p:cNvPr id="10" name="Footer Placeholder 3"/>
          <p:cNvSpPr>
            <a:spLocks noGrp="1"/>
          </p:cNvSpPr>
          <p:nvPr>
            <p:ph type="ftr" sz="quarter" idx="11"/>
          </p:nvPr>
        </p:nvSpPr>
        <p:spPr>
          <a:xfrm>
            <a:off x="3686185" y="6459785"/>
            <a:ext cx="4822804" cy="365125"/>
          </a:xfrm>
        </p:spPr>
        <p:txBody>
          <a:bodyPr/>
          <a:lstStyle/>
          <a:p>
            <a:r>
              <a:rPr lang="en-US" dirty="0" smtClean="0"/>
              <a:t>HRMD – 4/13/2020</a:t>
            </a:r>
            <a:endParaRPr lang="en-US" dirty="0"/>
          </a:p>
        </p:txBody>
      </p:sp>
    </p:spTree>
    <p:extLst>
      <p:ext uri="{BB962C8B-B14F-4D97-AF65-F5344CB8AC3E}">
        <p14:creationId xmlns:p14="http://schemas.microsoft.com/office/powerpoint/2010/main" val="1560487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73F11F6387C94C9C4A35F2EA49E2E3" ma:contentTypeVersion="0" ma:contentTypeDescription="Create a new document." ma:contentTypeScope="" ma:versionID="1a500eb15d9866c5105333582e18411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7F0D6F-859A-4C5A-B452-5F32B660C7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7003ADB-45D6-46B6-A948-357F45765A6C}">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purl.org/dc/dcmitype/"/>
  </ds:schemaRefs>
</ds:datastoreItem>
</file>

<file path=customXml/itemProps3.xml><?xml version="1.0" encoding="utf-8"?>
<ds:datastoreItem xmlns:ds="http://schemas.openxmlformats.org/officeDocument/2006/customXml" ds:itemID="{2E204538-0DA4-4BC7-B447-55A4A3C4CB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557</TotalTime>
  <Words>2196</Words>
  <Application>Microsoft Office PowerPoint</Application>
  <PresentationFormat>Widescreen</PresentationFormat>
  <Paragraphs>187</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Black</vt:lpstr>
      <vt:lpstr>Calibri</vt:lpstr>
      <vt:lpstr>Calibri Light</vt:lpstr>
      <vt:lpstr>Times New Roman</vt:lpstr>
      <vt:lpstr>Retrospect</vt:lpstr>
      <vt:lpstr>The Families First Coronavirus Response Act (FFCRA) – Part II</vt:lpstr>
      <vt:lpstr>Agenda</vt:lpstr>
      <vt:lpstr>Quick Overview of FFCRA</vt:lpstr>
      <vt:lpstr>Overview of FFCRA</vt:lpstr>
      <vt:lpstr>Overview of FFCRA </vt:lpstr>
      <vt:lpstr>Overview of FFCRA </vt:lpstr>
      <vt:lpstr>Overview of FFCRA </vt:lpstr>
      <vt:lpstr>Overview of FFCRA </vt:lpstr>
      <vt:lpstr>Overview of FFCRA </vt:lpstr>
      <vt:lpstr>How to Request &amp; Record Leave</vt:lpstr>
      <vt:lpstr>Request &amp; Record the Leave</vt:lpstr>
      <vt:lpstr>1) Use Form for Leave (found under HRMD Forms)</vt:lpstr>
      <vt:lpstr>PowerPoint Presentation</vt:lpstr>
      <vt:lpstr>Request &amp; Record the Leave</vt:lpstr>
      <vt:lpstr>Request &amp; Record the Leave</vt:lpstr>
      <vt:lpstr>Request &amp; Record the Leave</vt:lpstr>
      <vt:lpstr>Things to Keep in Mind</vt:lpstr>
      <vt:lpstr>Things to Keep in Mind</vt:lpstr>
      <vt:lpstr>Things to Keep in Mind</vt:lpstr>
      <vt:lpstr>Recent Q&amp;A</vt:lpstr>
      <vt:lpstr>  Question #1   If it is necessary for me to care for my child because his or her school or place of care is closed, or child care provider is unavailable, do I get paid sick leave, expanded family and medical leave, or both—how do they interact?    </vt:lpstr>
      <vt:lpstr>  Answer #1   If it is necessary for me to care for my child because his or her school or place of care is closed, or child care provider is unavailable, do I get paid sick leave, expanded family and medical leave, or both—how do they interact?  You may be eligible for both types of leave, but only for a total of twelve weeks of paid leave. You may take both paid sick leave and expanded family and medical leave if is necessary for you to care for your child whose school or place of care is closed, or child care provider is unavailable, due to COVID-19 related reasons.   The Emergency Paid Sick Leave Act provides for an initial two weeks of paid leave. This period thus covers the first ten workdays of expanded family and medical leave, which are otherwise unpaid under the Emergency and Family Medical Leave Expansion Act unless you elect to use existing vacation, personal, or medical or sick leave under your employer’s policy.   After the first ten workdays have elapsed, you will receive 100% of your regular rate of pay for the hours you would have been scheduled to work in the subsequent ten weeks under the Emergency and Family Medical Leave Expansion Act.  The additional ten weeks of emergency family and medical leave is only for care for your child whose school or place of care is closed, or child care provider is unavailable, due to COVID-19 related reasons.  </vt:lpstr>
      <vt:lpstr>  Question #2  If I use all 12 weeks of the emergency family medical leave because it was necessary for me to care for my child due to school closings, can I get more FMLA if I am sick?    </vt:lpstr>
      <vt:lpstr>  Answer #2  If I use all 12 weeks of the emergency family medical leave because it was necessary for me to care for my child due to school closings, can I get more FMLA if I am sick?  Has FMLA been exhausted? If its within a rolling 12-month period and 480 hours have been used, then FMLA has been exhausted.  </vt:lpstr>
      <vt:lpstr>  Question #3  I am an employee. I become ill with COVID-19 symptoms, decide to quarantine myself for two weeks, and then return to work. I do not seek a medical diagnosis or the advice of a health care provider. Can I get paid for those two weeks under the FFCRA?    </vt:lpstr>
      <vt:lpstr>     Answer #3  I am an employee. I become ill with COVID-19 symptoms, decide to quarantine myself for two weeks, and then return to work. I do not seek a medical diagnosis or the advice of a health care provider. Can I get paid for those two weeks under the FFCRA?  Generally no. If you become ill with COVID-19 symptoms, you may take paid sick leave under the FFCRA only to seek a medical diagnosis or if a health care provider otherwise advises you to self-quarantine.   If you test positive for the virus associated with COVID-19 or are advised by a health care provider to self-quarantine, you may continue to take emergency paid sick leave.   Deciding to self quarantine without medical advice, even if you have COVID-19 symptoms would not qualify. </vt:lpstr>
      <vt:lpstr>  Question #4  I would like to keep my grandchild who is unable to go to school due to school closing?  Am I eligible for the Emergency Family Medical Leave?    </vt:lpstr>
      <vt:lpstr>  Answer #4  I would like to keep my grandchild who is unable to go to school due to school closing?  Am I eligible for the Emergency Family Medical Leave?  Emergency Family Medical Leave is available for son or daughter (to included foster and adopted kids), but nieces/nephews/godchildren/grandchild are not included unless the person has legal guardianship of them.      </vt:lpstr>
      <vt:lpstr>Other Questions</vt:lpstr>
      <vt:lpstr>RESOURCES</vt:lpstr>
      <vt:lpstr>Resources  *can be found in Liaison Resources &amp; News</vt:lpstr>
    </vt:vector>
  </TitlesOfParts>
  <Company>Travis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Families First Coronavirus Response Act (FFCRA)</dc:title>
  <dc:creator>Tracey Calloway</dc:creator>
  <cp:lastModifiedBy>Bri Caldara</cp:lastModifiedBy>
  <cp:revision>42</cp:revision>
  <dcterms:created xsi:type="dcterms:W3CDTF">2020-04-05T15:44:27Z</dcterms:created>
  <dcterms:modified xsi:type="dcterms:W3CDTF">2020-04-14T13:48:11Z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0x0101001473F11F6387C94C9C4A35F2EA49E2E3</vt:lpwstr>
  </property>
</Properties>
</file>