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sldIdLst>
    <p:sldId id="256" r:id="rId2"/>
    <p:sldId id="257" r:id="rId3"/>
    <p:sldId id="288" r:id="rId4"/>
    <p:sldId id="290" r:id="rId5"/>
    <p:sldId id="258" r:id="rId6"/>
    <p:sldId id="259" r:id="rId7"/>
    <p:sldId id="281" r:id="rId8"/>
    <p:sldId id="260" r:id="rId9"/>
    <p:sldId id="261" r:id="rId10"/>
    <p:sldId id="295" r:id="rId11"/>
    <p:sldId id="262" r:id="rId12"/>
    <p:sldId id="289" r:id="rId13"/>
    <p:sldId id="263" r:id="rId14"/>
    <p:sldId id="264" r:id="rId15"/>
    <p:sldId id="269" r:id="rId16"/>
    <p:sldId id="266" r:id="rId17"/>
    <p:sldId id="284" r:id="rId18"/>
    <p:sldId id="293" r:id="rId19"/>
    <p:sldId id="272" r:id="rId20"/>
    <p:sldId id="273" r:id="rId21"/>
    <p:sldId id="274" r:id="rId22"/>
    <p:sldId id="275" r:id="rId23"/>
    <p:sldId id="279" r:id="rId24"/>
    <p:sldId id="278" r:id="rId25"/>
    <p:sldId id="286" r:id="rId26"/>
    <p:sldId id="280" r:id="rId27"/>
    <p:sldId id="282" r:id="rId28"/>
    <p:sldId id="283" r:id="rId29"/>
    <p:sldId id="292" r:id="rId30"/>
    <p:sldId id="285" r:id="rId31"/>
    <p:sldId id="294" r:id="rId32"/>
    <p:sldId id="291" r:id="rId3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6" autoAdjust="0"/>
    <p:restoredTop sz="94660"/>
  </p:normalViewPr>
  <p:slideViewPr>
    <p:cSldViewPr>
      <p:cViewPr varScale="1">
        <p:scale>
          <a:sx n="98" d="100"/>
          <a:sy n="98" d="100"/>
        </p:scale>
        <p:origin x="30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3BA9D783-1BC9-4C07-9149-E044F2A6DD8E}" type="datetimeFigureOut">
              <a:rPr lang="en-US" smtClean="0"/>
              <a:t>9/18/2014</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096D1A46-F0C9-4AB2-822F-0BB9D63B8763}" type="slidenum">
              <a:rPr lang="en-US" smtClean="0"/>
              <a:t>‹#›</a:t>
            </a:fld>
            <a:endParaRPr lang="en-US" dirty="0"/>
          </a:p>
        </p:txBody>
      </p:sp>
    </p:spTree>
    <p:extLst>
      <p:ext uri="{BB962C8B-B14F-4D97-AF65-F5344CB8AC3E}">
        <p14:creationId xmlns:p14="http://schemas.microsoft.com/office/powerpoint/2010/main" val="995615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6D1A46-F0C9-4AB2-822F-0BB9D63B8763}" type="slidenum">
              <a:rPr lang="en-US" smtClean="0"/>
              <a:t>18</a:t>
            </a:fld>
            <a:endParaRPr lang="en-US" dirty="0"/>
          </a:p>
        </p:txBody>
      </p:sp>
    </p:spTree>
    <p:extLst>
      <p:ext uri="{BB962C8B-B14F-4D97-AF65-F5344CB8AC3E}">
        <p14:creationId xmlns:p14="http://schemas.microsoft.com/office/powerpoint/2010/main" val="20021593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360BC990-5D0D-4F03-B392-96FB014942B9}" type="datetimeFigureOut">
              <a:rPr lang="en-US" smtClean="0"/>
              <a:t>9/18/2014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40EC8B2-7404-4CD3-8568-899C423881EC}" type="slidenum">
              <a:rPr lang="en-US" smtClean="0"/>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0BC990-5D0D-4F03-B392-96FB014942B9}" type="datetimeFigureOut">
              <a:rPr lang="en-US" smtClean="0"/>
              <a:t>9/18/2014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EC8B2-7404-4CD3-8568-899C423881EC}" type="slidenum">
              <a:rPr lang="en-US" smtClean="0"/>
              <a:t>‹#›</a:t>
            </a:fld>
            <a:endParaRPr lang="en-US"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0BC990-5D0D-4F03-B392-96FB014942B9}" type="datetimeFigureOut">
              <a:rPr lang="en-US" smtClean="0"/>
              <a:t>9/18/2014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EC8B2-7404-4CD3-8568-899C423881EC}" type="slidenum">
              <a:rPr lang="en-US" smtClean="0"/>
              <a:t>‹#›</a:t>
            </a:fld>
            <a:endParaRPr lang="en-US"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0BC990-5D0D-4F03-B392-96FB014942B9}" type="datetimeFigureOut">
              <a:rPr lang="en-US" smtClean="0"/>
              <a:t>9/18/2014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EC8B2-7404-4CD3-8568-899C423881EC}" type="slidenum">
              <a:rPr lang="en-US" smtClean="0"/>
              <a:t>‹#›</a:t>
            </a:fld>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0BC990-5D0D-4F03-B392-96FB014942B9}" type="datetimeFigureOut">
              <a:rPr lang="en-US" smtClean="0"/>
              <a:t>9/18/2014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0EC8B2-7404-4CD3-8568-899C423881E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60BC990-5D0D-4F03-B392-96FB014942B9}" type="datetimeFigureOut">
              <a:rPr lang="en-US" smtClean="0"/>
              <a:t>9/18/2014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0EC8B2-7404-4CD3-8568-899C423881EC}" type="slidenum">
              <a:rPr lang="en-US" smtClean="0"/>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60BC990-5D0D-4F03-B392-96FB014942B9}" type="datetimeFigureOut">
              <a:rPr lang="en-US" smtClean="0"/>
              <a:t>9/18/2014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0EC8B2-7404-4CD3-8568-899C423881EC}" type="slidenum">
              <a:rPr lang="en-US" smtClean="0"/>
              <a:t>‹#›</a:t>
            </a:fld>
            <a:endParaRPr lang="en-US"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60BC990-5D0D-4F03-B392-96FB014942B9}" type="datetimeFigureOut">
              <a:rPr lang="en-US" smtClean="0"/>
              <a:t>9/18/2014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0EC8B2-7404-4CD3-8568-899C423881EC}" type="slidenum">
              <a:rPr lang="en-US" smtClean="0"/>
              <a:t>‹#›</a:t>
            </a:fld>
            <a:endParaRPr lang="en-US"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BC990-5D0D-4F03-B392-96FB014942B9}" type="datetimeFigureOut">
              <a:rPr lang="en-US" smtClean="0"/>
              <a:t>9/18/2014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0EC8B2-7404-4CD3-8568-899C423881E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0BC990-5D0D-4F03-B392-96FB014942B9}" type="datetimeFigureOut">
              <a:rPr lang="en-US" smtClean="0"/>
              <a:t>9/18/2014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0EC8B2-7404-4CD3-8568-899C423881E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0BC990-5D0D-4F03-B392-96FB014942B9}" type="datetimeFigureOut">
              <a:rPr lang="en-US" smtClean="0"/>
              <a:t>9/18/2014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0EC8B2-7404-4CD3-8568-899C423881E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360BC990-5D0D-4F03-B392-96FB014942B9}" type="datetimeFigureOut">
              <a:rPr lang="en-US" smtClean="0"/>
              <a:t>9/18/2014</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40EC8B2-7404-4CD3-8568-899C423881E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txabusehotline.org/Login/Default.asp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osha.gov/SLTC/etools/hospital/hazards/univprec/univ.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Home Visiting Procedure and Personal Safety Training</a:t>
            </a:r>
            <a:endParaRPr lang="en-US" sz="4800" dirty="0"/>
          </a:p>
        </p:txBody>
      </p:sp>
      <p:sp>
        <p:nvSpPr>
          <p:cNvPr id="3" name="Subtitle 2"/>
          <p:cNvSpPr>
            <a:spLocks noGrp="1"/>
          </p:cNvSpPr>
          <p:nvPr>
            <p:ph type="subTitle" idx="1"/>
          </p:nvPr>
        </p:nvSpPr>
        <p:spPr/>
        <p:txBody>
          <a:bodyPr/>
          <a:lstStyle/>
          <a:p>
            <a:r>
              <a:rPr lang="en-US" dirty="0" smtClean="0"/>
              <a:t>Travis County Department of Health &amp; Human Services &amp; Veterans Service</a:t>
            </a:r>
          </a:p>
        </p:txBody>
      </p:sp>
    </p:spTree>
    <p:extLst>
      <p:ext uri="{BB962C8B-B14F-4D97-AF65-F5344CB8AC3E}">
        <p14:creationId xmlns:p14="http://schemas.microsoft.com/office/powerpoint/2010/main" val="6622718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To report suspected abuse or neglect call the Texas Department of Family and Protective Services at </a:t>
            </a:r>
          </a:p>
          <a:p>
            <a:pPr marL="0" indent="0" algn="just">
              <a:buNone/>
            </a:pPr>
            <a:r>
              <a:rPr lang="en-US" dirty="0" smtClean="0"/>
              <a:t>     1-800-252-5400.</a:t>
            </a:r>
          </a:p>
          <a:p>
            <a:pPr algn="just"/>
            <a:r>
              <a:rPr lang="en-US" dirty="0" smtClean="0"/>
              <a:t>For Deaf or Hard of Hearing, call Relay Texas by dialing 711 or 1-800-735-2989 and tell the relay agent you need to call the Texas Abuse Hotline.</a:t>
            </a:r>
          </a:p>
          <a:p>
            <a:r>
              <a:rPr lang="en-US" dirty="0" smtClean="0"/>
              <a:t>You can report on-line at: </a:t>
            </a:r>
            <a:r>
              <a:rPr lang="en-US" dirty="0" smtClean="0">
                <a:hlinkClick r:id="rId2"/>
              </a:rPr>
              <a:t>www.txabusehotline.org/Login/Default.aspx</a:t>
            </a: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Mandated Reporting</a:t>
            </a:r>
            <a:endParaRPr lang="en-US" dirty="0"/>
          </a:p>
        </p:txBody>
      </p:sp>
    </p:spTree>
    <p:extLst>
      <p:ext uri="{BB962C8B-B14F-4D97-AF65-F5344CB8AC3E}">
        <p14:creationId xmlns:p14="http://schemas.microsoft.com/office/powerpoint/2010/main" val="379556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99247" y="2133601"/>
            <a:ext cx="7745505" cy="3992562"/>
          </a:xfrm>
        </p:spPr>
        <p:txBody>
          <a:bodyPr>
            <a:normAutofit fontScale="70000" lnSpcReduction="20000"/>
          </a:bodyPr>
          <a:lstStyle/>
          <a:p>
            <a:pPr algn="just"/>
            <a:r>
              <a:rPr lang="en-US" sz="3600" dirty="0"/>
              <a:t>All HHS&amp;VS employees shall</a:t>
            </a:r>
            <a:r>
              <a:rPr lang="en-US" sz="3600" dirty="0" smtClean="0"/>
              <a:t>:</a:t>
            </a:r>
            <a:endParaRPr lang="en-US" sz="3600" dirty="0"/>
          </a:p>
          <a:p>
            <a:pPr lvl="1" algn="just"/>
            <a:r>
              <a:rPr lang="en-US" sz="3400" dirty="0"/>
              <a:t>Ensure that any client identifying information is kept secure or in the employee’s possession during home visits. Documents left in the vehicle should have all identifying information concealed so that it is out of the line of sight of anyone passing by.</a:t>
            </a:r>
          </a:p>
          <a:p>
            <a:pPr lvl="1" algn="just"/>
            <a:r>
              <a:rPr lang="en-US" sz="3400" dirty="0" smtClean="0"/>
              <a:t>Be </a:t>
            </a:r>
            <a:r>
              <a:rPr lang="en-US" sz="3400" dirty="0"/>
              <a:t>aware that when interacting with clients in the home, the information discussed is personal and sensitive. All financial and personal information shall be kept strictly confidential. </a:t>
            </a:r>
          </a:p>
        </p:txBody>
      </p:sp>
      <p:sp>
        <p:nvSpPr>
          <p:cNvPr id="2" name="Title 1"/>
          <p:cNvSpPr>
            <a:spLocks noGrp="1"/>
          </p:cNvSpPr>
          <p:nvPr>
            <p:ph type="title"/>
          </p:nvPr>
        </p:nvSpPr>
        <p:spPr/>
        <p:txBody>
          <a:bodyPr/>
          <a:lstStyle/>
          <a:p>
            <a:r>
              <a:rPr lang="en-US" dirty="0" smtClean="0"/>
              <a:t>Confidentiality</a:t>
            </a:r>
            <a:endParaRPr lang="en-US" dirty="0"/>
          </a:p>
        </p:txBody>
      </p:sp>
    </p:spTree>
    <p:extLst>
      <p:ext uri="{BB962C8B-B14F-4D97-AF65-F5344CB8AC3E}">
        <p14:creationId xmlns:p14="http://schemas.microsoft.com/office/powerpoint/2010/main" val="37426816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pPr algn="just"/>
            <a:r>
              <a:rPr lang="en-US" sz="4400" dirty="0"/>
              <a:t>Employees shall only discuss client information with other HHS&amp;VS professionals for case planning and consultation purposes and only share information externally in the following cases: </a:t>
            </a:r>
          </a:p>
          <a:p>
            <a:pPr lvl="1" algn="just"/>
            <a:r>
              <a:rPr lang="en-US" sz="4400" dirty="0"/>
              <a:t>A written release of information has been obtained identifying the third party specifically, that is signed by the client, and is no more than 1 year old;</a:t>
            </a:r>
          </a:p>
          <a:p>
            <a:pPr lvl="1" algn="just"/>
            <a:r>
              <a:rPr lang="en-US" sz="4400" dirty="0"/>
              <a:t>A judicial order has called for the release of client information;</a:t>
            </a:r>
          </a:p>
          <a:p>
            <a:pPr lvl="1" algn="just"/>
            <a:r>
              <a:rPr lang="en-US" sz="4400" dirty="0"/>
              <a:t>A client is at imminent risk of harming themselves or someone else;</a:t>
            </a:r>
          </a:p>
          <a:p>
            <a:pPr lvl="1" algn="just"/>
            <a:r>
              <a:rPr lang="en-US" sz="4400" dirty="0"/>
              <a:t>When making a mandated report to TDFPS.</a:t>
            </a:r>
          </a:p>
          <a:p>
            <a:endParaRPr lang="en-US" dirty="0"/>
          </a:p>
        </p:txBody>
      </p:sp>
      <p:sp>
        <p:nvSpPr>
          <p:cNvPr id="3" name="Title 2"/>
          <p:cNvSpPr>
            <a:spLocks noGrp="1"/>
          </p:cNvSpPr>
          <p:nvPr>
            <p:ph type="title"/>
          </p:nvPr>
        </p:nvSpPr>
        <p:spPr/>
        <p:txBody>
          <a:bodyPr/>
          <a:lstStyle/>
          <a:p>
            <a:r>
              <a:rPr lang="en-US" dirty="0" smtClean="0"/>
              <a:t>Confidentiality</a:t>
            </a:r>
            <a:endParaRPr lang="en-US" dirty="0"/>
          </a:p>
        </p:txBody>
      </p:sp>
    </p:spTree>
    <p:extLst>
      <p:ext uri="{BB962C8B-B14F-4D97-AF65-F5344CB8AC3E}">
        <p14:creationId xmlns:p14="http://schemas.microsoft.com/office/powerpoint/2010/main" val="30104743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marR="0" lvl="0" indent="0" algn="just">
              <a:spcBef>
                <a:spcPts val="0"/>
              </a:spcBef>
              <a:spcAft>
                <a:spcPts val="0"/>
              </a:spcAft>
              <a:buNone/>
            </a:pPr>
            <a:r>
              <a:rPr lang="en-US" dirty="0">
                <a:ea typeface="Calibri"/>
                <a:cs typeface="Times New Roman"/>
              </a:rPr>
              <a:t>HHS&amp;VS employees will be courteous and maintain strictly professional relationships with clients during home visits at all times.</a:t>
            </a:r>
          </a:p>
          <a:p>
            <a:pPr marL="0" marR="0" indent="0" algn="just">
              <a:spcBef>
                <a:spcPts val="0"/>
              </a:spcBef>
              <a:spcAft>
                <a:spcPts val="0"/>
              </a:spcAft>
              <a:buNone/>
            </a:pPr>
            <a:endParaRPr lang="en-US" dirty="0">
              <a:latin typeface="Calibri"/>
              <a:ea typeface="Calibri"/>
              <a:cs typeface="Times New Roman"/>
            </a:endParaRPr>
          </a:p>
        </p:txBody>
      </p:sp>
      <p:sp>
        <p:nvSpPr>
          <p:cNvPr id="3" name="Title 2"/>
          <p:cNvSpPr>
            <a:spLocks noGrp="1"/>
          </p:cNvSpPr>
          <p:nvPr>
            <p:ph type="title"/>
          </p:nvPr>
        </p:nvSpPr>
        <p:spPr/>
        <p:txBody>
          <a:bodyPr/>
          <a:lstStyle/>
          <a:p>
            <a:r>
              <a:rPr lang="en-US" dirty="0" smtClean="0"/>
              <a:t>Customer Service</a:t>
            </a:r>
            <a:endParaRPr lang="en-US" dirty="0"/>
          </a:p>
        </p:txBody>
      </p:sp>
    </p:spTree>
    <p:extLst>
      <p:ext uri="{BB962C8B-B14F-4D97-AF65-F5344CB8AC3E}">
        <p14:creationId xmlns:p14="http://schemas.microsoft.com/office/powerpoint/2010/main" val="27533034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0">
              <a:schemeClr val="bg2">
                <a:alpha val="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90040" y="1204857"/>
            <a:ext cx="7754713" cy="1462143"/>
          </a:xfrm>
        </p:spPr>
        <p:txBody>
          <a:bodyPr/>
          <a:lstStyle/>
          <a:p>
            <a:r>
              <a:rPr lang="en-US" dirty="0" smtClean="0"/>
              <a:t>Remember</a:t>
            </a:r>
            <a:endParaRPr lang="en-US" dirty="0"/>
          </a:p>
        </p:txBody>
      </p:sp>
      <p:sp>
        <p:nvSpPr>
          <p:cNvPr id="5" name="Text Placeholder 4"/>
          <p:cNvSpPr>
            <a:spLocks noGrp="1"/>
          </p:cNvSpPr>
          <p:nvPr>
            <p:ph type="body" idx="1"/>
          </p:nvPr>
        </p:nvSpPr>
        <p:spPr/>
        <p:txBody>
          <a:bodyPr/>
          <a:lstStyle/>
          <a:p>
            <a:r>
              <a:rPr lang="en-US" dirty="0"/>
              <a:t>All HHS&amp;VS employees must also follow the home visiting guidelines and standards of their particular program, division and department.</a:t>
            </a:r>
          </a:p>
        </p:txBody>
      </p:sp>
    </p:spTree>
    <p:extLst>
      <p:ext uri="{BB962C8B-B14F-4D97-AF65-F5344CB8AC3E}">
        <p14:creationId xmlns:p14="http://schemas.microsoft.com/office/powerpoint/2010/main" val="28858621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0">
              <a:schemeClr val="bg2">
                <a:alpha val="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Home Visiting </a:t>
            </a:r>
            <a:br>
              <a:rPr lang="en-US" dirty="0" smtClean="0"/>
            </a:br>
            <a:r>
              <a:rPr lang="en-US" dirty="0" smtClean="0"/>
              <a:t>Best Practice Recommendations</a:t>
            </a:r>
            <a:endParaRPr lang="en-US" dirty="0"/>
          </a:p>
        </p:txBody>
      </p:sp>
      <p:sp>
        <p:nvSpPr>
          <p:cNvPr id="5" name="Text Placeholder 4"/>
          <p:cNvSpPr>
            <a:spLocks noGrp="1"/>
          </p:cNvSpPr>
          <p:nvPr>
            <p:ph type="body" idx="1"/>
          </p:nvPr>
        </p:nvSpPr>
        <p:spPr/>
        <p:txBody>
          <a:bodyPr/>
          <a:lstStyle/>
          <a:p>
            <a:r>
              <a:rPr lang="en-US" dirty="0" smtClean="0"/>
              <a:t>The following are recommendations about how to make home visits and community based services as safe and successful as possible.  Consult with your manager about how to implement these recommendations.</a:t>
            </a:r>
            <a:endParaRPr lang="en-US" dirty="0"/>
          </a:p>
        </p:txBody>
      </p:sp>
    </p:spTree>
    <p:extLst>
      <p:ext uri="{BB962C8B-B14F-4D97-AF65-F5344CB8AC3E}">
        <p14:creationId xmlns:p14="http://schemas.microsoft.com/office/powerpoint/2010/main" val="32765323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smtClean="0"/>
              <a:t>Ensure that you have obtained as much information about your client as possible before the home visit.</a:t>
            </a:r>
          </a:p>
          <a:p>
            <a:pPr algn="just"/>
            <a:r>
              <a:rPr lang="en-US" dirty="0" smtClean="0"/>
              <a:t>Plan </a:t>
            </a:r>
            <a:r>
              <a:rPr lang="en-US" dirty="0"/>
              <a:t>what you need and have it in your car.</a:t>
            </a:r>
          </a:p>
          <a:p>
            <a:pPr algn="just"/>
            <a:r>
              <a:rPr lang="en-US" dirty="0"/>
              <a:t>Go to the bathroom at the office!</a:t>
            </a:r>
          </a:p>
          <a:p>
            <a:pPr marL="777240" lvl="2" indent="0">
              <a:buNone/>
            </a:pPr>
            <a:endParaRPr lang="en-US" dirty="0"/>
          </a:p>
        </p:txBody>
      </p:sp>
      <p:sp>
        <p:nvSpPr>
          <p:cNvPr id="3" name="Title 2"/>
          <p:cNvSpPr>
            <a:spLocks noGrp="1"/>
          </p:cNvSpPr>
          <p:nvPr>
            <p:ph type="title"/>
          </p:nvPr>
        </p:nvSpPr>
        <p:spPr/>
        <p:txBody>
          <a:bodyPr/>
          <a:lstStyle/>
          <a:p>
            <a:r>
              <a:rPr lang="en-US" dirty="0" smtClean="0"/>
              <a:t>Before the Visit</a:t>
            </a:r>
            <a:endParaRPr lang="en-US" dirty="0"/>
          </a:p>
        </p:txBody>
      </p:sp>
      <p:pic>
        <p:nvPicPr>
          <p:cNvPr id="7171" name="Picture 3" descr="C:\Users\CormieC\Desktop\on phon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34340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70947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smtClean="0"/>
              <a:t>Ask </a:t>
            </a:r>
            <a:r>
              <a:rPr lang="en-US" dirty="0"/>
              <a:t>questions about pets, children, other visitors, and whether </a:t>
            </a:r>
            <a:r>
              <a:rPr lang="en-US" dirty="0" smtClean="0"/>
              <a:t>firearms </a:t>
            </a:r>
            <a:r>
              <a:rPr lang="en-US" dirty="0"/>
              <a:t>are in the home. </a:t>
            </a:r>
            <a:endParaRPr lang="en-US" dirty="0">
              <a:solidFill>
                <a:srgbClr val="00B0F0"/>
              </a:solidFill>
            </a:endParaRPr>
          </a:p>
          <a:p>
            <a:pPr algn="just"/>
            <a:r>
              <a:rPr lang="en-US" dirty="0"/>
              <a:t>Ask the family to secure pets </a:t>
            </a:r>
            <a:r>
              <a:rPr lang="en-US" dirty="0" smtClean="0"/>
              <a:t>and firearms before </a:t>
            </a:r>
            <a:r>
              <a:rPr lang="en-US" dirty="0"/>
              <a:t>your arrival</a:t>
            </a:r>
            <a:r>
              <a:rPr lang="en-US" dirty="0" smtClean="0"/>
              <a:t>.</a:t>
            </a:r>
          </a:p>
          <a:p>
            <a:pPr algn="just"/>
            <a:r>
              <a:rPr lang="en-US" dirty="0" smtClean="0"/>
              <a:t>Establish a code word or words to be used on the telephone to alert supervisors if you are in danger.</a:t>
            </a:r>
            <a:endParaRPr lang="en-US" dirty="0"/>
          </a:p>
        </p:txBody>
      </p:sp>
      <p:sp>
        <p:nvSpPr>
          <p:cNvPr id="3" name="Title 2"/>
          <p:cNvSpPr>
            <a:spLocks noGrp="1"/>
          </p:cNvSpPr>
          <p:nvPr>
            <p:ph type="title"/>
          </p:nvPr>
        </p:nvSpPr>
        <p:spPr/>
        <p:txBody>
          <a:bodyPr/>
          <a:lstStyle/>
          <a:p>
            <a:r>
              <a:rPr lang="en-US" dirty="0" smtClean="0"/>
              <a:t>Before the Visit</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4727713"/>
            <a:ext cx="2209800" cy="184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566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Consider your own health and the health of those in the home.  If you have a contagious illness or know that someone in the home has a contagious illness, take necessary precautions and reschedule the home visit if needed.</a:t>
            </a:r>
            <a:endParaRPr lang="en-US" dirty="0"/>
          </a:p>
        </p:txBody>
      </p:sp>
      <p:sp>
        <p:nvSpPr>
          <p:cNvPr id="3" name="Title 2"/>
          <p:cNvSpPr>
            <a:spLocks noGrp="1"/>
          </p:cNvSpPr>
          <p:nvPr>
            <p:ph type="title"/>
          </p:nvPr>
        </p:nvSpPr>
        <p:spPr/>
        <p:txBody>
          <a:bodyPr/>
          <a:lstStyle/>
          <a:p>
            <a:r>
              <a:rPr lang="en-US" dirty="0" smtClean="0"/>
              <a:t>Before the Visit</a:t>
            </a:r>
            <a:endParaRPr lang="en-US" dirty="0"/>
          </a:p>
        </p:txBody>
      </p:sp>
      <p:pic>
        <p:nvPicPr>
          <p:cNvPr id="1026" name="Picture 2" descr="C:\Users\CormieC\Desktop\col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1" y="4638675"/>
            <a:ext cx="1828800" cy="139472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CormieC\Desktop\flu.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1600" y="4114800"/>
            <a:ext cx="2266351" cy="1280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2634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smtClean="0"/>
              <a:t>Be </a:t>
            </a:r>
            <a:r>
              <a:rPr lang="en-US" dirty="0"/>
              <a:t>sure your cell phone is charged and keep it accessible at all times</a:t>
            </a:r>
            <a:r>
              <a:rPr lang="en-US" dirty="0" smtClean="0"/>
              <a:t>.</a:t>
            </a:r>
          </a:p>
          <a:p>
            <a:pPr algn="just"/>
            <a:r>
              <a:rPr lang="en-US" dirty="0">
                <a:solidFill>
                  <a:prstClr val="black">
                    <a:lumMod val="85000"/>
                    <a:lumOff val="15000"/>
                  </a:prstClr>
                </a:solidFill>
              </a:rPr>
              <a:t>Dress casually and do not wear clothes and shoes that can impede your movement</a:t>
            </a:r>
            <a:r>
              <a:rPr lang="en-US" dirty="0" smtClean="0">
                <a:solidFill>
                  <a:prstClr val="black">
                    <a:lumMod val="85000"/>
                    <a:lumOff val="15000"/>
                  </a:prstClr>
                </a:solidFill>
              </a:rPr>
              <a:t>.</a:t>
            </a:r>
          </a:p>
          <a:p>
            <a:pPr algn="just"/>
            <a:r>
              <a:rPr lang="en-US" dirty="0">
                <a:solidFill>
                  <a:prstClr val="black">
                    <a:lumMod val="85000"/>
                    <a:lumOff val="15000"/>
                  </a:prstClr>
                </a:solidFill>
              </a:rPr>
              <a:t>Wear safe footwear </a:t>
            </a:r>
            <a:r>
              <a:rPr lang="en-US" dirty="0" smtClean="0">
                <a:solidFill>
                  <a:prstClr val="black">
                    <a:lumMod val="85000"/>
                    <a:lumOff val="15000"/>
                  </a:prstClr>
                </a:solidFill>
              </a:rPr>
              <a:t>with closed</a:t>
            </a:r>
          </a:p>
          <a:p>
            <a:pPr marL="0" indent="0" algn="just">
              <a:buNone/>
            </a:pPr>
            <a:r>
              <a:rPr lang="en-US" dirty="0">
                <a:solidFill>
                  <a:prstClr val="black">
                    <a:lumMod val="85000"/>
                    <a:lumOff val="15000"/>
                  </a:prstClr>
                </a:solidFill>
              </a:rPr>
              <a:t> </a:t>
            </a:r>
            <a:r>
              <a:rPr lang="en-US" dirty="0" smtClean="0">
                <a:solidFill>
                  <a:prstClr val="black">
                    <a:lumMod val="85000"/>
                    <a:lumOff val="15000"/>
                  </a:prstClr>
                </a:solidFill>
              </a:rPr>
              <a:t>    toes </a:t>
            </a:r>
            <a:r>
              <a:rPr lang="en-US" dirty="0">
                <a:solidFill>
                  <a:prstClr val="black">
                    <a:lumMod val="85000"/>
                    <a:lumOff val="15000"/>
                  </a:prstClr>
                </a:solidFill>
              </a:rPr>
              <a:t>(no heels).</a:t>
            </a:r>
          </a:p>
          <a:p>
            <a:pPr algn="just"/>
            <a:r>
              <a:rPr lang="en-US" dirty="0" smtClean="0">
                <a:solidFill>
                  <a:prstClr val="black">
                    <a:lumMod val="85000"/>
                    <a:lumOff val="15000"/>
                  </a:prstClr>
                </a:solidFill>
              </a:rPr>
              <a:t>Do </a:t>
            </a:r>
            <a:r>
              <a:rPr lang="en-US" dirty="0">
                <a:solidFill>
                  <a:prstClr val="black">
                    <a:lumMod val="85000"/>
                    <a:lumOff val="15000"/>
                  </a:prstClr>
                </a:solidFill>
              </a:rPr>
              <a:t>not wear expensive jewelry</a:t>
            </a:r>
            <a:r>
              <a:rPr lang="en-US" dirty="0" smtClean="0">
                <a:solidFill>
                  <a:prstClr val="black">
                    <a:lumMod val="85000"/>
                    <a:lumOff val="15000"/>
                  </a:prstClr>
                </a:solidFill>
              </a:rPr>
              <a:t>.</a:t>
            </a:r>
            <a:endParaRPr lang="en-US" dirty="0">
              <a:solidFill>
                <a:prstClr val="black">
                  <a:lumMod val="85000"/>
                  <a:lumOff val="15000"/>
                </a:prstClr>
              </a:solidFill>
            </a:endParaRPr>
          </a:p>
          <a:p>
            <a:pPr algn="just"/>
            <a:r>
              <a:rPr lang="en-US" dirty="0" smtClean="0"/>
              <a:t>Leave </a:t>
            </a:r>
            <a:r>
              <a:rPr lang="en-US" dirty="0"/>
              <a:t>your purse and other valuables at the office or locked and hidden in the car.</a:t>
            </a:r>
          </a:p>
          <a:p>
            <a:endParaRPr lang="en-US" dirty="0" smtClean="0">
              <a:solidFill>
                <a:prstClr val="black">
                  <a:lumMod val="85000"/>
                  <a:lumOff val="15000"/>
                </a:prstClr>
              </a:solidFill>
            </a:endParaRPr>
          </a:p>
          <a:p>
            <a:endParaRPr lang="en-US" dirty="0"/>
          </a:p>
        </p:txBody>
      </p:sp>
      <p:sp>
        <p:nvSpPr>
          <p:cNvPr id="3" name="Title 2"/>
          <p:cNvSpPr>
            <a:spLocks noGrp="1"/>
          </p:cNvSpPr>
          <p:nvPr>
            <p:ph type="title"/>
          </p:nvPr>
        </p:nvSpPr>
        <p:spPr/>
        <p:txBody>
          <a:bodyPr/>
          <a:lstStyle/>
          <a:p>
            <a:r>
              <a:rPr lang="en-US" dirty="0" smtClean="0"/>
              <a:t>Before the Visit</a:t>
            </a:r>
            <a:endParaRPr lang="en-US" dirty="0"/>
          </a:p>
        </p:txBody>
      </p:sp>
      <p:pic>
        <p:nvPicPr>
          <p:cNvPr id="1028" name="Picture 4" descr="C:\Users\CormieC\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7475" y="3733800"/>
            <a:ext cx="1352550" cy="1352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988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n-US" dirty="0" smtClean="0"/>
              <a:t>HHS &amp;VS values all employees and wants them to be safe in any environment in which services are provided to residents of Travis County.</a:t>
            </a:r>
          </a:p>
          <a:p>
            <a:pPr algn="just"/>
            <a:r>
              <a:rPr lang="en-US" dirty="0" smtClean="0"/>
              <a:t>All employees are required to take this training annually, sign acknowledgement of this procedure and abide by it.  </a:t>
            </a:r>
          </a:p>
          <a:p>
            <a:pPr algn="just"/>
            <a:r>
              <a:rPr lang="en-US" dirty="0" smtClean="0"/>
              <a:t>All new employees must complete this training before making their first home visit.</a:t>
            </a:r>
          </a:p>
          <a:p>
            <a:pPr algn="just"/>
            <a:r>
              <a:rPr lang="en-US" dirty="0" smtClean="0"/>
              <a:t>This training reviews what the Department expects all employees to do regarding their personal safety in their work, as well as offers tips that may be helpful when working in the community.</a:t>
            </a:r>
            <a:endParaRPr lang="en-US" dirty="0"/>
          </a:p>
        </p:txBody>
      </p:sp>
      <p:sp>
        <p:nvSpPr>
          <p:cNvPr id="3" name="Title 2"/>
          <p:cNvSpPr>
            <a:spLocks noGrp="1"/>
          </p:cNvSpPr>
          <p:nvPr>
            <p:ph type="title"/>
          </p:nvPr>
        </p:nvSpPr>
        <p:spPr/>
        <p:txBody>
          <a:bodyPr/>
          <a:lstStyle/>
          <a:p>
            <a:r>
              <a:rPr lang="en-US" dirty="0" smtClean="0"/>
              <a:t>Personal Safety</a:t>
            </a:r>
            <a:endParaRPr lang="en-US" dirty="0"/>
          </a:p>
        </p:txBody>
      </p:sp>
    </p:spTree>
    <p:extLst>
      <p:ext uri="{BB962C8B-B14F-4D97-AF65-F5344CB8AC3E}">
        <p14:creationId xmlns:p14="http://schemas.microsoft.com/office/powerpoint/2010/main" val="19752654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smtClean="0"/>
              <a:t>Keep your car in good running condition and make sure it has enough gas, a spare tire, a flashlight, a first aid-kit, and other emergency supplies.</a:t>
            </a:r>
          </a:p>
          <a:p>
            <a:pPr algn="just"/>
            <a:r>
              <a:rPr lang="en-US" dirty="0" smtClean="0"/>
              <a:t>Park within direct sight of the home’s entry in a well-lit, unobstructed area.  Do not park near bushes or other foliage.</a:t>
            </a:r>
          </a:p>
          <a:p>
            <a:pPr algn="just"/>
            <a:r>
              <a:rPr lang="en-US" dirty="0" smtClean="0"/>
              <a:t>Always park on the street in a way that will allow you to leave quickly if necessary.</a:t>
            </a:r>
          </a:p>
          <a:p>
            <a:pPr algn="just"/>
            <a:r>
              <a:rPr lang="en-US" dirty="0" smtClean="0"/>
              <a:t>As you exit your car, be attentive to people in the area and any unsecured pets.</a:t>
            </a:r>
            <a:endParaRPr lang="en-US" dirty="0"/>
          </a:p>
        </p:txBody>
      </p:sp>
      <p:sp>
        <p:nvSpPr>
          <p:cNvPr id="3" name="Title 2"/>
          <p:cNvSpPr>
            <a:spLocks noGrp="1"/>
          </p:cNvSpPr>
          <p:nvPr>
            <p:ph type="title"/>
          </p:nvPr>
        </p:nvSpPr>
        <p:spPr/>
        <p:txBody>
          <a:bodyPr/>
          <a:lstStyle/>
          <a:p>
            <a:r>
              <a:rPr lang="en-US" dirty="0" smtClean="0"/>
              <a:t>Before the Visit</a:t>
            </a:r>
            <a:endParaRPr lang="en-US" dirty="0"/>
          </a:p>
        </p:txBody>
      </p:sp>
    </p:spTree>
    <p:extLst>
      <p:ext uri="{BB962C8B-B14F-4D97-AF65-F5344CB8AC3E}">
        <p14:creationId xmlns:p14="http://schemas.microsoft.com/office/powerpoint/2010/main" val="504846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Always move to the side of the door after you knock, never stand in front of the door.</a:t>
            </a:r>
          </a:p>
          <a:p>
            <a:pPr algn="just"/>
            <a:r>
              <a:rPr lang="en-US" dirty="0" smtClean="0"/>
              <a:t>Familiarize yourself with the surroundings as you enter the premises and make sure you remember the way back to the exit/entrance.</a:t>
            </a:r>
          </a:p>
          <a:p>
            <a:pPr marL="0" indent="0">
              <a:buNone/>
            </a:pPr>
            <a:endParaRPr lang="en-US" dirty="0"/>
          </a:p>
        </p:txBody>
      </p:sp>
      <p:sp>
        <p:nvSpPr>
          <p:cNvPr id="3" name="Title 2"/>
          <p:cNvSpPr>
            <a:spLocks noGrp="1"/>
          </p:cNvSpPr>
          <p:nvPr>
            <p:ph type="title"/>
          </p:nvPr>
        </p:nvSpPr>
        <p:spPr/>
        <p:txBody>
          <a:bodyPr/>
          <a:lstStyle/>
          <a:p>
            <a:r>
              <a:rPr lang="en-US" dirty="0" smtClean="0"/>
              <a:t>Before the Visit</a:t>
            </a:r>
            <a:endParaRPr lang="en-US" dirty="0"/>
          </a:p>
        </p:txBody>
      </p:sp>
      <p:pic>
        <p:nvPicPr>
          <p:cNvPr id="3074" name="Picture 2" descr="C:\Users\CormieC\Desktop\door knocki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4038600"/>
            <a:ext cx="1885950" cy="2419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212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US" dirty="0" smtClean="0"/>
              <a:t>Don’t stay if anyone is in the home that you did not expect or know.</a:t>
            </a:r>
          </a:p>
          <a:p>
            <a:pPr algn="just"/>
            <a:r>
              <a:rPr lang="en-US" dirty="0" smtClean="0">
                <a:solidFill>
                  <a:prstClr val="black">
                    <a:lumMod val="85000"/>
                    <a:lumOff val="15000"/>
                  </a:prstClr>
                </a:solidFill>
              </a:rPr>
              <a:t>Don’t </a:t>
            </a:r>
            <a:r>
              <a:rPr lang="en-US" dirty="0">
                <a:solidFill>
                  <a:prstClr val="black">
                    <a:lumMod val="85000"/>
                    <a:lumOff val="15000"/>
                  </a:prstClr>
                </a:solidFill>
              </a:rPr>
              <a:t>enter a home if there is yelling, screaming, breaking glass, etc. coming from within or if you notice that weapons are on site</a:t>
            </a:r>
            <a:r>
              <a:rPr lang="en-US" dirty="0" smtClean="0">
                <a:solidFill>
                  <a:prstClr val="black">
                    <a:lumMod val="85000"/>
                    <a:lumOff val="15000"/>
                  </a:prstClr>
                </a:solidFill>
              </a:rPr>
              <a:t>.</a:t>
            </a:r>
            <a:endParaRPr lang="en-US" dirty="0" smtClean="0"/>
          </a:p>
          <a:p>
            <a:pPr algn="just"/>
            <a:r>
              <a:rPr lang="en-US" dirty="0" smtClean="0"/>
              <a:t>Do not enter a home with someone who is inappropriately dressed.</a:t>
            </a:r>
            <a:r>
              <a:rPr lang="en-US" dirty="0"/>
              <a:t> </a:t>
            </a:r>
            <a:endParaRPr lang="en-US" dirty="0" smtClean="0"/>
          </a:p>
          <a:p>
            <a:pPr algn="just"/>
            <a:r>
              <a:rPr lang="en-US" dirty="0" smtClean="0"/>
              <a:t>If </a:t>
            </a:r>
            <a:r>
              <a:rPr lang="en-US" dirty="0"/>
              <a:t>there are dogs or other pets which concern you, ask that they be put away in a locked kennel or room.</a:t>
            </a:r>
          </a:p>
          <a:p>
            <a:endParaRPr lang="en-US" dirty="0" smtClean="0"/>
          </a:p>
        </p:txBody>
      </p:sp>
      <p:sp>
        <p:nvSpPr>
          <p:cNvPr id="3" name="Title 2"/>
          <p:cNvSpPr>
            <a:spLocks noGrp="1"/>
          </p:cNvSpPr>
          <p:nvPr>
            <p:ph type="title"/>
          </p:nvPr>
        </p:nvSpPr>
        <p:spPr/>
        <p:txBody>
          <a:bodyPr/>
          <a:lstStyle/>
          <a:p>
            <a:r>
              <a:rPr lang="en-US" dirty="0" smtClean="0"/>
              <a:t>During the Visit</a:t>
            </a:r>
            <a:endParaRPr lang="en-US" dirty="0"/>
          </a:p>
        </p:txBody>
      </p:sp>
    </p:spTree>
    <p:extLst>
      <p:ext uri="{BB962C8B-B14F-4D97-AF65-F5344CB8AC3E}">
        <p14:creationId xmlns:p14="http://schemas.microsoft.com/office/powerpoint/2010/main" val="20638754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Sit in a hard-backed chair and avoid sitting on upholstered </a:t>
            </a:r>
            <a:r>
              <a:rPr lang="en-US" dirty="0" smtClean="0"/>
              <a:t>furniture if possible.  </a:t>
            </a:r>
          </a:p>
          <a:p>
            <a:pPr algn="just"/>
            <a:r>
              <a:rPr lang="en-US" dirty="0" smtClean="0"/>
              <a:t>Choose </a:t>
            </a:r>
            <a:r>
              <a:rPr lang="en-US" dirty="0"/>
              <a:t>a seat that does not put your back to any doorway.</a:t>
            </a:r>
          </a:p>
          <a:p>
            <a:pPr algn="just"/>
            <a:r>
              <a:rPr lang="en-US" dirty="0"/>
              <a:t>Have a seat in the home but do not sit back and relax.</a:t>
            </a:r>
          </a:p>
          <a:p>
            <a:pPr algn="just"/>
            <a:r>
              <a:rPr lang="en-US" dirty="0"/>
              <a:t>Meet in a common room, such as a living room, near an exit if able.  </a:t>
            </a:r>
            <a:endParaRPr lang="en-US" dirty="0" smtClean="0"/>
          </a:p>
          <a:p>
            <a:pPr algn="just"/>
            <a:r>
              <a:rPr lang="en-US" dirty="0" smtClean="0"/>
              <a:t>Stay </a:t>
            </a:r>
            <a:r>
              <a:rPr lang="en-US" dirty="0"/>
              <a:t>out of rooms such as kitchens and bedrooms.</a:t>
            </a:r>
          </a:p>
          <a:p>
            <a:endParaRPr lang="en-US" dirty="0"/>
          </a:p>
        </p:txBody>
      </p:sp>
      <p:sp>
        <p:nvSpPr>
          <p:cNvPr id="3" name="Title 2"/>
          <p:cNvSpPr>
            <a:spLocks noGrp="1"/>
          </p:cNvSpPr>
          <p:nvPr>
            <p:ph type="title"/>
          </p:nvPr>
        </p:nvSpPr>
        <p:spPr/>
        <p:txBody>
          <a:bodyPr/>
          <a:lstStyle/>
          <a:p>
            <a:r>
              <a:rPr lang="en-US" dirty="0" smtClean="0"/>
              <a:t>During the Visit</a:t>
            </a:r>
            <a:endParaRPr lang="en-US" dirty="0"/>
          </a:p>
        </p:txBody>
      </p:sp>
    </p:spTree>
    <p:extLst>
      <p:ext uri="{BB962C8B-B14F-4D97-AF65-F5344CB8AC3E}">
        <p14:creationId xmlns:p14="http://schemas.microsoft.com/office/powerpoint/2010/main" val="2973992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Never accept food or drink from a client.</a:t>
            </a:r>
          </a:p>
          <a:p>
            <a:pPr algn="just"/>
            <a:r>
              <a:rPr lang="en-US" dirty="0" smtClean="0"/>
              <a:t>Be wary of trip hazards that are both external and internal such as steps, lifted floor coverings or wires.</a:t>
            </a:r>
          </a:p>
          <a:p>
            <a:pPr algn="just"/>
            <a:r>
              <a:rPr lang="en-US" dirty="0" smtClean="0"/>
              <a:t>Present yourself as calm, confident, observant and in control.</a:t>
            </a:r>
            <a:endParaRPr lang="en-US" dirty="0"/>
          </a:p>
        </p:txBody>
      </p:sp>
      <p:sp>
        <p:nvSpPr>
          <p:cNvPr id="3" name="Title 2"/>
          <p:cNvSpPr>
            <a:spLocks noGrp="1"/>
          </p:cNvSpPr>
          <p:nvPr>
            <p:ph type="title"/>
          </p:nvPr>
        </p:nvSpPr>
        <p:spPr/>
        <p:txBody>
          <a:bodyPr/>
          <a:lstStyle/>
          <a:p>
            <a:r>
              <a:rPr lang="en-US" dirty="0" smtClean="0"/>
              <a:t>During the Visit</a:t>
            </a:r>
            <a:endParaRPr lang="en-US" dirty="0"/>
          </a:p>
        </p:txBody>
      </p:sp>
      <p:pic>
        <p:nvPicPr>
          <p:cNvPr id="2050" name="Picture 2" descr="C:\Users\CormieC\Desktop\imagesCAAKZD0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4294020"/>
            <a:ext cx="2381250"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15700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a:t>Approach your car with keys in hand.</a:t>
            </a:r>
          </a:p>
          <a:p>
            <a:pPr algn="just"/>
            <a:r>
              <a:rPr lang="en-US" dirty="0"/>
              <a:t>Before entering your car, check around the car (under the </a:t>
            </a:r>
            <a:r>
              <a:rPr lang="en-US" dirty="0" smtClean="0"/>
              <a:t>car </a:t>
            </a:r>
            <a:r>
              <a:rPr lang="en-US" dirty="0"/>
              <a:t>and in the back seat).</a:t>
            </a:r>
          </a:p>
          <a:p>
            <a:pPr algn="just"/>
            <a:r>
              <a:rPr lang="en-US" dirty="0"/>
              <a:t>Be aware of </a:t>
            </a:r>
            <a:r>
              <a:rPr lang="en-US" dirty="0" smtClean="0"/>
              <a:t>your surroundings </a:t>
            </a:r>
            <a:r>
              <a:rPr lang="en-US" dirty="0"/>
              <a:t>as you exit the house.</a:t>
            </a:r>
          </a:p>
          <a:p>
            <a:pPr marL="0" indent="0">
              <a:buNone/>
            </a:pPr>
            <a:endParaRPr lang="en-US" dirty="0"/>
          </a:p>
        </p:txBody>
      </p:sp>
      <p:sp>
        <p:nvSpPr>
          <p:cNvPr id="3" name="Title 2"/>
          <p:cNvSpPr>
            <a:spLocks noGrp="1"/>
          </p:cNvSpPr>
          <p:nvPr>
            <p:ph type="title"/>
          </p:nvPr>
        </p:nvSpPr>
        <p:spPr/>
        <p:txBody>
          <a:bodyPr/>
          <a:lstStyle/>
          <a:p>
            <a:r>
              <a:rPr lang="en-US" dirty="0" smtClean="0"/>
              <a:t>After the Visit</a:t>
            </a:r>
            <a:endParaRPr lang="en-US" dirty="0"/>
          </a:p>
        </p:txBody>
      </p:sp>
      <p:pic>
        <p:nvPicPr>
          <p:cNvPr id="4098" name="Picture 2" descr="C:\Users\CormieC\Desktop\key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4255389"/>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83559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Get in your car and leave immediately.  Do not sit in the car and do work or make phone calls.</a:t>
            </a:r>
          </a:p>
          <a:p>
            <a:pPr algn="just"/>
            <a:r>
              <a:rPr lang="en-US" dirty="0" smtClean="0"/>
              <a:t>Drive </a:t>
            </a:r>
            <a:r>
              <a:rPr lang="en-US" dirty="0"/>
              <a:t>away safely </a:t>
            </a:r>
            <a:r>
              <a:rPr lang="en-US" dirty="0" smtClean="0"/>
              <a:t>in </a:t>
            </a:r>
            <a:r>
              <a:rPr lang="en-US" dirty="0"/>
              <a:t>your safely parked </a:t>
            </a:r>
            <a:r>
              <a:rPr lang="en-US" dirty="0" smtClean="0"/>
              <a:t>car!</a:t>
            </a: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After the Visit</a:t>
            </a:r>
            <a:endParaRPr lang="en-US" dirty="0"/>
          </a:p>
        </p:txBody>
      </p:sp>
      <p:pic>
        <p:nvPicPr>
          <p:cNvPr id="5122" name="Picture 2" descr="C:\Users\CormieC\Desktop\ca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3822032"/>
            <a:ext cx="3048000" cy="2028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39029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just"/>
            <a:r>
              <a:rPr lang="en-US" dirty="0" smtClean="0"/>
              <a:t>If at any point before or during a visit you feel that your safety may be compromised, listen to this feeling and do what you need to do.  This could mean rescheduling the visit for another time, leaving in the middle of a visit with a promise to call later, or moving the visit from the participant’s home to a safer venue.  </a:t>
            </a:r>
          </a:p>
          <a:p>
            <a:pPr marL="0" indent="0">
              <a:buNone/>
            </a:pPr>
            <a:r>
              <a:rPr lang="en-US" b="1" i="1" dirty="0" smtClean="0"/>
              <a:t>                                                        </a:t>
            </a:r>
          </a:p>
          <a:p>
            <a:pPr marL="0" indent="0">
              <a:buNone/>
            </a:pPr>
            <a:r>
              <a:rPr lang="en-US" b="1" i="1" dirty="0"/>
              <a:t> </a:t>
            </a:r>
            <a:r>
              <a:rPr lang="en-US" b="1" i="1" dirty="0" smtClean="0"/>
              <a:t>                                                  </a:t>
            </a:r>
            <a:r>
              <a:rPr lang="en-US" sz="3000" b="1" i="1" dirty="0" smtClean="0">
                <a:solidFill>
                  <a:srgbClr val="00B0F0"/>
                </a:solidFill>
              </a:rPr>
              <a:t>This </a:t>
            </a:r>
            <a:r>
              <a:rPr lang="en-US" sz="3000" b="1" i="1" dirty="0">
                <a:solidFill>
                  <a:srgbClr val="00B0F0"/>
                </a:solidFill>
              </a:rPr>
              <a:t>is the most important </a:t>
            </a:r>
          </a:p>
          <a:p>
            <a:pPr marL="0" indent="0">
              <a:buNone/>
            </a:pPr>
            <a:r>
              <a:rPr lang="en-US" sz="3000" b="1" i="1" dirty="0">
                <a:solidFill>
                  <a:srgbClr val="00B0F0"/>
                </a:solidFill>
              </a:rPr>
              <a:t>     </a:t>
            </a:r>
            <a:r>
              <a:rPr lang="en-US" sz="3000" b="1" i="1" dirty="0" smtClean="0">
                <a:solidFill>
                  <a:srgbClr val="00B0F0"/>
                </a:solidFill>
              </a:rPr>
              <a:t>                                   guideline </a:t>
            </a:r>
            <a:r>
              <a:rPr lang="en-US" sz="3000" b="1" i="1" dirty="0">
                <a:solidFill>
                  <a:srgbClr val="00B0F0"/>
                </a:solidFill>
              </a:rPr>
              <a:t>of all!!!!</a:t>
            </a:r>
          </a:p>
          <a:p>
            <a:pPr marL="0" indent="0">
              <a:buNone/>
            </a:pPr>
            <a:endParaRPr lang="en-US" dirty="0" smtClean="0"/>
          </a:p>
          <a:p>
            <a:pPr marL="0" indent="0">
              <a:buNone/>
            </a:pPr>
            <a:r>
              <a:rPr lang="en-US" b="1" i="1" dirty="0" smtClean="0"/>
              <a:t>     </a:t>
            </a:r>
            <a:endParaRPr lang="en-US" b="1" i="1" dirty="0"/>
          </a:p>
        </p:txBody>
      </p:sp>
      <p:sp>
        <p:nvSpPr>
          <p:cNvPr id="3" name="Title 2"/>
          <p:cNvSpPr>
            <a:spLocks noGrp="1"/>
          </p:cNvSpPr>
          <p:nvPr>
            <p:ph type="title"/>
          </p:nvPr>
        </p:nvSpPr>
        <p:spPr/>
        <p:txBody>
          <a:bodyPr/>
          <a:lstStyle/>
          <a:p>
            <a:r>
              <a:rPr lang="en-US" dirty="0" smtClean="0"/>
              <a:t>Trust Your Instincts</a:t>
            </a:r>
            <a:endParaRPr lang="en-US" dirty="0"/>
          </a:p>
        </p:txBody>
      </p:sp>
      <p:pic>
        <p:nvPicPr>
          <p:cNvPr id="8195" name="Picture 3" descr="C:\Users\CormieC\Desktop\lightbul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267200"/>
            <a:ext cx="2238052"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83170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Respond calmly using “I” statements and speak slowly and softly.</a:t>
            </a:r>
          </a:p>
          <a:p>
            <a:r>
              <a:rPr lang="en-US" dirty="0" smtClean="0"/>
              <a:t>Acknowledge what the client is saying.</a:t>
            </a:r>
          </a:p>
          <a:p>
            <a:r>
              <a:rPr lang="en-US" dirty="0" smtClean="0"/>
              <a:t>Redirect using matter of fact, simple, direct statements.</a:t>
            </a:r>
          </a:p>
          <a:p>
            <a:r>
              <a:rPr lang="en-US" dirty="0" smtClean="0"/>
              <a:t>Keep a physical distance of at least 3 feet.</a:t>
            </a:r>
          </a:p>
          <a:p>
            <a:r>
              <a:rPr lang="en-US" dirty="0" smtClean="0"/>
              <a:t>Do not reach out to touch, stand in front of, or turn your back on the client. </a:t>
            </a:r>
          </a:p>
        </p:txBody>
      </p:sp>
      <p:sp>
        <p:nvSpPr>
          <p:cNvPr id="3" name="Title 2"/>
          <p:cNvSpPr>
            <a:spLocks noGrp="1"/>
          </p:cNvSpPr>
          <p:nvPr>
            <p:ph type="title"/>
          </p:nvPr>
        </p:nvSpPr>
        <p:spPr/>
        <p:txBody>
          <a:bodyPr/>
          <a:lstStyle/>
          <a:p>
            <a:r>
              <a:rPr lang="en-US" sz="4000" dirty="0" smtClean="0"/>
              <a:t>When there are Safety Concerns</a:t>
            </a:r>
            <a:endParaRPr lang="en-US" sz="4000" dirty="0"/>
          </a:p>
        </p:txBody>
      </p:sp>
    </p:spTree>
    <p:extLst>
      <p:ext uri="{BB962C8B-B14F-4D97-AF65-F5344CB8AC3E}">
        <p14:creationId xmlns:p14="http://schemas.microsoft.com/office/powerpoint/2010/main" val="29464634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Do not get up from a chair while the person is sitting.</a:t>
            </a:r>
          </a:p>
          <a:p>
            <a:r>
              <a:rPr lang="en-US" dirty="0"/>
              <a:t>Do not reveal information about yourself or your family that could increase the risk of being harmed.</a:t>
            </a:r>
          </a:p>
          <a:p>
            <a:r>
              <a:rPr lang="en-US" dirty="0"/>
              <a:t>Do not get between people who are angrily confronting each other.</a:t>
            </a:r>
          </a:p>
          <a:p>
            <a:r>
              <a:rPr lang="en-US" dirty="0"/>
              <a:t>Always have an excuse to leave prepared in advance.  </a:t>
            </a:r>
          </a:p>
          <a:p>
            <a:r>
              <a:rPr lang="en-US" dirty="0"/>
              <a:t>If you feel threatened, remain calm but leave as quickly as possible.</a:t>
            </a:r>
          </a:p>
          <a:p>
            <a:r>
              <a:rPr lang="en-US" dirty="0"/>
              <a:t>Report any incident to your supervisor.</a:t>
            </a:r>
          </a:p>
          <a:p>
            <a:endParaRPr lang="en-US" dirty="0"/>
          </a:p>
        </p:txBody>
      </p:sp>
      <p:sp>
        <p:nvSpPr>
          <p:cNvPr id="3" name="Title 2"/>
          <p:cNvSpPr>
            <a:spLocks noGrp="1"/>
          </p:cNvSpPr>
          <p:nvPr>
            <p:ph type="title"/>
          </p:nvPr>
        </p:nvSpPr>
        <p:spPr/>
        <p:txBody>
          <a:bodyPr/>
          <a:lstStyle/>
          <a:p>
            <a:r>
              <a:rPr lang="en-US" sz="4000" dirty="0" smtClean="0"/>
              <a:t>When there are Safety Concerns</a:t>
            </a:r>
            <a:endParaRPr lang="en-US" sz="4000" dirty="0"/>
          </a:p>
        </p:txBody>
      </p:sp>
    </p:spTree>
    <p:extLst>
      <p:ext uri="{BB962C8B-B14F-4D97-AF65-F5344CB8AC3E}">
        <p14:creationId xmlns:p14="http://schemas.microsoft.com/office/powerpoint/2010/main" val="1413921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smtClean="0"/>
              <a:t>Home Visiting is a valuable and essential service that has a number of special features that distinguish it from non-home or center-based programs. </a:t>
            </a:r>
          </a:p>
          <a:p>
            <a:pPr lvl="1" algn="just"/>
            <a:r>
              <a:rPr lang="en-US" dirty="0" smtClean="0"/>
              <a:t>Home visiting allows workers to serve many difficult-to-reach families removing frequent barriers to service access. </a:t>
            </a:r>
          </a:p>
          <a:p>
            <a:pPr lvl="1" algn="just"/>
            <a:r>
              <a:rPr lang="en-US" dirty="0" smtClean="0"/>
              <a:t>A </a:t>
            </a:r>
            <a:r>
              <a:rPr lang="en-US" dirty="0"/>
              <a:t>home visit </a:t>
            </a:r>
            <a:r>
              <a:rPr lang="en-US" dirty="0" smtClean="0"/>
              <a:t>signals </a:t>
            </a:r>
            <a:r>
              <a:rPr lang="en-US" dirty="0"/>
              <a:t>willingness </a:t>
            </a:r>
            <a:r>
              <a:rPr lang="en-US" dirty="0" smtClean="0"/>
              <a:t>to make </a:t>
            </a:r>
            <a:r>
              <a:rPr lang="en-US" dirty="0"/>
              <a:t>accommodations to the family's needs and schedule. This in turn can set the tone for a less formal and more comfortable, friendly, and relaxed </a:t>
            </a:r>
            <a:r>
              <a:rPr lang="en-US" dirty="0" smtClean="0"/>
              <a:t>relationship. </a:t>
            </a:r>
          </a:p>
        </p:txBody>
      </p:sp>
      <p:sp>
        <p:nvSpPr>
          <p:cNvPr id="3" name="Title 2"/>
          <p:cNvSpPr>
            <a:spLocks noGrp="1"/>
          </p:cNvSpPr>
          <p:nvPr>
            <p:ph type="title"/>
          </p:nvPr>
        </p:nvSpPr>
        <p:spPr/>
        <p:txBody>
          <a:bodyPr/>
          <a:lstStyle/>
          <a:p>
            <a:r>
              <a:rPr lang="en-US" dirty="0" smtClean="0"/>
              <a:t>Value of Home Visiting</a:t>
            </a:r>
            <a:endParaRPr lang="en-US" dirty="0"/>
          </a:p>
        </p:txBody>
      </p:sp>
    </p:spTree>
    <p:extLst>
      <p:ext uri="{BB962C8B-B14F-4D97-AF65-F5344CB8AC3E}">
        <p14:creationId xmlns:p14="http://schemas.microsoft.com/office/powerpoint/2010/main" val="7111401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smtClean="0"/>
              <a:t>Acknowledge all family members.  Knock, smile, make eye contact, and be pleasant.</a:t>
            </a:r>
          </a:p>
          <a:p>
            <a:pPr algn="just"/>
            <a:r>
              <a:rPr lang="en-US" dirty="0" smtClean="0"/>
              <a:t>Introduce yourself and your role.</a:t>
            </a:r>
          </a:p>
          <a:p>
            <a:pPr algn="just"/>
            <a:r>
              <a:rPr lang="en-US" dirty="0" smtClean="0"/>
              <a:t>At the start, state how long the overall visit will take.</a:t>
            </a:r>
          </a:p>
          <a:p>
            <a:pPr algn="just"/>
            <a:r>
              <a:rPr lang="en-US" dirty="0" smtClean="0"/>
              <a:t>Explain all processes and procedures so they know what to expect.</a:t>
            </a:r>
          </a:p>
          <a:p>
            <a:pPr algn="just"/>
            <a:r>
              <a:rPr lang="en-US" dirty="0" smtClean="0"/>
              <a:t>Thank the family for inviting you into their home and for their time.</a:t>
            </a:r>
          </a:p>
          <a:p>
            <a:pPr algn="just"/>
            <a:r>
              <a:rPr lang="en-US" dirty="0" smtClean="0"/>
              <a:t>Ask if there are any questions before ending.</a:t>
            </a:r>
          </a:p>
          <a:p>
            <a:pPr marL="0" indent="0">
              <a:buNone/>
            </a:pPr>
            <a:endParaRPr lang="en-US" dirty="0"/>
          </a:p>
        </p:txBody>
      </p:sp>
      <p:sp>
        <p:nvSpPr>
          <p:cNvPr id="3" name="Title 2"/>
          <p:cNvSpPr>
            <a:spLocks noGrp="1"/>
          </p:cNvSpPr>
          <p:nvPr>
            <p:ph type="title"/>
          </p:nvPr>
        </p:nvSpPr>
        <p:spPr/>
        <p:txBody>
          <a:bodyPr/>
          <a:lstStyle/>
          <a:p>
            <a:r>
              <a:rPr lang="en-US" sz="4400" dirty="0" smtClean="0"/>
              <a:t>Tips for a Successful</a:t>
            </a:r>
            <a:br>
              <a:rPr lang="en-US" sz="4400" dirty="0" smtClean="0"/>
            </a:br>
            <a:r>
              <a:rPr lang="en-US" sz="4400" dirty="0" smtClean="0"/>
              <a:t>Home Visit</a:t>
            </a:r>
            <a:endParaRPr lang="en-US" sz="4400" dirty="0"/>
          </a:p>
        </p:txBody>
      </p:sp>
    </p:spTree>
    <p:extLst>
      <p:ext uri="{BB962C8B-B14F-4D97-AF65-F5344CB8AC3E}">
        <p14:creationId xmlns:p14="http://schemas.microsoft.com/office/powerpoint/2010/main" val="19238776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t>Please send an email to your supervisor and HR (Karen Steitle) with a statement that confirms you completed this training including the date and time of completion.</a:t>
            </a:r>
          </a:p>
          <a:p>
            <a:pPr algn="just"/>
            <a:r>
              <a:rPr lang="en-US" dirty="0" smtClean="0"/>
              <a:t>Complete training annually on-line and follow the instructed documentation process.</a:t>
            </a:r>
            <a:endParaRPr lang="en-US" dirty="0"/>
          </a:p>
        </p:txBody>
      </p:sp>
      <p:sp>
        <p:nvSpPr>
          <p:cNvPr id="3" name="Title 2"/>
          <p:cNvSpPr>
            <a:spLocks noGrp="1"/>
          </p:cNvSpPr>
          <p:nvPr>
            <p:ph type="title"/>
          </p:nvPr>
        </p:nvSpPr>
        <p:spPr/>
        <p:txBody>
          <a:bodyPr/>
          <a:lstStyle/>
          <a:p>
            <a:r>
              <a:rPr lang="en-US" dirty="0" smtClean="0"/>
              <a:t>Next Steps</a:t>
            </a:r>
            <a:endParaRPr lang="en-US" dirty="0"/>
          </a:p>
        </p:txBody>
      </p:sp>
    </p:spTree>
    <p:extLst>
      <p:ext uri="{BB962C8B-B14F-4D97-AF65-F5344CB8AC3E}">
        <p14:creationId xmlns:p14="http://schemas.microsoft.com/office/powerpoint/2010/main" val="6372924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4800" b="1" i="1" dirty="0" smtClean="0"/>
              <a:t>You provide a very important service to </a:t>
            </a:r>
            <a:r>
              <a:rPr lang="en-US" sz="4800" b="1" i="1" dirty="0"/>
              <a:t>Travis County residents!!</a:t>
            </a:r>
          </a:p>
          <a:p>
            <a:endParaRPr lang="en-US" dirty="0"/>
          </a:p>
        </p:txBody>
      </p:sp>
      <p:sp>
        <p:nvSpPr>
          <p:cNvPr id="3" name="Title 2"/>
          <p:cNvSpPr>
            <a:spLocks noGrp="1"/>
          </p:cNvSpPr>
          <p:nvPr>
            <p:ph type="title"/>
          </p:nvPr>
        </p:nvSpPr>
        <p:spPr/>
        <p:txBody>
          <a:bodyPr/>
          <a:lstStyle/>
          <a:p>
            <a:r>
              <a:rPr lang="en-US" dirty="0" smtClean="0"/>
              <a:t>Thank You!!</a:t>
            </a:r>
            <a:endParaRPr lang="en-US" dirty="0"/>
          </a:p>
        </p:txBody>
      </p:sp>
      <p:pic>
        <p:nvPicPr>
          <p:cNvPr id="6146" name="Picture 2" descr="C:\Users\CormieC\Desktop\thank you.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4800600"/>
            <a:ext cx="2705100"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7137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1" algn="just"/>
            <a:r>
              <a:rPr lang="en-US" dirty="0"/>
              <a:t>Being on the families' “turf” helps to equalize the balance of power between the family and professional. This is especially important with families whose prior experiences with human services have not been positive. </a:t>
            </a:r>
          </a:p>
          <a:p>
            <a:pPr lvl="1" algn="just"/>
            <a:r>
              <a:rPr lang="en-US" dirty="0"/>
              <a:t>Home visiting allows for a more holistic view of the family in the home and neighborhood context, and can take circumstances into account in tailoring the intervention services. </a:t>
            </a:r>
          </a:p>
          <a:p>
            <a:pPr lvl="1" algn="just"/>
            <a:r>
              <a:rPr lang="en-US" dirty="0"/>
              <a:t>Home visiting also allows the worker to get a sense of any unmet economic, health, social service, or other needs which can require attention. </a:t>
            </a:r>
          </a:p>
          <a:p>
            <a:pPr lvl="1"/>
            <a:endParaRPr lang="en-US" dirty="0"/>
          </a:p>
          <a:p>
            <a:pPr lvl="1" algn="just"/>
            <a:endParaRPr lang="en-US" dirty="0"/>
          </a:p>
          <a:p>
            <a:endParaRPr lang="en-US" dirty="0"/>
          </a:p>
        </p:txBody>
      </p:sp>
      <p:sp>
        <p:nvSpPr>
          <p:cNvPr id="3" name="Title 2"/>
          <p:cNvSpPr>
            <a:spLocks noGrp="1"/>
          </p:cNvSpPr>
          <p:nvPr>
            <p:ph type="title"/>
          </p:nvPr>
        </p:nvSpPr>
        <p:spPr/>
        <p:txBody>
          <a:bodyPr/>
          <a:lstStyle/>
          <a:p>
            <a:r>
              <a:rPr lang="en-US" dirty="0" smtClean="0"/>
              <a:t>Value of Home Visiting</a:t>
            </a:r>
            <a:endParaRPr lang="en-US" dirty="0"/>
          </a:p>
        </p:txBody>
      </p:sp>
    </p:spTree>
    <p:extLst>
      <p:ext uri="{BB962C8B-B14F-4D97-AF65-F5344CB8AC3E}">
        <p14:creationId xmlns:p14="http://schemas.microsoft.com/office/powerpoint/2010/main" val="1386521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just"/>
            <a:r>
              <a:rPr lang="en-US" dirty="0" smtClean="0"/>
              <a:t>All HHS&amp;VS employees shall:</a:t>
            </a:r>
          </a:p>
          <a:p>
            <a:pPr lvl="1" algn="just"/>
            <a:r>
              <a:rPr lang="en-US" dirty="0"/>
              <a:t>Communicate with a supervisor or co-worker about their home visit schedule, including home visit times, locations and expected return.  </a:t>
            </a:r>
            <a:endParaRPr lang="en-US" dirty="0" smtClean="0"/>
          </a:p>
          <a:p>
            <a:pPr lvl="1" algn="just"/>
            <a:r>
              <a:rPr lang="en-US" dirty="0" smtClean="0"/>
              <a:t>Carry </a:t>
            </a:r>
            <a:r>
              <a:rPr lang="en-US" dirty="0"/>
              <a:t>a cell phone on home visits.  Supervisors can identify whether a cell phone stipend or county cell phone is available</a:t>
            </a:r>
            <a:r>
              <a:rPr lang="en-US" dirty="0" smtClean="0"/>
              <a:t>.</a:t>
            </a:r>
            <a:r>
              <a:rPr lang="en-US" dirty="0"/>
              <a:t> </a:t>
            </a:r>
            <a:endParaRPr lang="en-US" dirty="0" smtClean="0"/>
          </a:p>
          <a:p>
            <a:pPr lvl="1" algn="just"/>
            <a:r>
              <a:rPr lang="en-US" dirty="0" smtClean="0"/>
              <a:t>Maintain </a:t>
            </a:r>
            <a:r>
              <a:rPr lang="en-US" dirty="0"/>
              <a:t>a safe working vehicle.  Employees can submit mileage reimbursement requests in accordance with Travis County HHS&amp;VS policies and procedures.  </a:t>
            </a:r>
          </a:p>
          <a:p>
            <a:pPr lvl="1" algn="just"/>
            <a:r>
              <a:rPr lang="en-US" dirty="0"/>
              <a:t>Display their Travis County ID Badges during a home visit.</a:t>
            </a:r>
          </a:p>
          <a:p>
            <a:pPr lvl="1"/>
            <a:endParaRPr lang="en-US" dirty="0"/>
          </a:p>
          <a:p>
            <a:pPr lvl="1"/>
            <a:endParaRPr lang="en-US" dirty="0"/>
          </a:p>
        </p:txBody>
      </p:sp>
      <p:sp>
        <p:nvSpPr>
          <p:cNvPr id="3" name="Title 2"/>
          <p:cNvSpPr>
            <a:spLocks noGrp="1"/>
          </p:cNvSpPr>
          <p:nvPr>
            <p:ph type="title"/>
          </p:nvPr>
        </p:nvSpPr>
        <p:spPr/>
        <p:txBody>
          <a:bodyPr/>
          <a:lstStyle/>
          <a:p>
            <a:r>
              <a:rPr lang="en-US" dirty="0" smtClean="0"/>
              <a:t>Procedure</a:t>
            </a:r>
            <a:endParaRPr lang="en-US" dirty="0"/>
          </a:p>
        </p:txBody>
      </p:sp>
    </p:spTree>
    <p:extLst>
      <p:ext uri="{BB962C8B-B14F-4D97-AF65-F5344CB8AC3E}">
        <p14:creationId xmlns:p14="http://schemas.microsoft.com/office/powerpoint/2010/main" val="2144865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200" dirty="0"/>
              <a:t>All HHS&amp;VS employees shall</a:t>
            </a:r>
            <a:r>
              <a:rPr lang="en-US" sz="2200" dirty="0" smtClean="0"/>
              <a:t>:</a:t>
            </a:r>
            <a:endParaRPr lang="en-US" sz="2200" dirty="0"/>
          </a:p>
          <a:p>
            <a:pPr lvl="1" algn="just"/>
            <a:r>
              <a:rPr lang="en-US" dirty="0" smtClean="0"/>
              <a:t>Be </a:t>
            </a:r>
            <a:r>
              <a:rPr lang="en-US" dirty="0"/>
              <a:t>aware that home visiting safety includes preventing the transmission of infections and other health hazards.  HHS&amp;VS </a:t>
            </a:r>
            <a:r>
              <a:rPr lang="en-US" dirty="0" smtClean="0"/>
              <a:t>requires </a:t>
            </a:r>
            <a:r>
              <a:rPr lang="en-US" dirty="0"/>
              <a:t>staff to follow the federal government recommendation of treating all blood, body fluids excepting sweat, non-intact skin and mucous membranes with standard precautions.  This means not touching any of these substances unless </a:t>
            </a:r>
            <a:r>
              <a:rPr lang="en-US" dirty="0" smtClean="0"/>
              <a:t>using protective </a:t>
            </a:r>
            <a:r>
              <a:rPr lang="en-US" dirty="0"/>
              <a:t>gear such as gloves, and washing hands between home </a:t>
            </a:r>
            <a:r>
              <a:rPr lang="en-US" dirty="0" smtClean="0"/>
              <a:t>visits. </a:t>
            </a:r>
            <a:r>
              <a:rPr lang="en-US" dirty="0"/>
              <a:t>  </a:t>
            </a:r>
            <a:endParaRPr lang="en-US" dirty="0" smtClean="0"/>
          </a:p>
          <a:p>
            <a:pPr marL="411480" lvl="1" indent="0">
              <a:buNone/>
            </a:pPr>
            <a:r>
              <a:rPr lang="en-US" sz="1500" u="sng" dirty="0" smtClean="0">
                <a:hlinkClick r:id="rId2"/>
              </a:rPr>
              <a:t>https</a:t>
            </a:r>
            <a:r>
              <a:rPr lang="en-US" sz="1500" u="sng" dirty="0">
                <a:hlinkClick r:id="rId2"/>
              </a:rPr>
              <a:t>://www.osha.gov/SLTC/etools/hospital/hazards/univprec/univ.html</a:t>
            </a:r>
            <a:r>
              <a:rPr lang="en-US" sz="1500" dirty="0"/>
              <a:t>  (See the tips section for best practices and ways to minimize risk of transmission of infectious hazards).</a:t>
            </a:r>
          </a:p>
          <a:p>
            <a:pPr lvl="1"/>
            <a:endParaRPr lang="en-US" dirty="0"/>
          </a:p>
          <a:p>
            <a:endParaRPr lang="en-US" dirty="0"/>
          </a:p>
        </p:txBody>
      </p:sp>
      <p:sp>
        <p:nvSpPr>
          <p:cNvPr id="3" name="Title 2"/>
          <p:cNvSpPr>
            <a:spLocks noGrp="1"/>
          </p:cNvSpPr>
          <p:nvPr>
            <p:ph type="title"/>
          </p:nvPr>
        </p:nvSpPr>
        <p:spPr/>
        <p:txBody>
          <a:bodyPr/>
          <a:lstStyle/>
          <a:p>
            <a:r>
              <a:rPr lang="en-US" dirty="0" smtClean="0"/>
              <a:t>Procedure</a:t>
            </a:r>
            <a:endParaRPr lang="en-US" dirty="0"/>
          </a:p>
        </p:txBody>
      </p:sp>
    </p:spTree>
    <p:extLst>
      <p:ext uri="{BB962C8B-B14F-4D97-AF65-F5344CB8AC3E}">
        <p14:creationId xmlns:p14="http://schemas.microsoft.com/office/powerpoint/2010/main" val="1286610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a:t>All HHS&amp;VS employees shall:</a:t>
            </a:r>
          </a:p>
          <a:p>
            <a:pPr lvl="1" algn="just"/>
            <a:r>
              <a:rPr lang="en-US" dirty="0" smtClean="0"/>
              <a:t>Not </a:t>
            </a:r>
            <a:r>
              <a:rPr lang="en-US" dirty="0"/>
              <a:t>enter a home if the physical structure appears unstable or unsafe.</a:t>
            </a:r>
          </a:p>
          <a:p>
            <a:pPr lvl="1" algn="just"/>
            <a:r>
              <a:rPr lang="en-US" dirty="0" smtClean="0"/>
              <a:t>End </a:t>
            </a:r>
            <a:r>
              <a:rPr lang="en-US" dirty="0"/>
              <a:t>the </a:t>
            </a:r>
            <a:r>
              <a:rPr lang="en-US" dirty="0" smtClean="0"/>
              <a:t>home visit </a:t>
            </a:r>
            <a:r>
              <a:rPr lang="en-US" dirty="0"/>
              <a:t>immediately if anyone in the home is </a:t>
            </a:r>
            <a:r>
              <a:rPr lang="en-US" dirty="0" smtClean="0"/>
              <a:t>suspected of being intoxicated </a:t>
            </a:r>
            <a:r>
              <a:rPr lang="en-US" dirty="0"/>
              <a:t>or under the influence of an illegal substance.</a:t>
            </a:r>
          </a:p>
          <a:p>
            <a:endParaRPr lang="en-US" dirty="0"/>
          </a:p>
          <a:p>
            <a:endParaRPr lang="en-US" dirty="0"/>
          </a:p>
        </p:txBody>
      </p:sp>
      <p:sp>
        <p:nvSpPr>
          <p:cNvPr id="3" name="Title 2"/>
          <p:cNvSpPr>
            <a:spLocks noGrp="1"/>
          </p:cNvSpPr>
          <p:nvPr>
            <p:ph type="title"/>
          </p:nvPr>
        </p:nvSpPr>
        <p:spPr/>
        <p:txBody>
          <a:bodyPr/>
          <a:lstStyle/>
          <a:p>
            <a:r>
              <a:rPr lang="en-US" dirty="0" smtClean="0"/>
              <a:t>Procedure</a:t>
            </a:r>
            <a:endParaRPr lang="en-US" dirty="0"/>
          </a:p>
        </p:txBody>
      </p:sp>
    </p:spTree>
    <p:extLst>
      <p:ext uri="{BB962C8B-B14F-4D97-AF65-F5344CB8AC3E}">
        <p14:creationId xmlns:p14="http://schemas.microsoft.com/office/powerpoint/2010/main" val="1048378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dirty="0" smtClean="0"/>
              <a:t>Most Importantly the department expects all employees shall </a:t>
            </a:r>
            <a:r>
              <a:rPr lang="en-US" dirty="0"/>
              <a:t>be empowered with the decision making authority to end the home visit immediately if they experience any threat to physical or emotional </a:t>
            </a:r>
            <a:r>
              <a:rPr lang="en-US" dirty="0" smtClean="0"/>
              <a:t>safety</a:t>
            </a:r>
          </a:p>
          <a:p>
            <a:pPr lvl="1" algn="just"/>
            <a:r>
              <a:rPr lang="en-US" dirty="0" smtClean="0"/>
              <a:t>If you feel unsafe for whatever the reason end the visit politely and go. Debrief with your supervisor.</a:t>
            </a:r>
          </a:p>
          <a:p>
            <a:pPr marL="411480" lvl="1" indent="0">
              <a:buNone/>
            </a:pPr>
            <a:endParaRPr lang="en-US" dirty="0" smtClean="0"/>
          </a:p>
        </p:txBody>
      </p:sp>
      <p:sp>
        <p:nvSpPr>
          <p:cNvPr id="3" name="Title 2"/>
          <p:cNvSpPr>
            <a:spLocks noGrp="1"/>
          </p:cNvSpPr>
          <p:nvPr>
            <p:ph type="title"/>
          </p:nvPr>
        </p:nvSpPr>
        <p:spPr/>
        <p:txBody>
          <a:bodyPr/>
          <a:lstStyle/>
          <a:p>
            <a:r>
              <a:rPr lang="en-US" dirty="0" smtClean="0"/>
              <a:t>Procedure</a:t>
            </a:r>
            <a:endParaRPr lang="en-US" dirty="0"/>
          </a:p>
        </p:txBody>
      </p:sp>
    </p:spTree>
    <p:extLst>
      <p:ext uri="{BB962C8B-B14F-4D97-AF65-F5344CB8AC3E}">
        <p14:creationId xmlns:p14="http://schemas.microsoft.com/office/powerpoint/2010/main" val="1066398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lnSpcReduction="10000"/>
          </a:bodyPr>
          <a:lstStyle/>
          <a:p>
            <a:pPr algn="just"/>
            <a:r>
              <a:rPr lang="en-US" sz="2200" dirty="0"/>
              <a:t>All HHS&amp;VS employees </a:t>
            </a:r>
            <a:r>
              <a:rPr lang="en-US" sz="2200" dirty="0" smtClean="0"/>
              <a:t>shall: </a:t>
            </a:r>
          </a:p>
          <a:p>
            <a:pPr lvl="1" algn="just"/>
            <a:r>
              <a:rPr lang="en-US" dirty="0" smtClean="0"/>
              <a:t>Report </a:t>
            </a:r>
            <a:r>
              <a:rPr lang="en-US" dirty="0"/>
              <a:t>suspected abuse and neglect within </a:t>
            </a:r>
            <a:r>
              <a:rPr lang="en-US" dirty="0" smtClean="0"/>
              <a:t>48 </a:t>
            </a:r>
            <a:r>
              <a:rPr lang="en-US" dirty="0"/>
              <a:t>hours and immediately if there is an imminent threat.  HHS&amp;VS requires all employees to follow Texas law, which mandates that anyone who thinks a child, or person 65 years or older, or an adult with disabilities is being abused, neglected, or exploited must report it the Texas Department of Family and Protective Services (TDFPS). </a:t>
            </a:r>
          </a:p>
          <a:p>
            <a:pPr lvl="1" algn="just"/>
            <a:r>
              <a:rPr lang="en-US" dirty="0"/>
              <a:t>Notify </a:t>
            </a:r>
            <a:r>
              <a:rPr lang="en-US" dirty="0" smtClean="0"/>
              <a:t>their </a:t>
            </a:r>
            <a:r>
              <a:rPr lang="en-US" dirty="0"/>
              <a:t>supervisor whenever making a report to TDFPS and complete a written incident </a:t>
            </a:r>
            <a:r>
              <a:rPr lang="en-US" dirty="0" smtClean="0"/>
              <a:t>report.</a:t>
            </a:r>
            <a:endParaRPr lang="en-US" dirty="0"/>
          </a:p>
          <a:p>
            <a:endParaRPr lang="en-US" dirty="0"/>
          </a:p>
        </p:txBody>
      </p:sp>
      <p:sp>
        <p:nvSpPr>
          <p:cNvPr id="6" name="Title 5"/>
          <p:cNvSpPr>
            <a:spLocks noGrp="1"/>
          </p:cNvSpPr>
          <p:nvPr>
            <p:ph type="title"/>
          </p:nvPr>
        </p:nvSpPr>
        <p:spPr/>
        <p:txBody>
          <a:bodyPr/>
          <a:lstStyle/>
          <a:p>
            <a:r>
              <a:rPr lang="en-US" dirty="0" smtClean="0"/>
              <a:t>Mandated Reporting</a:t>
            </a:r>
            <a:endParaRPr lang="en-US" dirty="0"/>
          </a:p>
        </p:txBody>
      </p:sp>
    </p:spTree>
    <p:extLst>
      <p:ext uri="{BB962C8B-B14F-4D97-AF65-F5344CB8AC3E}">
        <p14:creationId xmlns:p14="http://schemas.microsoft.com/office/powerpoint/2010/main" val="24164632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3608</TotalTime>
  <Words>1863</Words>
  <Application>Microsoft Office PowerPoint</Application>
  <PresentationFormat>On-screen Show (4:3)</PresentationFormat>
  <Paragraphs>138</Paragraphs>
  <Slides>32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Book Antiqua</vt:lpstr>
      <vt:lpstr>Calibri</vt:lpstr>
      <vt:lpstr>Times New Roman</vt:lpstr>
      <vt:lpstr>Wingdings</vt:lpstr>
      <vt:lpstr>Hardcover</vt:lpstr>
      <vt:lpstr>Home Visiting Procedure and Personal Safety Training</vt:lpstr>
      <vt:lpstr>Personal Safety</vt:lpstr>
      <vt:lpstr>Value of Home Visiting</vt:lpstr>
      <vt:lpstr>Value of Home Visiting</vt:lpstr>
      <vt:lpstr>Procedure</vt:lpstr>
      <vt:lpstr>Procedure</vt:lpstr>
      <vt:lpstr>Procedure</vt:lpstr>
      <vt:lpstr>Procedure</vt:lpstr>
      <vt:lpstr>Mandated Reporting</vt:lpstr>
      <vt:lpstr>Mandated Reporting</vt:lpstr>
      <vt:lpstr>Confidentiality</vt:lpstr>
      <vt:lpstr>Confidentiality</vt:lpstr>
      <vt:lpstr>Customer Service</vt:lpstr>
      <vt:lpstr>Remember</vt:lpstr>
      <vt:lpstr>Home Visiting  Best Practice Recommendations</vt:lpstr>
      <vt:lpstr>Before the Visit</vt:lpstr>
      <vt:lpstr>Before the Visit</vt:lpstr>
      <vt:lpstr>Before the Visit</vt:lpstr>
      <vt:lpstr>Before the Visit</vt:lpstr>
      <vt:lpstr>Before the Visit</vt:lpstr>
      <vt:lpstr>Before the Visit</vt:lpstr>
      <vt:lpstr>During the Visit</vt:lpstr>
      <vt:lpstr>During the Visit</vt:lpstr>
      <vt:lpstr>During the Visit</vt:lpstr>
      <vt:lpstr>After the Visit</vt:lpstr>
      <vt:lpstr>After the Visit</vt:lpstr>
      <vt:lpstr>Trust Your Instincts</vt:lpstr>
      <vt:lpstr>When there are Safety Concerns</vt:lpstr>
      <vt:lpstr>When there are Safety Concerns</vt:lpstr>
      <vt:lpstr>Tips for a Successful Home Visit</vt:lpstr>
      <vt:lpstr>Next Steps</vt:lpstr>
      <vt:lpstr>Thank You!!</vt:lpstr>
    </vt:vector>
  </TitlesOfParts>
  <Company>Travis County Government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Visiting Personal Safety Training</dc:title>
  <dc:creator>Jane Prince-Maclean</dc:creator>
  <cp:lastModifiedBy>Samantha Casertano</cp:lastModifiedBy>
  <cp:revision>55</cp:revision>
  <cp:lastPrinted>2014-09-18T21:55:27Z</cp:lastPrinted>
  <dcterms:created xsi:type="dcterms:W3CDTF">2014-02-14T21:05:28Z</dcterms:created>
  <dcterms:modified xsi:type="dcterms:W3CDTF">2014-09-18T21:58:48Z</dcterms:modified>
</cp:coreProperties>
</file>