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sldIdLst>
    <p:sldId id="256" r:id="rId5"/>
    <p:sldId id="272" r:id="rId6"/>
    <p:sldId id="330" r:id="rId7"/>
    <p:sldId id="279" r:id="rId8"/>
    <p:sldId id="280" r:id="rId9"/>
    <p:sldId id="274" r:id="rId10"/>
    <p:sldId id="304" r:id="rId11"/>
    <p:sldId id="305" r:id="rId12"/>
    <p:sldId id="306" r:id="rId13"/>
    <p:sldId id="307" r:id="rId14"/>
    <p:sldId id="308" r:id="rId15"/>
    <p:sldId id="309" r:id="rId16"/>
    <p:sldId id="310" r:id="rId17"/>
    <p:sldId id="311" r:id="rId18"/>
    <p:sldId id="316" r:id="rId19"/>
    <p:sldId id="317" r:id="rId20"/>
    <p:sldId id="318" r:id="rId21"/>
    <p:sldId id="313" r:id="rId22"/>
    <p:sldId id="275" r:id="rId23"/>
    <p:sldId id="302" r:id="rId24"/>
    <p:sldId id="303" r:id="rId25"/>
    <p:sldId id="268" r:id="rId26"/>
    <p:sldId id="269" r:id="rId27"/>
    <p:sldId id="270" r:id="rId28"/>
    <p:sldId id="331" r:id="rId29"/>
    <p:sldId id="276" r:id="rId30"/>
    <p:sldId id="298" r:id="rId31"/>
    <p:sldId id="299" r:id="rId32"/>
    <p:sldId id="300" r:id="rId33"/>
    <p:sldId id="301" r:id="rId34"/>
    <p:sldId id="277" r:id="rId35"/>
    <p:sldId id="281" r:id="rId36"/>
    <p:sldId id="282" r:id="rId37"/>
    <p:sldId id="283" r:id="rId38"/>
    <p:sldId id="284" r:id="rId39"/>
    <p:sldId id="285" r:id="rId40"/>
    <p:sldId id="319" r:id="rId41"/>
    <p:sldId id="320" r:id="rId42"/>
    <p:sldId id="288" r:id="rId43"/>
    <p:sldId id="257" r:id="rId44"/>
    <p:sldId id="258" r:id="rId45"/>
    <p:sldId id="259" r:id="rId46"/>
    <p:sldId id="260" r:id="rId47"/>
    <p:sldId id="261" r:id="rId48"/>
    <p:sldId id="262" r:id="rId49"/>
    <p:sldId id="263" r:id="rId50"/>
    <p:sldId id="264" r:id="rId51"/>
    <p:sldId id="265" r:id="rId52"/>
    <p:sldId id="266" r:id="rId53"/>
    <p:sldId id="278" r:id="rId54"/>
    <p:sldId id="329" r:id="rId55"/>
    <p:sldId id="328" r:id="rId56"/>
    <p:sldId id="327" r:id="rId57"/>
    <p:sldId id="326" r:id="rId58"/>
    <p:sldId id="325" r:id="rId59"/>
    <p:sldId id="324" r:id="rId60"/>
    <p:sldId id="323" r:id="rId61"/>
    <p:sldId id="322" r:id="rId62"/>
    <p:sldId id="321" r:id="rId63"/>
    <p:sldId id="273" r:id="rId64"/>
    <p:sldId id="267" r:id="rId65"/>
    <p:sldId id="271" r:id="rId66"/>
  </p:sldIdLst>
  <p:sldSz cx="12192000" cy="6858000"/>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34FEB-7202-D230-BB0C-4DA92266EAE4}" v="264" dt="2020-01-21T21:49:08.394"/>
    <p1510:client id="{61FC7D03-E5EF-2E57-F7DA-CE4E7DF372E1}" v="68" dt="2020-01-22T14:26:51.967"/>
    <p1510:client id="{9E8D3BB6-EF99-417D-CDD6-287DF606B3D0}" v="456" dt="2020-01-21T21:33:26.854"/>
    <p1510:client id="{FD70625C-EA55-2F1D-0F31-9FFCD9309B9E}" v="4" dt="2020-01-21T20:48:16.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Number_of_Youth_II_data!$B$1</c:f>
              <c:strCache>
                <c:ptCount val="1"/>
                <c:pt idx="0">
                  <c:v>Count Record Number</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Number_of_Youth_II_data!$A$2:$A$17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Number_of_Youth_II_data!$B$2:$B$17</c:f>
              <c:numCache>
                <c:formatCode>General</c:formatCode>
                <c:ptCount val="16"/>
                <c:pt idx="0">
                  <c:v>998</c:v>
                </c:pt>
                <c:pt idx="1">
                  <c:v>1019</c:v>
                </c:pt>
                <c:pt idx="2">
                  <c:v>748</c:v>
                </c:pt>
                <c:pt idx="3">
                  <c:v>1037</c:v>
                </c:pt>
                <c:pt idx="4">
                  <c:v>1082</c:v>
                </c:pt>
                <c:pt idx="5">
                  <c:v>1274</c:v>
                </c:pt>
                <c:pt idx="6">
                  <c:v>1388</c:v>
                </c:pt>
                <c:pt idx="7">
                  <c:v>1253</c:v>
                </c:pt>
                <c:pt idx="8">
                  <c:v>1407</c:v>
                </c:pt>
                <c:pt idx="9">
                  <c:v>1317</c:v>
                </c:pt>
                <c:pt idx="10">
                  <c:v>1296</c:v>
                </c:pt>
                <c:pt idx="11">
                  <c:v>1119</c:v>
                </c:pt>
                <c:pt idx="12">
                  <c:v>1031</c:v>
                </c:pt>
                <c:pt idx="13">
                  <c:v>890</c:v>
                </c:pt>
                <c:pt idx="14">
                  <c:v>906</c:v>
                </c:pt>
                <c:pt idx="15">
                  <c:v>1547</c:v>
                </c:pt>
              </c:numCache>
            </c:numRef>
          </c:val>
          <c:extLst>
            <c:ext xmlns:c16="http://schemas.microsoft.com/office/drawing/2014/chart" uri="{C3380CC4-5D6E-409C-BE32-E72D297353CC}">
              <c16:uniqueId val="{00000000-495A-4005-BEBF-F5DB212A9A5E}"/>
            </c:ext>
          </c:extLst>
        </c:ser>
        <c:dLbls>
          <c:dLblPos val="outEnd"/>
          <c:showLegendKey val="0"/>
          <c:showVal val="1"/>
          <c:showCatName val="0"/>
          <c:showSerName val="0"/>
          <c:showPercent val="0"/>
          <c:showBubbleSize val="0"/>
        </c:dLbls>
        <c:gapWidth val="164"/>
        <c:overlap val="-22"/>
        <c:axId val="527977104"/>
        <c:axId val="527977496"/>
        <c:extLst>
          <c:ext xmlns:c15="http://schemas.microsoft.com/office/drawing/2012/chart" uri="{02D57815-91ED-43cb-92C2-25804820EDAC}">
            <c15:filteredBarSeries>
              <c15:ser>
                <c:idx val="1"/>
                <c:order val="1"/>
                <c:tx>
                  <c:strRef>
                    <c:extLst>
                      <c:ext uri="{02D57815-91ED-43cb-92C2-25804820EDAC}">
                        <c15:formulaRef>
                          <c15:sqref>Number_of_Youth_II_data!$C$1</c15:sqref>
                        </c15:formulaRef>
                      </c:ext>
                    </c:extLst>
                    <c:strCache>
                      <c:ptCount val="1"/>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numRef>
                    <c:extLst>
                      <c:ext uri="{02D57815-91ED-43cb-92C2-25804820EDAC}">
                        <c15:formulaRef>
                          <c15:sqref>Number_of_Youth_II_data!$A$2:$A$17</c15:sqref>
                        </c15:formulaRef>
                      </c:ext>
                    </c:extLst>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extLst>
                      <c:ext uri="{02D57815-91ED-43cb-92C2-25804820EDAC}">
                        <c15:formulaRef>
                          <c15:sqref>Number_of_Youth_II_data!$C$2:$C$17</c15:sqref>
                        </c15:formulaRef>
                      </c:ext>
                    </c:extLst>
                    <c:numCache>
                      <c:formatCode>General</c:formatCode>
                      <c:ptCount val="16"/>
                    </c:numCache>
                  </c:numRef>
                </c:val>
                <c:extLst>
                  <c:ext xmlns:c16="http://schemas.microsoft.com/office/drawing/2014/chart" uri="{C3380CC4-5D6E-409C-BE32-E72D297353CC}">
                    <c16:uniqueId val="{00000001-495A-4005-BEBF-F5DB212A9A5E}"/>
                  </c:ext>
                </c:extLst>
              </c15:ser>
            </c15:filteredBarSeries>
          </c:ext>
        </c:extLst>
      </c:barChart>
      <c:catAx>
        <c:axId val="52797710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7977496"/>
        <c:crosses val="autoZero"/>
        <c:auto val="1"/>
        <c:lblAlgn val="ctr"/>
        <c:lblOffset val="100"/>
        <c:noMultiLvlLbl val="0"/>
      </c:catAx>
      <c:valAx>
        <c:axId val="5279774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7977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Age__data!$B$1</c:f>
              <c:strCache>
                <c:ptCount val="1"/>
                <c:pt idx="0">
                  <c:v>Count Record Number</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Age__data!$A$2:$A$12</c:f>
              <c:numCache>
                <c:formatCode>General</c:formatCode>
                <c:ptCount val="11"/>
                <c:pt idx="0">
                  <c:v>14</c:v>
                </c:pt>
                <c:pt idx="1">
                  <c:v>15</c:v>
                </c:pt>
                <c:pt idx="2">
                  <c:v>16</c:v>
                </c:pt>
                <c:pt idx="3">
                  <c:v>17</c:v>
                </c:pt>
                <c:pt idx="4">
                  <c:v>18</c:v>
                </c:pt>
                <c:pt idx="5">
                  <c:v>19</c:v>
                </c:pt>
                <c:pt idx="6">
                  <c:v>20</c:v>
                </c:pt>
                <c:pt idx="7">
                  <c:v>21</c:v>
                </c:pt>
                <c:pt idx="8">
                  <c:v>22</c:v>
                </c:pt>
                <c:pt idx="9">
                  <c:v>23</c:v>
                </c:pt>
                <c:pt idx="10">
                  <c:v>24</c:v>
                </c:pt>
              </c:numCache>
            </c:numRef>
          </c:cat>
          <c:val>
            <c:numRef>
              <c:f>Age__data!$B$2:$B$12</c:f>
              <c:numCache>
                <c:formatCode>General</c:formatCode>
                <c:ptCount val="11"/>
                <c:pt idx="0">
                  <c:v>76</c:v>
                </c:pt>
                <c:pt idx="1">
                  <c:v>370</c:v>
                </c:pt>
                <c:pt idx="2">
                  <c:v>428</c:v>
                </c:pt>
                <c:pt idx="3">
                  <c:v>306</c:v>
                </c:pt>
                <c:pt idx="4">
                  <c:v>187</c:v>
                </c:pt>
                <c:pt idx="5">
                  <c:v>103</c:v>
                </c:pt>
                <c:pt idx="6">
                  <c:v>34</c:v>
                </c:pt>
                <c:pt idx="7">
                  <c:v>19</c:v>
                </c:pt>
                <c:pt idx="8">
                  <c:v>13</c:v>
                </c:pt>
                <c:pt idx="9">
                  <c:v>7</c:v>
                </c:pt>
                <c:pt idx="10">
                  <c:v>1</c:v>
                </c:pt>
              </c:numCache>
            </c:numRef>
          </c:val>
          <c:extLst>
            <c:ext xmlns:c16="http://schemas.microsoft.com/office/drawing/2014/chart" uri="{C3380CC4-5D6E-409C-BE32-E72D297353CC}">
              <c16:uniqueId val="{00000000-4B3B-4468-9F75-69DE62451048}"/>
            </c:ext>
          </c:extLst>
        </c:ser>
        <c:dLbls>
          <c:dLblPos val="inEnd"/>
          <c:showLegendKey val="0"/>
          <c:showVal val="1"/>
          <c:showCatName val="0"/>
          <c:showSerName val="0"/>
          <c:showPercent val="0"/>
          <c:showBubbleSize val="0"/>
        </c:dLbls>
        <c:gapWidth val="80"/>
        <c:overlap val="25"/>
        <c:axId val="528621544"/>
        <c:axId val="528621936"/>
      </c:barChart>
      <c:catAx>
        <c:axId val="5286215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528621936"/>
        <c:crosses val="autoZero"/>
        <c:auto val="1"/>
        <c:lblAlgn val="ctr"/>
        <c:lblOffset val="100"/>
        <c:noMultiLvlLbl val="0"/>
      </c:catAx>
      <c:valAx>
        <c:axId val="52862193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528621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Ethnicity_data!$B$1</c:f>
              <c:strCache>
                <c:ptCount val="1"/>
                <c:pt idx="0">
                  <c:v>Count Record Number</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99E1-4642-8A35-068167551640}"/>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99E1-4642-8A35-068167551640}"/>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99E1-4642-8A35-068167551640}"/>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99E1-4642-8A35-068167551640}"/>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99E1-4642-8A35-06816755164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Ethnicity_data!$A$2:$A$7</c:f>
              <c:strCache>
                <c:ptCount val="5"/>
                <c:pt idx="0">
                  <c:v>Other</c:v>
                </c:pt>
                <c:pt idx="1">
                  <c:v>Asian/Filipino</c:v>
                </c:pt>
                <c:pt idx="2">
                  <c:v>Hispanic</c:v>
                </c:pt>
                <c:pt idx="3">
                  <c:v>Black</c:v>
                </c:pt>
                <c:pt idx="4">
                  <c:v>White</c:v>
                </c:pt>
              </c:strCache>
            </c:strRef>
          </c:cat>
          <c:val>
            <c:numRef>
              <c:f>Ethnicity_data!$B$2:$B$7</c:f>
              <c:numCache>
                <c:formatCode>General</c:formatCode>
                <c:ptCount val="5"/>
                <c:pt idx="0">
                  <c:v>64</c:v>
                </c:pt>
                <c:pt idx="1">
                  <c:v>52</c:v>
                </c:pt>
                <c:pt idx="2">
                  <c:v>647</c:v>
                </c:pt>
                <c:pt idx="3">
                  <c:v>599</c:v>
                </c:pt>
                <c:pt idx="4">
                  <c:v>184</c:v>
                </c:pt>
              </c:numCache>
            </c:numRef>
          </c:val>
          <c:extLst>
            <c:ext xmlns:c16="http://schemas.microsoft.com/office/drawing/2014/chart" uri="{C3380CC4-5D6E-409C-BE32-E72D297353CC}">
              <c16:uniqueId val="{0000000C-99E1-4642-8A35-068167551640}"/>
            </c:ext>
          </c:extLst>
        </c:ser>
        <c:dLbls>
          <c:dLblPos val="outEnd"/>
          <c:showLegendKey val="0"/>
          <c:showVal val="0"/>
          <c:showCatName val="0"/>
          <c:showSerName val="0"/>
          <c:showPercent val="1"/>
          <c:showBubbleSize val="0"/>
          <c:showLeaderLines val="1"/>
        </c:dLbls>
        <c:extLst>
          <c:ext xmlns:c15="http://schemas.microsoft.com/office/drawing/2012/chart" uri="{02D57815-91ED-43cb-92C2-25804820EDAC}">
            <c15:filteredPieSeries>
              <c15:ser>
                <c:idx val="1"/>
                <c:order val="1"/>
                <c:tx>
                  <c:strRef>
                    <c:extLst>
                      <c:ext uri="{02D57815-91ED-43cb-92C2-25804820EDAC}">
                        <c15:formulaRef>
                          <c15:sqref>Ethnicity_data!$C$1</c15:sqref>
                        </c15:formulaRef>
                      </c:ext>
                    </c:extLst>
                    <c:strCache>
                      <c:ptCount val="1"/>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0-99E1-4642-8A35-068167551640}"/>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2-99E1-4642-8A35-068167551640}"/>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4-99E1-4642-8A35-068167551640}"/>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6-99E1-4642-8A35-068167551640}"/>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8-99E1-4642-8A35-06816755164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uri="{CE6537A1-D6FC-4f65-9D91-7224C49458BB}"/>
                  </c:extLst>
                </c:dLbls>
                <c:cat>
                  <c:strRef>
                    <c:extLst>
                      <c:ext uri="{02D57815-91ED-43cb-92C2-25804820EDAC}">
                        <c15:formulaRef>
                          <c15:sqref>Ethnicity_data!$A$2:$A$7</c15:sqref>
                        </c15:formulaRef>
                      </c:ext>
                    </c:extLst>
                    <c:strCache>
                      <c:ptCount val="5"/>
                      <c:pt idx="0">
                        <c:v>Other</c:v>
                      </c:pt>
                      <c:pt idx="1">
                        <c:v>Asian/Filipino</c:v>
                      </c:pt>
                      <c:pt idx="2">
                        <c:v>Hispanic</c:v>
                      </c:pt>
                      <c:pt idx="3">
                        <c:v>Black</c:v>
                      </c:pt>
                      <c:pt idx="4">
                        <c:v>White</c:v>
                      </c:pt>
                    </c:strCache>
                  </c:strRef>
                </c:cat>
                <c:val>
                  <c:numRef>
                    <c:extLst>
                      <c:ext uri="{02D57815-91ED-43cb-92C2-25804820EDAC}">
                        <c15:formulaRef>
                          <c15:sqref>Ethnicity_data!$C$2:$C$7</c15:sqref>
                        </c15:formulaRef>
                      </c:ext>
                    </c:extLst>
                    <c:numCache>
                      <c:formatCode>General</c:formatCode>
                      <c:ptCount val="5"/>
                    </c:numCache>
                  </c:numRef>
                </c:val>
                <c:extLst>
                  <c:ext xmlns:c16="http://schemas.microsoft.com/office/drawing/2014/chart" uri="{C3380CC4-5D6E-409C-BE32-E72D297353CC}">
                    <c16:uniqueId val="{00000019-99E1-4642-8A35-068167551640}"/>
                  </c:ext>
                </c:extLst>
              </c15:ser>
            </c15:filteredPieSeries>
          </c:ext>
        </c:extLst>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Gender_data!$B$1</c:f>
              <c:strCache>
                <c:ptCount val="1"/>
                <c:pt idx="0">
                  <c:v>Count Record Number</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47EC-4417-A1AF-A795B5CF318C}"/>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47EC-4417-A1AF-A795B5CF31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Gender_data!$A$2:$A$3</c:f>
              <c:strCache>
                <c:ptCount val="2"/>
                <c:pt idx="0">
                  <c:v>Male</c:v>
                </c:pt>
                <c:pt idx="1">
                  <c:v>Female</c:v>
                </c:pt>
              </c:strCache>
            </c:strRef>
          </c:cat>
          <c:val>
            <c:numRef>
              <c:f>Gender_data!$B$2:$B$3</c:f>
              <c:numCache>
                <c:formatCode>General</c:formatCode>
                <c:ptCount val="2"/>
                <c:pt idx="0">
                  <c:v>801</c:v>
                </c:pt>
                <c:pt idx="1">
                  <c:v>746</c:v>
                </c:pt>
              </c:numCache>
            </c:numRef>
          </c:val>
          <c:extLst>
            <c:ext xmlns:c16="http://schemas.microsoft.com/office/drawing/2014/chart" uri="{C3380CC4-5D6E-409C-BE32-E72D297353CC}">
              <c16:uniqueId val="{00000004-47EC-4417-A1AF-A795B5CF318C}"/>
            </c:ext>
          </c:extLst>
        </c:ser>
        <c:dLbls>
          <c:dLblPos val="outEnd"/>
          <c:showLegendKey val="0"/>
          <c:showVal val="0"/>
          <c:showCatName val="0"/>
          <c:showSerName val="0"/>
          <c:showPercent val="1"/>
          <c:showBubbleSize val="0"/>
          <c:showLeaderLines val="1"/>
        </c:dLbls>
        <c:extLst>
          <c:ext xmlns:c15="http://schemas.microsoft.com/office/drawing/2012/chart" uri="{02D57815-91ED-43cb-92C2-25804820EDAC}">
            <c15:filteredPieSeries>
              <c15:ser>
                <c:idx val="1"/>
                <c:order val="1"/>
                <c:tx>
                  <c:strRef>
                    <c:extLst>
                      <c:ext uri="{02D57815-91ED-43cb-92C2-25804820EDAC}">
                        <c15:formulaRef>
                          <c15:sqref>Gender_data!$C$1</c15:sqref>
                        </c15:formulaRef>
                      </c:ext>
                    </c:extLst>
                    <c:strCache>
                      <c:ptCount val="1"/>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6-47EC-4417-A1AF-A795B5CF318C}"/>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8-47EC-4417-A1AF-A795B5CF31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uri="{CE6537A1-D6FC-4f65-9D91-7224C49458BB}"/>
                  </c:extLst>
                </c:dLbls>
                <c:cat>
                  <c:strRef>
                    <c:extLst>
                      <c:ext uri="{02D57815-91ED-43cb-92C2-25804820EDAC}">
                        <c15:formulaRef>
                          <c15:sqref>Gender_data!$A$2:$A$3</c15:sqref>
                        </c15:formulaRef>
                      </c:ext>
                    </c:extLst>
                    <c:strCache>
                      <c:ptCount val="2"/>
                      <c:pt idx="0">
                        <c:v>Male</c:v>
                      </c:pt>
                      <c:pt idx="1">
                        <c:v>Female</c:v>
                      </c:pt>
                    </c:strCache>
                  </c:strRef>
                </c:cat>
                <c:val>
                  <c:numRef>
                    <c:extLst>
                      <c:ext uri="{02D57815-91ED-43cb-92C2-25804820EDAC}">
                        <c15:formulaRef>
                          <c15:sqref>Gender_data!$C$2:$C$3</c15:sqref>
                        </c15:formulaRef>
                      </c:ext>
                    </c:extLst>
                    <c:numCache>
                      <c:formatCode>General</c:formatCode>
                      <c:ptCount val="2"/>
                    </c:numCache>
                  </c:numRef>
                </c:val>
                <c:extLst>
                  <c:ext xmlns:c16="http://schemas.microsoft.com/office/drawing/2014/chart" uri="{C3380CC4-5D6E-409C-BE32-E72D297353CC}">
                    <c16:uniqueId val="{00000009-47EC-4417-A1AF-A795B5CF318C}"/>
                  </c:ext>
                </c:extLst>
              </c15:ser>
            </c15:filteredPieSeries>
          </c:ext>
        </c:extLst>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2.svg"/><Relationship Id="rId2" Type="http://schemas.openxmlformats.org/officeDocument/2006/relationships/image" Target="../media/image2.svg"/><Relationship Id="rId16" Type="http://schemas.openxmlformats.org/officeDocument/2006/relationships/image" Target="../media/image16.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5.png"/><Relationship Id="rId1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svg"/><Relationship Id="rId1" Type="http://schemas.openxmlformats.org/officeDocument/2006/relationships/image" Target="../media/image10.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svg"/><Relationship Id="rId1" Type="http://schemas.openxmlformats.org/officeDocument/2006/relationships/image" Target="../media/image15.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22.png"/><Relationship Id="rId6" Type="http://schemas.openxmlformats.org/officeDocument/2006/relationships/image" Target="../media/image40.sv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26.png"/></Relationships>
</file>

<file path=ppt/diagrams/_rels/data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48.svg"/><Relationship Id="rId1" Type="http://schemas.openxmlformats.org/officeDocument/2006/relationships/image" Target="../media/image28.png"/><Relationship Id="rId6" Type="http://schemas.openxmlformats.org/officeDocument/2006/relationships/image" Target="../media/image52.svg"/><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2.svg"/><Relationship Id="rId2" Type="http://schemas.openxmlformats.org/officeDocument/2006/relationships/image" Target="../media/image2.svg"/><Relationship Id="rId16" Type="http://schemas.openxmlformats.org/officeDocument/2006/relationships/image" Target="../media/image16.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5.png"/><Relationship Id="rId1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svg"/><Relationship Id="rId1" Type="http://schemas.openxmlformats.org/officeDocument/2006/relationships/image" Target="../media/image10.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svg"/><Relationship Id="rId1" Type="http://schemas.openxmlformats.org/officeDocument/2006/relationships/image" Target="../media/image15.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22.png"/><Relationship Id="rId6" Type="http://schemas.openxmlformats.org/officeDocument/2006/relationships/image" Target="../media/image40.sv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26.png"/></Relationships>
</file>

<file path=ppt/diagrams/_rels/drawing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48.svg"/><Relationship Id="rId1" Type="http://schemas.openxmlformats.org/officeDocument/2006/relationships/image" Target="../media/image28.png"/><Relationship Id="rId6" Type="http://schemas.openxmlformats.org/officeDocument/2006/relationships/image" Target="../media/image52.svg"/><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E34A19-77A4-4523-9614-6870BBA8753E}"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27C20AAD-0B2C-4E44-8730-3D82A8395673}">
      <dgm:prSet/>
      <dgm:spPr/>
      <dgm:t>
        <a:bodyPr/>
        <a:lstStyle/>
        <a:p>
          <a:pPr>
            <a:defRPr cap="all"/>
          </a:pPr>
          <a:r>
            <a:rPr lang="en-US" dirty="0"/>
            <a:t>Director’s Update</a:t>
          </a:r>
        </a:p>
      </dgm:t>
    </dgm:pt>
    <dgm:pt modelId="{5AA19019-ED02-41F7-8399-2C5C8DE7A4F0}" type="parTrans" cxnId="{B6D1CC9A-FFD9-49E9-B01D-CBEBDA9EDA0D}">
      <dgm:prSet/>
      <dgm:spPr/>
      <dgm:t>
        <a:bodyPr/>
        <a:lstStyle/>
        <a:p>
          <a:endParaRPr lang="en-US"/>
        </a:p>
      </dgm:t>
    </dgm:pt>
    <dgm:pt modelId="{4C04D324-9946-4E37-9E82-0BCB9F7FD52B}" type="sibTrans" cxnId="{B6D1CC9A-FFD9-49E9-B01D-CBEBDA9EDA0D}">
      <dgm:prSet/>
      <dgm:spPr/>
      <dgm:t>
        <a:bodyPr/>
        <a:lstStyle/>
        <a:p>
          <a:endParaRPr lang="en-US"/>
        </a:p>
      </dgm:t>
    </dgm:pt>
    <dgm:pt modelId="{D6BA582D-E15B-4A09-AF38-971C45BE104B}">
      <dgm:prSet/>
      <dgm:spPr/>
      <dgm:t>
        <a:bodyPr/>
        <a:lstStyle/>
        <a:p>
          <a:pPr>
            <a:defRPr cap="all"/>
          </a:pPr>
          <a:r>
            <a:rPr lang="en-US"/>
            <a:t>Risk Management</a:t>
          </a:r>
        </a:p>
      </dgm:t>
    </dgm:pt>
    <dgm:pt modelId="{07419006-AD1A-4D47-9667-6A758F7EB07B}" type="parTrans" cxnId="{E0DF6A43-8E8E-4CF3-9A48-5747D9FB7A48}">
      <dgm:prSet/>
      <dgm:spPr/>
      <dgm:t>
        <a:bodyPr/>
        <a:lstStyle/>
        <a:p>
          <a:endParaRPr lang="en-US"/>
        </a:p>
      </dgm:t>
    </dgm:pt>
    <dgm:pt modelId="{22EF0A22-B58F-431B-9F83-702EAF89B956}" type="sibTrans" cxnId="{E0DF6A43-8E8E-4CF3-9A48-5747D9FB7A48}">
      <dgm:prSet/>
      <dgm:spPr/>
      <dgm:t>
        <a:bodyPr/>
        <a:lstStyle/>
        <a:p>
          <a:endParaRPr lang="en-US"/>
        </a:p>
      </dgm:t>
    </dgm:pt>
    <dgm:pt modelId="{DC478BF0-B5DA-4FD1-87B3-3B663F609DD5}">
      <dgm:prSet/>
      <dgm:spPr/>
      <dgm:t>
        <a:bodyPr/>
        <a:lstStyle/>
        <a:p>
          <a:pPr>
            <a:defRPr cap="all"/>
          </a:pPr>
          <a:r>
            <a:rPr lang="en-US"/>
            <a:t>Clinic Reminders</a:t>
          </a:r>
        </a:p>
      </dgm:t>
    </dgm:pt>
    <dgm:pt modelId="{1C0BA177-952D-417D-A548-1BE15E8153F0}" type="parTrans" cxnId="{9380D38E-257A-4F70-919C-27DBF850ED2A}">
      <dgm:prSet/>
      <dgm:spPr/>
      <dgm:t>
        <a:bodyPr/>
        <a:lstStyle/>
        <a:p>
          <a:endParaRPr lang="en-US"/>
        </a:p>
      </dgm:t>
    </dgm:pt>
    <dgm:pt modelId="{C2A8C63E-25D7-499D-BA03-AE30752727A4}" type="sibTrans" cxnId="{9380D38E-257A-4F70-919C-27DBF850ED2A}">
      <dgm:prSet/>
      <dgm:spPr/>
      <dgm:t>
        <a:bodyPr/>
        <a:lstStyle/>
        <a:p>
          <a:endParaRPr lang="en-US"/>
        </a:p>
      </dgm:t>
    </dgm:pt>
    <dgm:pt modelId="{418E150D-BDEB-417B-8FF7-2A66BEEDF369}">
      <dgm:prSet/>
      <dgm:spPr/>
      <dgm:t>
        <a:bodyPr/>
        <a:lstStyle/>
        <a:p>
          <a:pPr>
            <a:defRPr cap="all"/>
          </a:pPr>
          <a:r>
            <a:rPr lang="en-US" dirty="0"/>
            <a:t>Compensation</a:t>
          </a:r>
        </a:p>
      </dgm:t>
    </dgm:pt>
    <dgm:pt modelId="{A7097970-0EF0-49E5-97A0-E98CBD0B3875}" type="parTrans" cxnId="{DFA22250-E3EA-4BD9-AC89-148CD9431BE2}">
      <dgm:prSet/>
      <dgm:spPr/>
      <dgm:t>
        <a:bodyPr/>
        <a:lstStyle/>
        <a:p>
          <a:endParaRPr lang="en-US"/>
        </a:p>
      </dgm:t>
    </dgm:pt>
    <dgm:pt modelId="{3CA17617-A3EB-45A7-B2DA-362F6D240ADF}" type="sibTrans" cxnId="{DFA22250-E3EA-4BD9-AC89-148CD9431BE2}">
      <dgm:prSet/>
      <dgm:spPr/>
      <dgm:t>
        <a:bodyPr/>
        <a:lstStyle/>
        <a:p>
          <a:endParaRPr lang="en-US"/>
        </a:p>
      </dgm:t>
    </dgm:pt>
    <dgm:pt modelId="{4BAB5B2C-4F38-49BA-8958-03BE85D44135}">
      <dgm:prSet/>
      <dgm:spPr/>
      <dgm:t>
        <a:bodyPr/>
        <a:lstStyle/>
        <a:p>
          <a:pPr>
            <a:defRPr cap="all"/>
          </a:pPr>
          <a:r>
            <a:rPr lang="en-US" dirty="0"/>
            <a:t>HR Services</a:t>
          </a:r>
        </a:p>
      </dgm:t>
    </dgm:pt>
    <dgm:pt modelId="{1A82B175-A63C-42FA-A9A7-1034DB254C8A}" type="parTrans" cxnId="{07119708-09C2-4F2F-B415-C1B9C7226516}">
      <dgm:prSet/>
      <dgm:spPr/>
      <dgm:t>
        <a:bodyPr/>
        <a:lstStyle/>
        <a:p>
          <a:endParaRPr lang="en-US"/>
        </a:p>
      </dgm:t>
    </dgm:pt>
    <dgm:pt modelId="{753E7AD8-6FDE-484D-A127-7CC86E6ACC69}" type="sibTrans" cxnId="{07119708-09C2-4F2F-B415-C1B9C7226516}">
      <dgm:prSet/>
      <dgm:spPr/>
      <dgm:t>
        <a:bodyPr/>
        <a:lstStyle/>
        <a:p>
          <a:endParaRPr lang="en-US"/>
        </a:p>
      </dgm:t>
    </dgm:pt>
    <dgm:pt modelId="{A8A506DC-C164-4A6F-8525-680E0D6AD9D9}">
      <dgm:prSet/>
      <dgm:spPr/>
      <dgm:t>
        <a:bodyPr/>
        <a:lstStyle/>
        <a:p>
          <a:pPr>
            <a:defRPr cap="all"/>
          </a:pPr>
          <a:r>
            <a:rPr lang="en-US"/>
            <a:t>HHS Summer Youth</a:t>
          </a:r>
        </a:p>
      </dgm:t>
    </dgm:pt>
    <dgm:pt modelId="{0445A923-B5C0-40A8-AAED-6E1779529602}" type="parTrans" cxnId="{1DCAEC7C-CD6E-4C48-8473-B306BE93013F}">
      <dgm:prSet/>
      <dgm:spPr/>
      <dgm:t>
        <a:bodyPr/>
        <a:lstStyle/>
        <a:p>
          <a:endParaRPr lang="en-US"/>
        </a:p>
      </dgm:t>
    </dgm:pt>
    <dgm:pt modelId="{E88CA9FD-0AF5-4557-AA10-0B7ACDC0E5A0}" type="sibTrans" cxnId="{1DCAEC7C-CD6E-4C48-8473-B306BE93013F}">
      <dgm:prSet/>
      <dgm:spPr/>
      <dgm:t>
        <a:bodyPr/>
        <a:lstStyle/>
        <a:p>
          <a:endParaRPr lang="en-US"/>
        </a:p>
      </dgm:t>
    </dgm:pt>
    <dgm:pt modelId="{66176586-0CCF-4C85-B7A9-4E60297CBAA3}">
      <dgm:prSet/>
      <dgm:spPr/>
      <dgm:t>
        <a:bodyPr/>
        <a:lstStyle/>
        <a:p>
          <a:pPr>
            <a:defRPr cap="all"/>
          </a:pPr>
          <a:r>
            <a:rPr lang="en-US" dirty="0"/>
            <a:t>Talent Services</a:t>
          </a:r>
        </a:p>
      </dgm:t>
    </dgm:pt>
    <dgm:pt modelId="{F77C4831-62DA-466B-B1B3-6E61956D9C86}" type="parTrans" cxnId="{9B7522AA-F926-407D-BE62-1FEE766A1E53}">
      <dgm:prSet/>
      <dgm:spPr/>
      <dgm:t>
        <a:bodyPr/>
        <a:lstStyle/>
        <a:p>
          <a:endParaRPr lang="en-US"/>
        </a:p>
      </dgm:t>
    </dgm:pt>
    <dgm:pt modelId="{4572F802-FE15-4E0D-983B-AB49C33E0425}" type="sibTrans" cxnId="{9B7522AA-F926-407D-BE62-1FEE766A1E53}">
      <dgm:prSet/>
      <dgm:spPr/>
      <dgm:t>
        <a:bodyPr/>
        <a:lstStyle/>
        <a:p>
          <a:endParaRPr lang="en-US"/>
        </a:p>
      </dgm:t>
    </dgm:pt>
    <dgm:pt modelId="{AD19EBF9-C1C7-4531-8DC2-3E8CEBBCBF12}">
      <dgm:prSet/>
      <dgm:spPr/>
      <dgm:t>
        <a:bodyPr/>
        <a:lstStyle/>
        <a:p>
          <a:pPr>
            <a:defRPr cap="all"/>
          </a:pPr>
          <a:r>
            <a:rPr lang="en-US" dirty="0"/>
            <a:t>Benefits</a:t>
          </a:r>
        </a:p>
      </dgm:t>
    </dgm:pt>
    <dgm:pt modelId="{BE527B78-A13E-4347-8664-CA0D91E6FE00}" type="parTrans" cxnId="{CA3CC0F7-20ED-4ADA-91DB-B8292066D85A}">
      <dgm:prSet/>
      <dgm:spPr/>
      <dgm:t>
        <a:bodyPr/>
        <a:lstStyle/>
        <a:p>
          <a:endParaRPr lang="en-US"/>
        </a:p>
      </dgm:t>
    </dgm:pt>
    <dgm:pt modelId="{9A1EBCED-F0B0-4D13-98A3-05B0697E4409}" type="sibTrans" cxnId="{CA3CC0F7-20ED-4ADA-91DB-B8292066D85A}">
      <dgm:prSet/>
      <dgm:spPr/>
      <dgm:t>
        <a:bodyPr/>
        <a:lstStyle/>
        <a:p>
          <a:endParaRPr lang="en-US"/>
        </a:p>
      </dgm:t>
    </dgm:pt>
    <dgm:pt modelId="{4CB1FC7E-04A9-4959-BDB5-5222D7A87BF1}" type="pres">
      <dgm:prSet presAssocID="{6AE34A19-77A4-4523-9614-6870BBA8753E}" presName="root" presStyleCnt="0">
        <dgm:presLayoutVars>
          <dgm:dir/>
          <dgm:resizeHandles val="exact"/>
        </dgm:presLayoutVars>
      </dgm:prSet>
      <dgm:spPr/>
      <dgm:t>
        <a:bodyPr/>
        <a:lstStyle/>
        <a:p>
          <a:endParaRPr lang="en-US"/>
        </a:p>
      </dgm:t>
    </dgm:pt>
    <dgm:pt modelId="{8BEE3F95-1AA0-4983-AAD2-73D9E05ECAEF}" type="pres">
      <dgm:prSet presAssocID="{27C20AAD-0B2C-4E44-8730-3D82A8395673}" presName="compNode" presStyleCnt="0"/>
      <dgm:spPr/>
    </dgm:pt>
    <dgm:pt modelId="{8AB7112B-68AE-4276-B2C8-E2088E01EC1E}" type="pres">
      <dgm:prSet presAssocID="{27C20AAD-0B2C-4E44-8730-3D82A8395673}" presName="iconBgRect" presStyleLbl="bgShp" presStyleIdx="0" presStyleCnt="8" custLinFactX="248249" custLinFactY="100000" custLinFactNeighborX="300000" custLinFactNeighborY="129930"/>
      <dgm:spPr/>
    </dgm:pt>
    <dgm:pt modelId="{114CB974-2FF2-478F-9EC7-9CA809D341DB}" type="pres">
      <dgm:prSet presAssocID="{27C20AAD-0B2C-4E44-8730-3D82A8395673}" presName="iconRect" presStyleLbl="node1" presStyleIdx="0" presStyleCnt="8" custLinFactX="455519" custLinFactY="189381" custLinFactNeighborX="500000" custLinFactNeighborY="200000"/>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User"/>
        </a:ext>
      </dgm:extLst>
    </dgm:pt>
    <dgm:pt modelId="{67267F49-11A5-451F-8E4C-9EB46A85F060}" type="pres">
      <dgm:prSet presAssocID="{27C20AAD-0B2C-4E44-8730-3D82A8395673}" presName="spaceRect" presStyleCnt="0"/>
      <dgm:spPr/>
    </dgm:pt>
    <dgm:pt modelId="{6F92EE3D-EE36-4C24-9FEF-7D35486F1E09}" type="pres">
      <dgm:prSet presAssocID="{27C20AAD-0B2C-4E44-8730-3D82A8395673}" presName="textRect" presStyleLbl="revTx" presStyleIdx="0" presStyleCnt="8" custLinFactX="137418" custLinFactY="122866" custLinFactNeighborX="200000" custLinFactNeighborY="200000">
        <dgm:presLayoutVars>
          <dgm:chMax val="1"/>
          <dgm:chPref val="1"/>
        </dgm:presLayoutVars>
      </dgm:prSet>
      <dgm:spPr/>
      <dgm:t>
        <a:bodyPr/>
        <a:lstStyle/>
        <a:p>
          <a:endParaRPr lang="en-US"/>
        </a:p>
      </dgm:t>
    </dgm:pt>
    <dgm:pt modelId="{1666589F-29C3-48FA-8E59-89B3259F5551}" type="pres">
      <dgm:prSet presAssocID="{4C04D324-9946-4E37-9E82-0BCB9F7FD52B}" presName="sibTrans" presStyleCnt="0"/>
      <dgm:spPr/>
    </dgm:pt>
    <dgm:pt modelId="{357B9090-F58A-4120-BA90-C423677008E9}" type="pres">
      <dgm:prSet presAssocID="{D6BA582D-E15B-4A09-AF38-971C45BE104B}" presName="compNode" presStyleCnt="0"/>
      <dgm:spPr/>
    </dgm:pt>
    <dgm:pt modelId="{ABB5F713-586C-405B-AC62-559FEB2EE90F}" type="pres">
      <dgm:prSet presAssocID="{D6BA582D-E15B-4A09-AF38-971C45BE104B}" presName="iconBgRect" presStyleLbl="bgShp" presStyleIdx="1" presStyleCnt="8" custLinFactX="-87360" custLinFactNeighborX="-100000" custLinFactNeighborY="-931"/>
      <dgm:spPr/>
    </dgm:pt>
    <dgm:pt modelId="{008846E0-1B88-4B0C-B25D-4C484CDE6B24}" type="pres">
      <dgm:prSet presAssocID="{D6BA582D-E15B-4A09-AF38-971C45BE104B}" presName="iconRect" presStyleLbl="node1" presStyleIdx="1" presStyleCnt="8" custLinFactX="-126541" custLinFactNeighborX="-200000" custLinFactNeighborY="-162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Warning"/>
        </a:ext>
      </dgm:extLst>
    </dgm:pt>
    <dgm:pt modelId="{B0057055-FFEB-47B4-9FFE-0EC4BA462515}" type="pres">
      <dgm:prSet presAssocID="{D6BA582D-E15B-4A09-AF38-971C45BE104B}" presName="spaceRect" presStyleCnt="0"/>
      <dgm:spPr/>
    </dgm:pt>
    <dgm:pt modelId="{A0BB0F16-52CA-4971-9E49-AC1808D7490D}" type="pres">
      <dgm:prSet presAssocID="{D6BA582D-E15B-4A09-AF38-971C45BE104B}" presName="textRect" presStyleLbl="revTx" presStyleIdx="1" presStyleCnt="8" custLinFactX="-14289" custLinFactNeighborX="-100000" custLinFactNeighborY="-1419">
        <dgm:presLayoutVars>
          <dgm:chMax val="1"/>
          <dgm:chPref val="1"/>
        </dgm:presLayoutVars>
      </dgm:prSet>
      <dgm:spPr/>
      <dgm:t>
        <a:bodyPr/>
        <a:lstStyle/>
        <a:p>
          <a:endParaRPr lang="en-US"/>
        </a:p>
      </dgm:t>
    </dgm:pt>
    <dgm:pt modelId="{86670E80-BFD8-42E8-9A1C-25BEABAB3E0C}" type="pres">
      <dgm:prSet presAssocID="{22EF0A22-B58F-431B-9F83-702EAF89B956}" presName="sibTrans" presStyleCnt="0"/>
      <dgm:spPr/>
    </dgm:pt>
    <dgm:pt modelId="{BE2D235E-47D4-4C0D-AB28-5CB8E18B50C8}" type="pres">
      <dgm:prSet presAssocID="{DC478BF0-B5DA-4FD1-87B3-3B663F609DD5}" presName="compNode" presStyleCnt="0"/>
      <dgm:spPr/>
    </dgm:pt>
    <dgm:pt modelId="{C542B8BF-6EF4-4650-8E8F-FAAD0B48F878}" type="pres">
      <dgm:prSet presAssocID="{DC478BF0-B5DA-4FD1-87B3-3B663F609DD5}" presName="iconBgRect" presStyleLbl="bgShp" presStyleIdx="2" presStyleCnt="8" custLinFactX="-87360" custLinFactNeighborX="-100000" custLinFactNeighborY="-931"/>
      <dgm:spPr/>
    </dgm:pt>
    <dgm:pt modelId="{3AFE0877-C825-4473-A54D-C749D0C9836C}" type="pres">
      <dgm:prSet presAssocID="{DC478BF0-B5DA-4FD1-87B3-3B663F609DD5}" presName="iconRect" presStyleLbl="node1" presStyleIdx="2" presStyleCnt="8" custLinFactX="-126541" custLinFactNeighborX="-200000" custLinFactNeighborY="-1622"/>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tethoscope"/>
        </a:ext>
      </dgm:extLst>
    </dgm:pt>
    <dgm:pt modelId="{6CD72CC2-2612-4F57-8E75-B05FAB5B35B4}" type="pres">
      <dgm:prSet presAssocID="{DC478BF0-B5DA-4FD1-87B3-3B663F609DD5}" presName="spaceRect" presStyleCnt="0"/>
      <dgm:spPr/>
    </dgm:pt>
    <dgm:pt modelId="{90799A45-9C50-4CF5-91FE-4A12E3B5C02E}" type="pres">
      <dgm:prSet presAssocID="{DC478BF0-B5DA-4FD1-87B3-3B663F609DD5}" presName="textRect" presStyleLbl="revTx" presStyleIdx="2" presStyleCnt="8" custLinFactX="-14289" custLinFactNeighborX="-100000" custLinFactNeighborY="-1419">
        <dgm:presLayoutVars>
          <dgm:chMax val="1"/>
          <dgm:chPref val="1"/>
        </dgm:presLayoutVars>
      </dgm:prSet>
      <dgm:spPr/>
      <dgm:t>
        <a:bodyPr/>
        <a:lstStyle/>
        <a:p>
          <a:endParaRPr lang="en-US"/>
        </a:p>
      </dgm:t>
    </dgm:pt>
    <dgm:pt modelId="{C7230F39-B442-4AF5-9629-74FB9F6AEF66}" type="pres">
      <dgm:prSet presAssocID="{C2A8C63E-25D7-499D-BA03-AE30752727A4}" presName="sibTrans" presStyleCnt="0"/>
      <dgm:spPr/>
    </dgm:pt>
    <dgm:pt modelId="{87D46D18-EA7C-4031-82D6-DC9E14A87C3B}" type="pres">
      <dgm:prSet presAssocID="{418E150D-BDEB-417B-8FF7-2A66BEEDF369}" presName="compNode" presStyleCnt="0"/>
      <dgm:spPr/>
    </dgm:pt>
    <dgm:pt modelId="{C63C1316-A440-4DD8-B851-09ECE6BB7EE3}" type="pres">
      <dgm:prSet presAssocID="{418E150D-BDEB-417B-8FF7-2A66BEEDF369}" presName="iconBgRect" presStyleLbl="bgShp" presStyleIdx="3" presStyleCnt="8" custLinFactX="-87360" custLinFactNeighborX="-100000" custLinFactNeighborY="-931"/>
      <dgm:spPr/>
    </dgm:pt>
    <dgm:pt modelId="{117BE72B-586F-46A5-A176-068B69AF4900}" type="pres">
      <dgm:prSet presAssocID="{418E150D-BDEB-417B-8FF7-2A66BEEDF369}" presName="iconRect" presStyleLbl="node1" presStyleIdx="3" presStyleCnt="8" custLinFactX="-126541" custLinFactNeighborX="-200000" custLinFactNeighborY="-1622"/>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34A79C85-3488-44C7-9944-543A340AB78E}" type="pres">
      <dgm:prSet presAssocID="{418E150D-BDEB-417B-8FF7-2A66BEEDF369}" presName="spaceRect" presStyleCnt="0"/>
      <dgm:spPr/>
    </dgm:pt>
    <dgm:pt modelId="{1DD4124A-6E2D-40FA-B22F-3663E0DB29FF}" type="pres">
      <dgm:prSet presAssocID="{418E150D-BDEB-417B-8FF7-2A66BEEDF369}" presName="textRect" presStyleLbl="revTx" presStyleIdx="3" presStyleCnt="8" custLinFactX="-19237" custLinFactNeighborX="-100000" custLinFactNeighborY="-11356">
        <dgm:presLayoutVars>
          <dgm:chMax val="1"/>
          <dgm:chPref val="1"/>
        </dgm:presLayoutVars>
      </dgm:prSet>
      <dgm:spPr/>
      <dgm:t>
        <a:bodyPr/>
        <a:lstStyle/>
        <a:p>
          <a:endParaRPr lang="en-US"/>
        </a:p>
      </dgm:t>
    </dgm:pt>
    <dgm:pt modelId="{522A5642-18A6-4E4B-AC17-06A5BC35ADFE}" type="pres">
      <dgm:prSet presAssocID="{3CA17617-A3EB-45A7-B2DA-362F6D240ADF}" presName="sibTrans" presStyleCnt="0"/>
      <dgm:spPr/>
    </dgm:pt>
    <dgm:pt modelId="{A1B97BF8-B301-44AF-89E3-88CF920D23AA}" type="pres">
      <dgm:prSet presAssocID="{4BAB5B2C-4F38-49BA-8958-03BE85D44135}" presName="compNode" presStyleCnt="0"/>
      <dgm:spPr/>
    </dgm:pt>
    <dgm:pt modelId="{F562DD8A-BD4D-4196-8AC6-9F8C418AD227}" type="pres">
      <dgm:prSet presAssocID="{4BAB5B2C-4F38-49BA-8958-03BE85D44135}" presName="iconBgRect" presStyleLbl="bgShp" presStyleIdx="4" presStyleCnt="8"/>
      <dgm:spPr/>
    </dgm:pt>
    <dgm:pt modelId="{854C898B-BD5C-4B4A-A63D-C1252DC4080F}" type="pres">
      <dgm:prSet presAssocID="{4BAB5B2C-4F38-49BA-8958-03BE85D44135}" presName="iconRect" presStyleLbl="node1" presStyleIdx="4" presStyleCnt="8"/>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Users"/>
        </a:ext>
      </dgm:extLst>
    </dgm:pt>
    <dgm:pt modelId="{4A2CE2A6-0B62-4BD4-8149-915484D3FB0B}" type="pres">
      <dgm:prSet presAssocID="{4BAB5B2C-4F38-49BA-8958-03BE85D44135}" presName="spaceRect" presStyleCnt="0"/>
      <dgm:spPr/>
    </dgm:pt>
    <dgm:pt modelId="{3259BA7E-306F-4CB4-B113-9346D085C4F4}" type="pres">
      <dgm:prSet presAssocID="{4BAB5B2C-4F38-49BA-8958-03BE85D44135}" presName="textRect" presStyleLbl="revTx" presStyleIdx="4" presStyleCnt="8" custLinFactNeighborX="3211" custLinFactNeighborY="-15614">
        <dgm:presLayoutVars>
          <dgm:chMax val="1"/>
          <dgm:chPref val="1"/>
        </dgm:presLayoutVars>
      </dgm:prSet>
      <dgm:spPr/>
      <dgm:t>
        <a:bodyPr/>
        <a:lstStyle/>
        <a:p>
          <a:endParaRPr lang="en-US"/>
        </a:p>
      </dgm:t>
    </dgm:pt>
    <dgm:pt modelId="{A3669833-D8F9-432C-9193-E0AFF60803E7}" type="pres">
      <dgm:prSet presAssocID="{753E7AD8-6FDE-484D-A127-7CC86E6ACC69}" presName="sibTrans" presStyleCnt="0"/>
      <dgm:spPr/>
    </dgm:pt>
    <dgm:pt modelId="{3F08E5AA-AF0D-4633-8D69-3A686A5A3FD0}" type="pres">
      <dgm:prSet presAssocID="{A8A506DC-C164-4A6F-8525-680E0D6AD9D9}" presName="compNode" presStyleCnt="0"/>
      <dgm:spPr/>
    </dgm:pt>
    <dgm:pt modelId="{13B31301-6BB3-40DD-997E-EED0003D84CB}" type="pres">
      <dgm:prSet presAssocID="{A8A506DC-C164-4A6F-8525-680E0D6AD9D9}" presName="iconBgRect" presStyleLbl="bgShp" presStyleIdx="5" presStyleCnt="8" custLinFactX="171394" custLinFactY="-100000" custLinFactNeighborX="200000" custLinFactNeighborY="-151320"/>
      <dgm:spPr/>
    </dgm:pt>
    <dgm:pt modelId="{E0772BFC-5FC0-4A81-B384-1E952967A2BD}" type="pres">
      <dgm:prSet presAssocID="{A8A506DC-C164-4A6F-8525-680E0D6AD9D9}" presName="iconRect" presStyleLbl="node1" presStyleIdx="5" presStyleCnt="8" custLinFactX="300000" custLinFactY="-200000" custLinFactNeighborX="347287" custLinFactNeighborY="-238014"/>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Sun"/>
        </a:ext>
      </dgm:extLst>
    </dgm:pt>
    <dgm:pt modelId="{D95EE05A-B2EB-44AF-BAB8-C0258FB08C38}" type="pres">
      <dgm:prSet presAssocID="{A8A506DC-C164-4A6F-8525-680E0D6AD9D9}" presName="spaceRect" presStyleCnt="0"/>
      <dgm:spPr/>
    </dgm:pt>
    <dgm:pt modelId="{44A2F38B-EE33-4F6C-8055-96D7B1F0AA2A}" type="pres">
      <dgm:prSet presAssocID="{A8A506DC-C164-4A6F-8525-680E0D6AD9D9}" presName="textRect" presStyleLbl="revTx" presStyleIdx="5" presStyleCnt="8" custLinFactX="100000" custLinFactY="-183262" custLinFactNeighborX="126551" custLinFactNeighborY="-200000">
        <dgm:presLayoutVars>
          <dgm:chMax val="1"/>
          <dgm:chPref val="1"/>
        </dgm:presLayoutVars>
      </dgm:prSet>
      <dgm:spPr/>
      <dgm:t>
        <a:bodyPr/>
        <a:lstStyle/>
        <a:p>
          <a:endParaRPr lang="en-US"/>
        </a:p>
      </dgm:t>
    </dgm:pt>
    <dgm:pt modelId="{91E9566E-6EB6-46E5-BF14-FE49224ADA77}" type="pres">
      <dgm:prSet presAssocID="{E88CA9FD-0AF5-4557-AA10-0B7ACDC0E5A0}" presName="sibTrans" presStyleCnt="0"/>
      <dgm:spPr/>
    </dgm:pt>
    <dgm:pt modelId="{8E835D14-92BC-4530-9C2B-E30848C17CF8}" type="pres">
      <dgm:prSet presAssocID="{66176586-0CCF-4C85-B7A9-4E60297CBAA3}" presName="compNode" presStyleCnt="0"/>
      <dgm:spPr/>
    </dgm:pt>
    <dgm:pt modelId="{CD9E5FB6-56C0-431D-9777-1645870D2062}" type="pres">
      <dgm:prSet presAssocID="{66176586-0CCF-4C85-B7A9-4E60297CBAA3}" presName="iconBgRect" presStyleLbl="bgShp" presStyleIdx="6" presStyleCnt="8" custLinFactX="-92682" custLinFactNeighborX="-100000" custLinFactNeighborY="1862"/>
      <dgm:spPr/>
    </dgm:pt>
    <dgm:pt modelId="{BDD4BF6B-B5A8-4580-A844-0D16C873B15C}" type="pres">
      <dgm:prSet presAssocID="{66176586-0CCF-4C85-B7A9-4E60297CBAA3}" presName="iconRect" presStyleLbl="node1" presStyleIdx="6" presStyleCnt="8" custLinFactX="-135805" custLinFactNeighborX="-200000" custLinFactNeighborY="3244"/>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49DFCFB3-F388-46F9-B21D-9CE244BE938E}" type="pres">
      <dgm:prSet presAssocID="{66176586-0CCF-4C85-B7A9-4E60297CBAA3}" presName="spaceRect" presStyleCnt="0"/>
      <dgm:spPr/>
    </dgm:pt>
    <dgm:pt modelId="{2CFD4A10-4153-49D5-AD21-CCD8C8AC6A9E}" type="pres">
      <dgm:prSet presAssocID="{66176586-0CCF-4C85-B7A9-4E60297CBAA3}" presName="textRect" presStyleLbl="revTx" presStyleIdx="6" presStyleCnt="8" custLinFactX="-18102" custLinFactNeighborX="-100000" custLinFactNeighborY="-17039">
        <dgm:presLayoutVars>
          <dgm:chMax val="1"/>
          <dgm:chPref val="1"/>
        </dgm:presLayoutVars>
      </dgm:prSet>
      <dgm:spPr/>
      <dgm:t>
        <a:bodyPr/>
        <a:lstStyle/>
        <a:p>
          <a:endParaRPr lang="en-US"/>
        </a:p>
      </dgm:t>
    </dgm:pt>
    <dgm:pt modelId="{019F141F-4C86-49F2-B28F-DBAF24F37829}" type="pres">
      <dgm:prSet presAssocID="{4572F802-FE15-4E0D-983B-AB49C33E0425}" presName="sibTrans" presStyleCnt="0"/>
      <dgm:spPr/>
    </dgm:pt>
    <dgm:pt modelId="{9D9D6BDA-800A-4229-AB10-A5611F730E03}" type="pres">
      <dgm:prSet presAssocID="{AD19EBF9-C1C7-4531-8DC2-3E8CEBBCBF12}" presName="compNode" presStyleCnt="0"/>
      <dgm:spPr/>
    </dgm:pt>
    <dgm:pt modelId="{90AC097E-1C0F-4B45-95A1-A5A976DA88D7}" type="pres">
      <dgm:prSet presAssocID="{AD19EBF9-C1C7-4531-8DC2-3E8CEBBCBF12}" presName="iconBgRect" presStyleLbl="bgShp" presStyleIdx="7" presStyleCnt="8" custLinFactX="-100000" custLinFactNeighborX="-101056" custLinFactNeighborY="-9310"/>
      <dgm:spPr/>
    </dgm:pt>
    <dgm:pt modelId="{6065B57F-0DB4-4766-BDAC-DA0119D4505C}" type="pres">
      <dgm:prSet presAssocID="{AD19EBF9-C1C7-4531-8DC2-3E8CEBBCBF12}" presName="iconRect" presStyleLbl="node1" presStyleIdx="7" presStyleCnt="8" custLinFactX="-150411" custLinFactNeighborX="-200000" custLinFactNeighborY="-16220"/>
      <dgm:spPr>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a:blipFill>
        <a:ln>
          <a:noFill/>
        </a:ln>
      </dgm:spPr>
      <dgm:t>
        <a:bodyPr/>
        <a:lstStyle/>
        <a:p>
          <a:endParaRPr lang="en-US"/>
        </a:p>
      </dgm:t>
      <dgm:extLst>
        <a:ext uri="{E40237B7-FDA0-4F09-8148-C483321AD2D9}">
          <dgm14:cNvPr xmlns:dgm14="http://schemas.microsoft.com/office/drawing/2010/diagram" id="0" name="" descr="Upward trend"/>
        </a:ext>
      </dgm:extLst>
    </dgm:pt>
    <dgm:pt modelId="{18831D26-3CBF-4A09-BAA4-CB5EBB765407}" type="pres">
      <dgm:prSet presAssocID="{AD19EBF9-C1C7-4531-8DC2-3E8CEBBCBF12}" presName="spaceRect" presStyleCnt="0"/>
      <dgm:spPr/>
    </dgm:pt>
    <dgm:pt modelId="{A0DD30BE-B99A-46F5-B505-11EB1AAC3779}" type="pres">
      <dgm:prSet presAssocID="{AD19EBF9-C1C7-4531-8DC2-3E8CEBBCBF12}" presName="textRect" presStyleLbl="revTx" presStyleIdx="7" presStyleCnt="8" custLinFactX="-14695" custLinFactNeighborX="-100000" custLinFactNeighborY="-29804">
        <dgm:presLayoutVars>
          <dgm:chMax val="1"/>
          <dgm:chPref val="1"/>
        </dgm:presLayoutVars>
      </dgm:prSet>
      <dgm:spPr/>
      <dgm:t>
        <a:bodyPr/>
        <a:lstStyle/>
        <a:p>
          <a:endParaRPr lang="en-US"/>
        </a:p>
      </dgm:t>
    </dgm:pt>
  </dgm:ptLst>
  <dgm:cxnLst>
    <dgm:cxn modelId="{3938B49B-DBAC-484B-BC40-B3F521C31214}" type="presOf" srcId="{27C20AAD-0B2C-4E44-8730-3D82A8395673}" destId="{6F92EE3D-EE36-4C24-9FEF-7D35486F1E09}" srcOrd="0" destOrd="0" presId="urn:microsoft.com/office/officeart/2018/5/layout/IconCircleLabelList"/>
    <dgm:cxn modelId="{1DCAEC7C-CD6E-4C48-8473-B306BE93013F}" srcId="{6AE34A19-77A4-4523-9614-6870BBA8753E}" destId="{A8A506DC-C164-4A6F-8525-680E0D6AD9D9}" srcOrd="5" destOrd="0" parTransId="{0445A923-B5C0-40A8-AAED-6E1779529602}" sibTransId="{E88CA9FD-0AF5-4557-AA10-0B7ACDC0E5A0}"/>
    <dgm:cxn modelId="{9380D38E-257A-4F70-919C-27DBF850ED2A}" srcId="{6AE34A19-77A4-4523-9614-6870BBA8753E}" destId="{DC478BF0-B5DA-4FD1-87B3-3B663F609DD5}" srcOrd="2" destOrd="0" parTransId="{1C0BA177-952D-417D-A548-1BE15E8153F0}" sibTransId="{C2A8C63E-25D7-499D-BA03-AE30752727A4}"/>
    <dgm:cxn modelId="{598586B3-4D1C-4868-BB96-3D1A1253AF7F}" type="presOf" srcId="{4BAB5B2C-4F38-49BA-8958-03BE85D44135}" destId="{3259BA7E-306F-4CB4-B113-9346D085C4F4}" srcOrd="0" destOrd="0" presId="urn:microsoft.com/office/officeart/2018/5/layout/IconCircleLabelList"/>
    <dgm:cxn modelId="{58F57A5E-ADFA-48E8-971B-0FBE413336B1}" type="presOf" srcId="{A8A506DC-C164-4A6F-8525-680E0D6AD9D9}" destId="{44A2F38B-EE33-4F6C-8055-96D7B1F0AA2A}" srcOrd="0" destOrd="0" presId="urn:microsoft.com/office/officeart/2018/5/layout/IconCircleLabelList"/>
    <dgm:cxn modelId="{9B7522AA-F926-407D-BE62-1FEE766A1E53}" srcId="{6AE34A19-77A4-4523-9614-6870BBA8753E}" destId="{66176586-0CCF-4C85-B7A9-4E60297CBAA3}" srcOrd="6" destOrd="0" parTransId="{F77C4831-62DA-466B-B1B3-6E61956D9C86}" sibTransId="{4572F802-FE15-4E0D-983B-AB49C33E0425}"/>
    <dgm:cxn modelId="{6D1B1B9C-186C-4351-BEBF-8FF95121720C}" type="presOf" srcId="{418E150D-BDEB-417B-8FF7-2A66BEEDF369}" destId="{1DD4124A-6E2D-40FA-B22F-3663E0DB29FF}" srcOrd="0" destOrd="0" presId="urn:microsoft.com/office/officeart/2018/5/layout/IconCircleLabelList"/>
    <dgm:cxn modelId="{37C5A484-87B7-470D-8B8B-A45D76EC213D}" type="presOf" srcId="{AD19EBF9-C1C7-4531-8DC2-3E8CEBBCBF12}" destId="{A0DD30BE-B99A-46F5-B505-11EB1AAC3779}" srcOrd="0" destOrd="0" presId="urn:microsoft.com/office/officeart/2018/5/layout/IconCircleLabelList"/>
    <dgm:cxn modelId="{C3878202-E548-417B-BB29-1FBD2C058F0F}" type="presOf" srcId="{DC478BF0-B5DA-4FD1-87B3-3B663F609DD5}" destId="{90799A45-9C50-4CF5-91FE-4A12E3B5C02E}" srcOrd="0" destOrd="0" presId="urn:microsoft.com/office/officeart/2018/5/layout/IconCircleLabelList"/>
    <dgm:cxn modelId="{E0DF6A43-8E8E-4CF3-9A48-5747D9FB7A48}" srcId="{6AE34A19-77A4-4523-9614-6870BBA8753E}" destId="{D6BA582D-E15B-4A09-AF38-971C45BE104B}" srcOrd="1" destOrd="0" parTransId="{07419006-AD1A-4D47-9667-6A758F7EB07B}" sibTransId="{22EF0A22-B58F-431B-9F83-702EAF89B956}"/>
    <dgm:cxn modelId="{A5A1FCCE-27C4-4FA9-B451-669C5EBF7C74}" type="presOf" srcId="{66176586-0CCF-4C85-B7A9-4E60297CBAA3}" destId="{2CFD4A10-4153-49D5-AD21-CCD8C8AC6A9E}" srcOrd="0" destOrd="0" presId="urn:microsoft.com/office/officeart/2018/5/layout/IconCircleLabelList"/>
    <dgm:cxn modelId="{CA3CC0F7-20ED-4ADA-91DB-B8292066D85A}" srcId="{6AE34A19-77A4-4523-9614-6870BBA8753E}" destId="{AD19EBF9-C1C7-4531-8DC2-3E8CEBBCBF12}" srcOrd="7" destOrd="0" parTransId="{BE527B78-A13E-4347-8664-CA0D91E6FE00}" sibTransId="{9A1EBCED-F0B0-4D13-98A3-05B0697E4409}"/>
    <dgm:cxn modelId="{B6D1CC9A-FFD9-49E9-B01D-CBEBDA9EDA0D}" srcId="{6AE34A19-77A4-4523-9614-6870BBA8753E}" destId="{27C20AAD-0B2C-4E44-8730-3D82A8395673}" srcOrd="0" destOrd="0" parTransId="{5AA19019-ED02-41F7-8399-2C5C8DE7A4F0}" sibTransId="{4C04D324-9946-4E37-9E82-0BCB9F7FD52B}"/>
    <dgm:cxn modelId="{07119708-09C2-4F2F-B415-C1B9C7226516}" srcId="{6AE34A19-77A4-4523-9614-6870BBA8753E}" destId="{4BAB5B2C-4F38-49BA-8958-03BE85D44135}" srcOrd="4" destOrd="0" parTransId="{1A82B175-A63C-42FA-A9A7-1034DB254C8A}" sibTransId="{753E7AD8-6FDE-484D-A127-7CC86E6ACC69}"/>
    <dgm:cxn modelId="{33E98FE1-7AA0-416E-9531-02F034528321}" type="presOf" srcId="{D6BA582D-E15B-4A09-AF38-971C45BE104B}" destId="{A0BB0F16-52CA-4971-9E49-AC1808D7490D}" srcOrd="0" destOrd="0" presId="urn:microsoft.com/office/officeart/2018/5/layout/IconCircleLabelList"/>
    <dgm:cxn modelId="{DFA22250-E3EA-4BD9-AC89-148CD9431BE2}" srcId="{6AE34A19-77A4-4523-9614-6870BBA8753E}" destId="{418E150D-BDEB-417B-8FF7-2A66BEEDF369}" srcOrd="3" destOrd="0" parTransId="{A7097970-0EF0-49E5-97A0-E98CBD0B3875}" sibTransId="{3CA17617-A3EB-45A7-B2DA-362F6D240ADF}"/>
    <dgm:cxn modelId="{C9A7203C-65A0-4970-A4FD-099F5634F00D}" type="presOf" srcId="{6AE34A19-77A4-4523-9614-6870BBA8753E}" destId="{4CB1FC7E-04A9-4959-BDB5-5222D7A87BF1}" srcOrd="0" destOrd="0" presId="urn:microsoft.com/office/officeart/2018/5/layout/IconCircleLabelList"/>
    <dgm:cxn modelId="{9CE22C6D-42D8-435B-97F1-F2A5711901CD}" type="presParOf" srcId="{4CB1FC7E-04A9-4959-BDB5-5222D7A87BF1}" destId="{8BEE3F95-1AA0-4983-AAD2-73D9E05ECAEF}" srcOrd="0" destOrd="0" presId="urn:microsoft.com/office/officeart/2018/5/layout/IconCircleLabelList"/>
    <dgm:cxn modelId="{C2B4BB5A-BD0E-4C31-BADD-48F4993A8ABF}" type="presParOf" srcId="{8BEE3F95-1AA0-4983-AAD2-73D9E05ECAEF}" destId="{8AB7112B-68AE-4276-B2C8-E2088E01EC1E}" srcOrd="0" destOrd="0" presId="urn:microsoft.com/office/officeart/2018/5/layout/IconCircleLabelList"/>
    <dgm:cxn modelId="{DBE0EFDF-F5B1-418A-9FEA-730569BD287C}" type="presParOf" srcId="{8BEE3F95-1AA0-4983-AAD2-73D9E05ECAEF}" destId="{114CB974-2FF2-478F-9EC7-9CA809D341DB}" srcOrd="1" destOrd="0" presId="urn:microsoft.com/office/officeart/2018/5/layout/IconCircleLabelList"/>
    <dgm:cxn modelId="{17C4BEFE-C417-4E22-BAE5-D3FBA757A0C3}" type="presParOf" srcId="{8BEE3F95-1AA0-4983-AAD2-73D9E05ECAEF}" destId="{67267F49-11A5-451F-8E4C-9EB46A85F060}" srcOrd="2" destOrd="0" presId="urn:microsoft.com/office/officeart/2018/5/layout/IconCircleLabelList"/>
    <dgm:cxn modelId="{6530C135-C014-4752-9466-45B94529C870}" type="presParOf" srcId="{8BEE3F95-1AA0-4983-AAD2-73D9E05ECAEF}" destId="{6F92EE3D-EE36-4C24-9FEF-7D35486F1E09}" srcOrd="3" destOrd="0" presId="urn:microsoft.com/office/officeart/2018/5/layout/IconCircleLabelList"/>
    <dgm:cxn modelId="{546ACF92-3B90-44B3-A2C2-8C1A2F796ED6}" type="presParOf" srcId="{4CB1FC7E-04A9-4959-BDB5-5222D7A87BF1}" destId="{1666589F-29C3-48FA-8E59-89B3259F5551}" srcOrd="1" destOrd="0" presId="urn:microsoft.com/office/officeart/2018/5/layout/IconCircleLabelList"/>
    <dgm:cxn modelId="{E79B263F-18D6-4DBD-845B-C8C588A23F37}" type="presParOf" srcId="{4CB1FC7E-04A9-4959-BDB5-5222D7A87BF1}" destId="{357B9090-F58A-4120-BA90-C423677008E9}" srcOrd="2" destOrd="0" presId="urn:microsoft.com/office/officeart/2018/5/layout/IconCircleLabelList"/>
    <dgm:cxn modelId="{DE3E58E7-2456-43A3-AB57-CE90A2F3DA95}" type="presParOf" srcId="{357B9090-F58A-4120-BA90-C423677008E9}" destId="{ABB5F713-586C-405B-AC62-559FEB2EE90F}" srcOrd="0" destOrd="0" presId="urn:microsoft.com/office/officeart/2018/5/layout/IconCircleLabelList"/>
    <dgm:cxn modelId="{DCD93C68-169D-43E4-87C6-4C4E54C23287}" type="presParOf" srcId="{357B9090-F58A-4120-BA90-C423677008E9}" destId="{008846E0-1B88-4B0C-B25D-4C484CDE6B24}" srcOrd="1" destOrd="0" presId="urn:microsoft.com/office/officeart/2018/5/layout/IconCircleLabelList"/>
    <dgm:cxn modelId="{00D4C9F7-E44D-49CE-93F3-31BD88A0ABF2}" type="presParOf" srcId="{357B9090-F58A-4120-BA90-C423677008E9}" destId="{B0057055-FFEB-47B4-9FFE-0EC4BA462515}" srcOrd="2" destOrd="0" presId="urn:microsoft.com/office/officeart/2018/5/layout/IconCircleLabelList"/>
    <dgm:cxn modelId="{AD680D43-B8C6-4197-BEAB-02AB1CE995FB}" type="presParOf" srcId="{357B9090-F58A-4120-BA90-C423677008E9}" destId="{A0BB0F16-52CA-4971-9E49-AC1808D7490D}" srcOrd="3" destOrd="0" presId="urn:microsoft.com/office/officeart/2018/5/layout/IconCircleLabelList"/>
    <dgm:cxn modelId="{8C1C2525-6130-45D1-95CE-2819E4D1F97C}" type="presParOf" srcId="{4CB1FC7E-04A9-4959-BDB5-5222D7A87BF1}" destId="{86670E80-BFD8-42E8-9A1C-25BEABAB3E0C}" srcOrd="3" destOrd="0" presId="urn:microsoft.com/office/officeart/2018/5/layout/IconCircleLabelList"/>
    <dgm:cxn modelId="{911F7315-6EC2-4F02-9249-1F2CE15913E7}" type="presParOf" srcId="{4CB1FC7E-04A9-4959-BDB5-5222D7A87BF1}" destId="{BE2D235E-47D4-4C0D-AB28-5CB8E18B50C8}" srcOrd="4" destOrd="0" presId="urn:microsoft.com/office/officeart/2018/5/layout/IconCircleLabelList"/>
    <dgm:cxn modelId="{1428FD52-5998-4D2B-9D5D-D9ECA67A3DFA}" type="presParOf" srcId="{BE2D235E-47D4-4C0D-AB28-5CB8E18B50C8}" destId="{C542B8BF-6EF4-4650-8E8F-FAAD0B48F878}" srcOrd="0" destOrd="0" presId="urn:microsoft.com/office/officeart/2018/5/layout/IconCircleLabelList"/>
    <dgm:cxn modelId="{27C27D93-6D63-4984-83AF-61AF633B6B74}" type="presParOf" srcId="{BE2D235E-47D4-4C0D-AB28-5CB8E18B50C8}" destId="{3AFE0877-C825-4473-A54D-C749D0C9836C}" srcOrd="1" destOrd="0" presId="urn:microsoft.com/office/officeart/2018/5/layout/IconCircleLabelList"/>
    <dgm:cxn modelId="{EEF58132-3387-4FF9-8EF1-55CAFCF28A8C}" type="presParOf" srcId="{BE2D235E-47D4-4C0D-AB28-5CB8E18B50C8}" destId="{6CD72CC2-2612-4F57-8E75-B05FAB5B35B4}" srcOrd="2" destOrd="0" presId="urn:microsoft.com/office/officeart/2018/5/layout/IconCircleLabelList"/>
    <dgm:cxn modelId="{278E7AF5-70AF-44C7-A002-AEBE2B04E3D0}" type="presParOf" srcId="{BE2D235E-47D4-4C0D-AB28-5CB8E18B50C8}" destId="{90799A45-9C50-4CF5-91FE-4A12E3B5C02E}" srcOrd="3" destOrd="0" presId="urn:microsoft.com/office/officeart/2018/5/layout/IconCircleLabelList"/>
    <dgm:cxn modelId="{509C8E9C-AF37-4DA8-8712-A101ED5DA254}" type="presParOf" srcId="{4CB1FC7E-04A9-4959-BDB5-5222D7A87BF1}" destId="{C7230F39-B442-4AF5-9629-74FB9F6AEF66}" srcOrd="5" destOrd="0" presId="urn:microsoft.com/office/officeart/2018/5/layout/IconCircleLabelList"/>
    <dgm:cxn modelId="{4CB64EAE-B014-44D0-84B2-AD5993A40404}" type="presParOf" srcId="{4CB1FC7E-04A9-4959-BDB5-5222D7A87BF1}" destId="{87D46D18-EA7C-4031-82D6-DC9E14A87C3B}" srcOrd="6" destOrd="0" presId="urn:microsoft.com/office/officeart/2018/5/layout/IconCircleLabelList"/>
    <dgm:cxn modelId="{E469C9CE-4A1A-4EB4-BB25-8EDDDCD3157D}" type="presParOf" srcId="{87D46D18-EA7C-4031-82D6-DC9E14A87C3B}" destId="{C63C1316-A440-4DD8-B851-09ECE6BB7EE3}" srcOrd="0" destOrd="0" presId="urn:microsoft.com/office/officeart/2018/5/layout/IconCircleLabelList"/>
    <dgm:cxn modelId="{597CB6A3-8C77-4BEF-84B4-72A8ADD3CF8A}" type="presParOf" srcId="{87D46D18-EA7C-4031-82D6-DC9E14A87C3B}" destId="{117BE72B-586F-46A5-A176-068B69AF4900}" srcOrd="1" destOrd="0" presId="urn:microsoft.com/office/officeart/2018/5/layout/IconCircleLabelList"/>
    <dgm:cxn modelId="{ACF94A1D-37DF-445D-9E4B-B9A0A20EB87B}" type="presParOf" srcId="{87D46D18-EA7C-4031-82D6-DC9E14A87C3B}" destId="{34A79C85-3488-44C7-9944-543A340AB78E}" srcOrd="2" destOrd="0" presId="urn:microsoft.com/office/officeart/2018/5/layout/IconCircleLabelList"/>
    <dgm:cxn modelId="{F6ED6818-932A-43D7-9C85-6A0E0E236E23}" type="presParOf" srcId="{87D46D18-EA7C-4031-82D6-DC9E14A87C3B}" destId="{1DD4124A-6E2D-40FA-B22F-3663E0DB29FF}" srcOrd="3" destOrd="0" presId="urn:microsoft.com/office/officeart/2018/5/layout/IconCircleLabelList"/>
    <dgm:cxn modelId="{57F33196-66C3-40DC-B7CA-A23805A4F59C}" type="presParOf" srcId="{4CB1FC7E-04A9-4959-BDB5-5222D7A87BF1}" destId="{522A5642-18A6-4E4B-AC17-06A5BC35ADFE}" srcOrd="7" destOrd="0" presId="urn:microsoft.com/office/officeart/2018/5/layout/IconCircleLabelList"/>
    <dgm:cxn modelId="{1B77FCC1-631D-405A-A41A-2295F4404BFA}" type="presParOf" srcId="{4CB1FC7E-04A9-4959-BDB5-5222D7A87BF1}" destId="{A1B97BF8-B301-44AF-89E3-88CF920D23AA}" srcOrd="8" destOrd="0" presId="urn:microsoft.com/office/officeart/2018/5/layout/IconCircleLabelList"/>
    <dgm:cxn modelId="{D15650B8-35D3-48AB-B97E-204C21B93D21}" type="presParOf" srcId="{A1B97BF8-B301-44AF-89E3-88CF920D23AA}" destId="{F562DD8A-BD4D-4196-8AC6-9F8C418AD227}" srcOrd="0" destOrd="0" presId="urn:microsoft.com/office/officeart/2018/5/layout/IconCircleLabelList"/>
    <dgm:cxn modelId="{8C6D657A-4B2D-4E80-ACE2-B170AC2F1175}" type="presParOf" srcId="{A1B97BF8-B301-44AF-89E3-88CF920D23AA}" destId="{854C898B-BD5C-4B4A-A63D-C1252DC4080F}" srcOrd="1" destOrd="0" presId="urn:microsoft.com/office/officeart/2018/5/layout/IconCircleLabelList"/>
    <dgm:cxn modelId="{1E670EED-6EA2-4EB9-BEC5-5B9AEFF1D328}" type="presParOf" srcId="{A1B97BF8-B301-44AF-89E3-88CF920D23AA}" destId="{4A2CE2A6-0B62-4BD4-8149-915484D3FB0B}" srcOrd="2" destOrd="0" presId="urn:microsoft.com/office/officeart/2018/5/layout/IconCircleLabelList"/>
    <dgm:cxn modelId="{B6878072-8877-49E5-B0B1-CBEBAEE42D54}" type="presParOf" srcId="{A1B97BF8-B301-44AF-89E3-88CF920D23AA}" destId="{3259BA7E-306F-4CB4-B113-9346D085C4F4}" srcOrd="3" destOrd="0" presId="urn:microsoft.com/office/officeart/2018/5/layout/IconCircleLabelList"/>
    <dgm:cxn modelId="{2D394A44-E59F-4A87-91DA-DF07ED0D9622}" type="presParOf" srcId="{4CB1FC7E-04A9-4959-BDB5-5222D7A87BF1}" destId="{A3669833-D8F9-432C-9193-E0AFF60803E7}" srcOrd="9" destOrd="0" presId="urn:microsoft.com/office/officeart/2018/5/layout/IconCircleLabelList"/>
    <dgm:cxn modelId="{9BF8B7D3-CDAD-4F2C-A797-05FF0A1A5420}" type="presParOf" srcId="{4CB1FC7E-04A9-4959-BDB5-5222D7A87BF1}" destId="{3F08E5AA-AF0D-4633-8D69-3A686A5A3FD0}" srcOrd="10" destOrd="0" presId="urn:microsoft.com/office/officeart/2018/5/layout/IconCircleLabelList"/>
    <dgm:cxn modelId="{7B124884-333C-48DD-BFE7-434B9B075A2D}" type="presParOf" srcId="{3F08E5AA-AF0D-4633-8D69-3A686A5A3FD0}" destId="{13B31301-6BB3-40DD-997E-EED0003D84CB}" srcOrd="0" destOrd="0" presId="urn:microsoft.com/office/officeart/2018/5/layout/IconCircleLabelList"/>
    <dgm:cxn modelId="{B687FA32-7B15-4F51-B79F-B5537C143F11}" type="presParOf" srcId="{3F08E5AA-AF0D-4633-8D69-3A686A5A3FD0}" destId="{E0772BFC-5FC0-4A81-B384-1E952967A2BD}" srcOrd="1" destOrd="0" presId="urn:microsoft.com/office/officeart/2018/5/layout/IconCircleLabelList"/>
    <dgm:cxn modelId="{0C88F05B-F3A8-4527-A607-A4CAEC7D63B4}" type="presParOf" srcId="{3F08E5AA-AF0D-4633-8D69-3A686A5A3FD0}" destId="{D95EE05A-B2EB-44AF-BAB8-C0258FB08C38}" srcOrd="2" destOrd="0" presId="urn:microsoft.com/office/officeart/2018/5/layout/IconCircleLabelList"/>
    <dgm:cxn modelId="{9A7B6BD6-7927-4AB8-8A87-1BC53F911064}" type="presParOf" srcId="{3F08E5AA-AF0D-4633-8D69-3A686A5A3FD0}" destId="{44A2F38B-EE33-4F6C-8055-96D7B1F0AA2A}" srcOrd="3" destOrd="0" presId="urn:microsoft.com/office/officeart/2018/5/layout/IconCircleLabelList"/>
    <dgm:cxn modelId="{FB8F93E6-41A0-4D25-BE43-F020956AD7C2}" type="presParOf" srcId="{4CB1FC7E-04A9-4959-BDB5-5222D7A87BF1}" destId="{91E9566E-6EB6-46E5-BF14-FE49224ADA77}" srcOrd="11" destOrd="0" presId="urn:microsoft.com/office/officeart/2018/5/layout/IconCircleLabelList"/>
    <dgm:cxn modelId="{B32551C9-2749-49CB-AABC-5836DC623B8B}" type="presParOf" srcId="{4CB1FC7E-04A9-4959-BDB5-5222D7A87BF1}" destId="{8E835D14-92BC-4530-9C2B-E30848C17CF8}" srcOrd="12" destOrd="0" presId="urn:microsoft.com/office/officeart/2018/5/layout/IconCircleLabelList"/>
    <dgm:cxn modelId="{70CF20A0-E65D-49C7-B91D-A775F4F549B1}" type="presParOf" srcId="{8E835D14-92BC-4530-9C2B-E30848C17CF8}" destId="{CD9E5FB6-56C0-431D-9777-1645870D2062}" srcOrd="0" destOrd="0" presId="urn:microsoft.com/office/officeart/2018/5/layout/IconCircleLabelList"/>
    <dgm:cxn modelId="{6D939DBB-8F7C-426A-A6F3-835B6490D3D2}" type="presParOf" srcId="{8E835D14-92BC-4530-9C2B-E30848C17CF8}" destId="{BDD4BF6B-B5A8-4580-A844-0D16C873B15C}" srcOrd="1" destOrd="0" presId="urn:microsoft.com/office/officeart/2018/5/layout/IconCircleLabelList"/>
    <dgm:cxn modelId="{410C4401-556D-49DC-A01D-ED549C1CD201}" type="presParOf" srcId="{8E835D14-92BC-4530-9C2B-E30848C17CF8}" destId="{49DFCFB3-F388-46F9-B21D-9CE244BE938E}" srcOrd="2" destOrd="0" presId="urn:microsoft.com/office/officeart/2018/5/layout/IconCircleLabelList"/>
    <dgm:cxn modelId="{07C9886F-4174-4327-9769-BB6756DFF1D2}" type="presParOf" srcId="{8E835D14-92BC-4530-9C2B-E30848C17CF8}" destId="{2CFD4A10-4153-49D5-AD21-CCD8C8AC6A9E}" srcOrd="3" destOrd="0" presId="urn:microsoft.com/office/officeart/2018/5/layout/IconCircleLabelList"/>
    <dgm:cxn modelId="{3FC438A9-5E1A-4C59-85AF-C477216CE184}" type="presParOf" srcId="{4CB1FC7E-04A9-4959-BDB5-5222D7A87BF1}" destId="{019F141F-4C86-49F2-B28F-DBAF24F37829}" srcOrd="13" destOrd="0" presId="urn:microsoft.com/office/officeart/2018/5/layout/IconCircleLabelList"/>
    <dgm:cxn modelId="{07EA74FE-DE20-49C1-8840-04152BBB6275}" type="presParOf" srcId="{4CB1FC7E-04A9-4959-BDB5-5222D7A87BF1}" destId="{9D9D6BDA-800A-4229-AB10-A5611F730E03}" srcOrd="14" destOrd="0" presId="urn:microsoft.com/office/officeart/2018/5/layout/IconCircleLabelList"/>
    <dgm:cxn modelId="{BF1941F6-AA0A-4921-B318-83EBA1F0AAE3}" type="presParOf" srcId="{9D9D6BDA-800A-4229-AB10-A5611F730E03}" destId="{90AC097E-1C0F-4B45-95A1-A5A976DA88D7}" srcOrd="0" destOrd="0" presId="urn:microsoft.com/office/officeart/2018/5/layout/IconCircleLabelList"/>
    <dgm:cxn modelId="{0597713E-83DA-4A3A-8739-8DEE7C7ABC47}" type="presParOf" srcId="{9D9D6BDA-800A-4229-AB10-A5611F730E03}" destId="{6065B57F-0DB4-4766-BDAC-DA0119D4505C}" srcOrd="1" destOrd="0" presId="urn:microsoft.com/office/officeart/2018/5/layout/IconCircleLabelList"/>
    <dgm:cxn modelId="{0EAB7A0E-855E-4C73-85A6-1027527FEA1D}" type="presParOf" srcId="{9D9D6BDA-800A-4229-AB10-A5611F730E03}" destId="{18831D26-3CBF-4A09-BAA4-CB5EBB765407}" srcOrd="2" destOrd="0" presId="urn:microsoft.com/office/officeart/2018/5/layout/IconCircleLabelList"/>
    <dgm:cxn modelId="{D72A858C-3C5E-4E59-A359-CBC24407549F}" type="presParOf" srcId="{9D9D6BDA-800A-4229-AB10-A5611F730E03}" destId="{A0DD30BE-B99A-46F5-B505-11EB1AAC377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0CA080-C5BF-47AA-BC91-F3D2FBD67459}"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2BE87BC9-2997-4335-8192-02F6950BBA23}">
      <dgm:prSet phldrT="[Text]"/>
      <dgm:spPr/>
      <dgm:t>
        <a:bodyPr/>
        <a:lstStyle/>
        <a:p>
          <a:r>
            <a:rPr lang="en-US" dirty="0" smtClean="0"/>
            <a:t>When</a:t>
          </a:r>
          <a:endParaRPr lang="en-US" dirty="0"/>
        </a:p>
      </dgm:t>
    </dgm:pt>
    <dgm:pt modelId="{CFC80903-1A8C-4604-9767-8BDAF67C7A65}" type="parTrans" cxnId="{B0DD1948-3122-4A69-AD4A-1A318C454DCE}">
      <dgm:prSet/>
      <dgm:spPr/>
      <dgm:t>
        <a:bodyPr/>
        <a:lstStyle/>
        <a:p>
          <a:endParaRPr lang="en-US"/>
        </a:p>
      </dgm:t>
    </dgm:pt>
    <dgm:pt modelId="{BF18A0EF-48A4-463B-A57E-0167283AEEA8}" type="sibTrans" cxnId="{B0DD1948-3122-4A69-AD4A-1A318C454DCE}">
      <dgm:prSet/>
      <dgm:spPr/>
      <dgm:t>
        <a:bodyPr/>
        <a:lstStyle/>
        <a:p>
          <a:endParaRPr lang="en-US"/>
        </a:p>
      </dgm:t>
    </dgm:pt>
    <dgm:pt modelId="{BE03A81D-34B2-48ED-AD9E-831B49426478}">
      <dgm:prSet phldrT="[Text]" custT="1"/>
      <dgm:spPr/>
      <dgm:t>
        <a:bodyPr/>
        <a:lstStyle/>
        <a:p>
          <a:r>
            <a:rPr lang="en-US" sz="2000" dirty="0" smtClean="0"/>
            <a:t>Starting February 1, 2020</a:t>
          </a:r>
          <a:endParaRPr lang="en-US" sz="2000" dirty="0"/>
        </a:p>
      </dgm:t>
    </dgm:pt>
    <dgm:pt modelId="{89F13237-E862-4E57-A0DD-FFFA464E3ACE}" type="parTrans" cxnId="{38783548-B02B-479B-9F0E-72D9D605F60F}">
      <dgm:prSet/>
      <dgm:spPr/>
      <dgm:t>
        <a:bodyPr/>
        <a:lstStyle/>
        <a:p>
          <a:endParaRPr lang="en-US"/>
        </a:p>
      </dgm:t>
    </dgm:pt>
    <dgm:pt modelId="{C83CBFEC-4EB5-4095-AF59-FAD8249AA3C1}" type="sibTrans" cxnId="{38783548-B02B-479B-9F0E-72D9D605F60F}">
      <dgm:prSet/>
      <dgm:spPr/>
      <dgm:t>
        <a:bodyPr/>
        <a:lstStyle/>
        <a:p>
          <a:endParaRPr lang="en-US"/>
        </a:p>
      </dgm:t>
    </dgm:pt>
    <dgm:pt modelId="{FA1E1D98-3866-4D1F-92E5-E84A4D4E2A12}">
      <dgm:prSet phldrT="[Text]"/>
      <dgm:spPr/>
      <dgm:t>
        <a:bodyPr/>
        <a:lstStyle/>
        <a:p>
          <a:r>
            <a:rPr lang="en-US" dirty="0" smtClean="0"/>
            <a:t>Who</a:t>
          </a:r>
          <a:endParaRPr lang="en-US" dirty="0"/>
        </a:p>
      </dgm:t>
    </dgm:pt>
    <dgm:pt modelId="{4C6DA666-D242-4444-804F-9E189F03945B}" type="parTrans" cxnId="{A114FB48-2200-46E9-AF94-D20F7A266678}">
      <dgm:prSet/>
      <dgm:spPr/>
      <dgm:t>
        <a:bodyPr/>
        <a:lstStyle/>
        <a:p>
          <a:endParaRPr lang="en-US"/>
        </a:p>
      </dgm:t>
    </dgm:pt>
    <dgm:pt modelId="{E2396E09-AD78-4F69-9FD3-62A15C161551}" type="sibTrans" cxnId="{A114FB48-2200-46E9-AF94-D20F7A266678}">
      <dgm:prSet/>
      <dgm:spPr/>
      <dgm:t>
        <a:bodyPr/>
        <a:lstStyle/>
        <a:p>
          <a:endParaRPr lang="en-US"/>
        </a:p>
      </dgm:t>
    </dgm:pt>
    <dgm:pt modelId="{9ADF2B97-FD22-47F8-964D-4F851ABE235E}">
      <dgm:prSet phldrT="[Text]" custT="1"/>
      <dgm:spPr/>
      <dgm:t>
        <a:bodyPr/>
        <a:lstStyle/>
        <a:p>
          <a:r>
            <a:rPr lang="en-US" sz="2000" dirty="0" smtClean="0"/>
            <a:t>Eligible POPS Employees</a:t>
          </a:r>
          <a:endParaRPr lang="en-US" sz="2000" dirty="0"/>
        </a:p>
      </dgm:t>
    </dgm:pt>
    <dgm:pt modelId="{E05BE726-63B5-4DAE-AF0B-F67A576E7E1B}" type="parTrans" cxnId="{7F7DE685-4712-4076-81D8-1461867A02EC}">
      <dgm:prSet/>
      <dgm:spPr/>
      <dgm:t>
        <a:bodyPr/>
        <a:lstStyle/>
        <a:p>
          <a:endParaRPr lang="en-US"/>
        </a:p>
      </dgm:t>
    </dgm:pt>
    <dgm:pt modelId="{C7B2CC2B-AC55-4E86-9CEF-EE3CDF533246}" type="sibTrans" cxnId="{7F7DE685-4712-4076-81D8-1461867A02EC}">
      <dgm:prSet/>
      <dgm:spPr/>
      <dgm:t>
        <a:bodyPr/>
        <a:lstStyle/>
        <a:p>
          <a:endParaRPr lang="en-US"/>
        </a:p>
      </dgm:t>
    </dgm:pt>
    <dgm:pt modelId="{ED06F938-764A-4022-A1FF-9C0BCABC1610}">
      <dgm:prSet phldrT="[Text]"/>
      <dgm:spPr/>
      <dgm:t>
        <a:bodyPr/>
        <a:lstStyle/>
        <a:p>
          <a:r>
            <a:rPr lang="en-US" dirty="0" smtClean="0"/>
            <a:t>How much</a:t>
          </a:r>
          <a:endParaRPr lang="en-US" dirty="0"/>
        </a:p>
      </dgm:t>
    </dgm:pt>
    <dgm:pt modelId="{61170E74-FC3F-40AD-A4FE-D3D581F41984}" type="parTrans" cxnId="{F44C1433-0C8E-479E-8697-447695151765}">
      <dgm:prSet/>
      <dgm:spPr/>
      <dgm:t>
        <a:bodyPr/>
        <a:lstStyle/>
        <a:p>
          <a:endParaRPr lang="en-US"/>
        </a:p>
      </dgm:t>
    </dgm:pt>
    <dgm:pt modelId="{4C0C7E9A-7E8A-4878-A4C8-F2CA8E8D54D9}" type="sibTrans" cxnId="{F44C1433-0C8E-479E-8697-447695151765}">
      <dgm:prSet/>
      <dgm:spPr/>
      <dgm:t>
        <a:bodyPr/>
        <a:lstStyle/>
        <a:p>
          <a:endParaRPr lang="en-US"/>
        </a:p>
      </dgm:t>
    </dgm:pt>
    <dgm:pt modelId="{F4E35149-29C8-437A-9A93-EEB61A97E83B}">
      <dgm:prSet phldrT="[Text]" custT="1"/>
      <dgm:spPr/>
      <dgm:t>
        <a:bodyPr/>
        <a:lstStyle/>
        <a:p>
          <a:r>
            <a:rPr lang="en-US" sz="1600" dirty="0" smtClean="0"/>
            <a:t>Via individual Cell Phone or Computer</a:t>
          </a:r>
          <a:endParaRPr lang="en-US" sz="1600" dirty="0"/>
        </a:p>
      </dgm:t>
    </dgm:pt>
    <dgm:pt modelId="{009296B0-5756-4585-BA9D-00EFBD791665}" type="parTrans" cxnId="{5D32466B-EEC4-4842-A6DE-E5BDB5DBABD6}">
      <dgm:prSet/>
      <dgm:spPr/>
      <dgm:t>
        <a:bodyPr/>
        <a:lstStyle/>
        <a:p>
          <a:endParaRPr lang="en-US"/>
        </a:p>
      </dgm:t>
    </dgm:pt>
    <dgm:pt modelId="{4B56CF1E-F3A5-49D2-9730-158A5FE8E00B}" type="sibTrans" cxnId="{5D32466B-EEC4-4842-A6DE-E5BDB5DBABD6}">
      <dgm:prSet/>
      <dgm:spPr/>
      <dgm:t>
        <a:bodyPr/>
        <a:lstStyle/>
        <a:p>
          <a:endParaRPr lang="en-US"/>
        </a:p>
      </dgm:t>
    </dgm:pt>
    <dgm:pt modelId="{C40AD027-7FEE-4BBD-AD6B-46D697DE4A25}">
      <dgm:prSet phldrT="[Text]"/>
      <dgm:spPr/>
      <dgm:t>
        <a:bodyPr/>
        <a:lstStyle/>
        <a:p>
          <a:r>
            <a:rPr lang="en-US" dirty="0" smtClean="0"/>
            <a:t>Where</a:t>
          </a:r>
          <a:endParaRPr lang="en-US" dirty="0"/>
        </a:p>
      </dgm:t>
    </dgm:pt>
    <dgm:pt modelId="{D46C1465-908E-4C0C-AD2F-635388363AD8}" type="parTrans" cxnId="{D065A37F-D31B-4183-8A92-4E77D7BC6EC5}">
      <dgm:prSet/>
      <dgm:spPr/>
      <dgm:t>
        <a:bodyPr/>
        <a:lstStyle/>
        <a:p>
          <a:endParaRPr lang="en-US"/>
        </a:p>
      </dgm:t>
    </dgm:pt>
    <dgm:pt modelId="{042033EA-448D-4593-A9B6-B08C8E23F3E6}" type="sibTrans" cxnId="{D065A37F-D31B-4183-8A92-4E77D7BC6EC5}">
      <dgm:prSet/>
      <dgm:spPr/>
      <dgm:t>
        <a:bodyPr/>
        <a:lstStyle/>
        <a:p>
          <a:endParaRPr lang="en-US"/>
        </a:p>
      </dgm:t>
    </dgm:pt>
    <dgm:pt modelId="{4A265863-2E81-4107-BAAA-6E63B6AF3018}">
      <dgm:prSet phldrT="[Text]"/>
      <dgm:spPr/>
      <dgm:t>
        <a:bodyPr/>
        <a:lstStyle/>
        <a:p>
          <a:r>
            <a:rPr lang="en-US" dirty="0" smtClean="0"/>
            <a:t>How often</a:t>
          </a:r>
          <a:endParaRPr lang="en-US" dirty="0"/>
        </a:p>
      </dgm:t>
    </dgm:pt>
    <dgm:pt modelId="{76E5E537-5DDE-4F34-BE2A-AD284F6B2CB6}" type="parTrans" cxnId="{7F98965B-4305-4A19-918D-20000D898CFE}">
      <dgm:prSet/>
      <dgm:spPr/>
      <dgm:t>
        <a:bodyPr/>
        <a:lstStyle/>
        <a:p>
          <a:endParaRPr lang="en-US"/>
        </a:p>
      </dgm:t>
    </dgm:pt>
    <dgm:pt modelId="{E8601440-155A-4D50-ADBF-D5BF7D29400E}" type="sibTrans" cxnId="{7F98965B-4305-4A19-918D-20000D898CFE}">
      <dgm:prSet/>
      <dgm:spPr/>
      <dgm:t>
        <a:bodyPr/>
        <a:lstStyle/>
        <a:p>
          <a:endParaRPr lang="en-US"/>
        </a:p>
      </dgm:t>
    </dgm:pt>
    <dgm:pt modelId="{F06938B3-FE59-41EA-A1AD-E352B7BBC3D8}">
      <dgm:prSet phldrT="[Text]" custT="1"/>
      <dgm:spPr/>
      <dgm:t>
        <a:bodyPr/>
        <a:lstStyle/>
        <a:p>
          <a:r>
            <a:rPr lang="en-US" sz="1800" dirty="0" smtClean="0"/>
            <a:t>$105.00 paid by the Employee (reimbursement of the test cost is up to the department)</a:t>
          </a:r>
          <a:r>
            <a:rPr lang="en-US" sz="1200" dirty="0" smtClean="0"/>
            <a:t/>
          </a:r>
          <a:br>
            <a:rPr lang="en-US" sz="1200" dirty="0" smtClean="0"/>
          </a:br>
          <a:endParaRPr lang="en-US" sz="1200" dirty="0"/>
        </a:p>
      </dgm:t>
    </dgm:pt>
    <dgm:pt modelId="{8EAA6F01-1380-4197-843D-05067833B991}" type="parTrans" cxnId="{8CDD6132-3372-48AA-8FEC-741B6F1E5091}">
      <dgm:prSet/>
      <dgm:spPr/>
      <dgm:t>
        <a:bodyPr/>
        <a:lstStyle/>
        <a:p>
          <a:endParaRPr lang="en-US"/>
        </a:p>
      </dgm:t>
    </dgm:pt>
    <dgm:pt modelId="{E5DE609F-0E7A-4FCE-B424-04B82F742852}" type="sibTrans" cxnId="{8CDD6132-3372-48AA-8FEC-741B6F1E5091}">
      <dgm:prSet/>
      <dgm:spPr/>
      <dgm:t>
        <a:bodyPr/>
        <a:lstStyle/>
        <a:p>
          <a:endParaRPr lang="en-US"/>
        </a:p>
      </dgm:t>
    </dgm:pt>
    <dgm:pt modelId="{5744A71A-1B70-4379-921C-0ED3DFC942C1}">
      <dgm:prSet phldrT="[Text]" custT="1"/>
      <dgm:spPr/>
      <dgm:t>
        <a:bodyPr/>
        <a:lstStyle/>
        <a:p>
          <a:r>
            <a:rPr lang="en-US" sz="2000" dirty="0" smtClean="0"/>
            <a:t>Monday through Friday between 9am and 6pm CST</a:t>
          </a:r>
          <a:r>
            <a:rPr lang="en-US" sz="1200" dirty="0" smtClean="0"/>
            <a:t>	</a:t>
          </a:r>
          <a:endParaRPr lang="en-US" sz="1200" dirty="0"/>
        </a:p>
      </dgm:t>
    </dgm:pt>
    <dgm:pt modelId="{697AC42C-07A7-45E7-9F7A-EE49682EBD11}" type="parTrans" cxnId="{DB284431-18D9-4614-B653-6F72B15124CE}">
      <dgm:prSet/>
      <dgm:spPr/>
      <dgm:t>
        <a:bodyPr/>
        <a:lstStyle/>
        <a:p>
          <a:endParaRPr lang="en-US"/>
        </a:p>
      </dgm:t>
    </dgm:pt>
    <dgm:pt modelId="{CBEEFC8A-C045-487C-881F-65130F695172}" type="sibTrans" cxnId="{DB284431-18D9-4614-B653-6F72B15124CE}">
      <dgm:prSet/>
      <dgm:spPr/>
      <dgm:t>
        <a:bodyPr/>
        <a:lstStyle/>
        <a:p>
          <a:endParaRPr lang="en-US"/>
        </a:p>
      </dgm:t>
    </dgm:pt>
    <dgm:pt modelId="{15917D64-033E-463D-8AC1-BF94168DE99A}">
      <dgm:prSet phldrT="[Text]" custT="1"/>
      <dgm:spPr/>
      <dgm:t>
        <a:bodyPr/>
        <a:lstStyle/>
        <a:p>
          <a:r>
            <a:rPr lang="en-US" sz="1600" dirty="0" smtClean="0"/>
            <a:t>Identification (driver’s license) shown to Berlitz for testing</a:t>
          </a:r>
          <a:endParaRPr lang="en-US" sz="1600" dirty="0"/>
        </a:p>
      </dgm:t>
    </dgm:pt>
    <dgm:pt modelId="{ABD0FC67-215D-4F7E-86E0-88089BB028E1}" type="parTrans" cxnId="{ACD92C88-D6DA-4602-BE37-8C497AC551DB}">
      <dgm:prSet/>
      <dgm:spPr/>
      <dgm:t>
        <a:bodyPr/>
        <a:lstStyle/>
        <a:p>
          <a:endParaRPr lang="en-US"/>
        </a:p>
      </dgm:t>
    </dgm:pt>
    <dgm:pt modelId="{0FF00059-54AA-4C5B-BF1B-92BACA2A3DFF}" type="sibTrans" cxnId="{ACD92C88-D6DA-4602-BE37-8C497AC551DB}">
      <dgm:prSet/>
      <dgm:spPr/>
      <dgm:t>
        <a:bodyPr/>
        <a:lstStyle/>
        <a:p>
          <a:endParaRPr lang="en-US"/>
        </a:p>
      </dgm:t>
    </dgm:pt>
    <dgm:pt modelId="{AABC211D-8DF9-4C96-A76F-9531241FAAC3}" type="pres">
      <dgm:prSet presAssocID="{380CA080-C5BF-47AA-BC91-F3D2FBD67459}" presName="Name0" presStyleCnt="0">
        <dgm:presLayoutVars>
          <dgm:dir/>
          <dgm:animLvl val="lvl"/>
          <dgm:resizeHandles val="exact"/>
        </dgm:presLayoutVars>
      </dgm:prSet>
      <dgm:spPr/>
      <dgm:t>
        <a:bodyPr/>
        <a:lstStyle/>
        <a:p>
          <a:endParaRPr lang="en-US"/>
        </a:p>
      </dgm:t>
    </dgm:pt>
    <dgm:pt modelId="{E44CA6E1-7045-424F-A1A4-F191AF83C24F}" type="pres">
      <dgm:prSet presAssocID="{2BE87BC9-2997-4335-8192-02F6950BBA23}" presName="linNode" presStyleCnt="0"/>
      <dgm:spPr/>
    </dgm:pt>
    <dgm:pt modelId="{A1605294-5D46-4AB8-BF3C-FA0AD294D6CC}" type="pres">
      <dgm:prSet presAssocID="{2BE87BC9-2997-4335-8192-02F6950BBA23}" presName="parentText" presStyleLbl="node1" presStyleIdx="0" presStyleCnt="5" custLinFactNeighborX="-857" custLinFactNeighborY="1211">
        <dgm:presLayoutVars>
          <dgm:chMax val="1"/>
          <dgm:bulletEnabled val="1"/>
        </dgm:presLayoutVars>
      </dgm:prSet>
      <dgm:spPr/>
      <dgm:t>
        <a:bodyPr/>
        <a:lstStyle/>
        <a:p>
          <a:endParaRPr lang="en-US"/>
        </a:p>
      </dgm:t>
    </dgm:pt>
    <dgm:pt modelId="{037CF644-6F10-4DAE-9730-14598A37640D}" type="pres">
      <dgm:prSet presAssocID="{2BE87BC9-2997-4335-8192-02F6950BBA23}" presName="descendantText" presStyleLbl="alignAccFollowNode1" presStyleIdx="0" presStyleCnt="5">
        <dgm:presLayoutVars>
          <dgm:bulletEnabled val="1"/>
        </dgm:presLayoutVars>
      </dgm:prSet>
      <dgm:spPr/>
      <dgm:t>
        <a:bodyPr/>
        <a:lstStyle/>
        <a:p>
          <a:endParaRPr lang="en-US"/>
        </a:p>
      </dgm:t>
    </dgm:pt>
    <dgm:pt modelId="{5DC49ACC-EA41-48A8-A7E6-DD10AFD073FB}" type="pres">
      <dgm:prSet presAssocID="{BF18A0EF-48A4-463B-A57E-0167283AEEA8}" presName="sp" presStyleCnt="0"/>
      <dgm:spPr/>
    </dgm:pt>
    <dgm:pt modelId="{FA4F79D2-9758-41FF-B1C4-3815191D5D9C}" type="pres">
      <dgm:prSet presAssocID="{FA1E1D98-3866-4D1F-92E5-E84A4D4E2A12}" presName="linNode" presStyleCnt="0"/>
      <dgm:spPr/>
    </dgm:pt>
    <dgm:pt modelId="{34C11E7E-EECF-4B2A-8D33-02584D8EC842}" type="pres">
      <dgm:prSet presAssocID="{FA1E1D98-3866-4D1F-92E5-E84A4D4E2A12}" presName="parentText" presStyleLbl="node1" presStyleIdx="1" presStyleCnt="5">
        <dgm:presLayoutVars>
          <dgm:chMax val="1"/>
          <dgm:bulletEnabled val="1"/>
        </dgm:presLayoutVars>
      </dgm:prSet>
      <dgm:spPr/>
      <dgm:t>
        <a:bodyPr/>
        <a:lstStyle/>
        <a:p>
          <a:endParaRPr lang="en-US"/>
        </a:p>
      </dgm:t>
    </dgm:pt>
    <dgm:pt modelId="{8145D93F-AD80-4126-943B-1A5FA60C7497}" type="pres">
      <dgm:prSet presAssocID="{FA1E1D98-3866-4D1F-92E5-E84A4D4E2A12}" presName="descendantText" presStyleLbl="alignAccFollowNode1" presStyleIdx="1" presStyleCnt="5">
        <dgm:presLayoutVars>
          <dgm:bulletEnabled val="1"/>
        </dgm:presLayoutVars>
      </dgm:prSet>
      <dgm:spPr/>
      <dgm:t>
        <a:bodyPr/>
        <a:lstStyle/>
        <a:p>
          <a:endParaRPr lang="en-US"/>
        </a:p>
      </dgm:t>
    </dgm:pt>
    <dgm:pt modelId="{8FFB2457-FC37-4D99-9E0F-6739CB1FC4E5}" type="pres">
      <dgm:prSet presAssocID="{E2396E09-AD78-4F69-9FD3-62A15C161551}" presName="sp" presStyleCnt="0"/>
      <dgm:spPr/>
    </dgm:pt>
    <dgm:pt modelId="{158F57D3-C4F1-47A0-81E3-E6F5C70D6BEE}" type="pres">
      <dgm:prSet presAssocID="{ED06F938-764A-4022-A1FF-9C0BCABC1610}" presName="linNode" presStyleCnt="0"/>
      <dgm:spPr/>
    </dgm:pt>
    <dgm:pt modelId="{9B12B988-DDD6-491C-9763-4278371A7764}" type="pres">
      <dgm:prSet presAssocID="{ED06F938-764A-4022-A1FF-9C0BCABC1610}" presName="parentText" presStyleLbl="node1" presStyleIdx="2" presStyleCnt="5">
        <dgm:presLayoutVars>
          <dgm:chMax val="1"/>
          <dgm:bulletEnabled val="1"/>
        </dgm:presLayoutVars>
      </dgm:prSet>
      <dgm:spPr/>
      <dgm:t>
        <a:bodyPr/>
        <a:lstStyle/>
        <a:p>
          <a:endParaRPr lang="en-US"/>
        </a:p>
      </dgm:t>
    </dgm:pt>
    <dgm:pt modelId="{AFD1C30B-EFCB-49AE-ACCB-A18F839883E3}" type="pres">
      <dgm:prSet presAssocID="{ED06F938-764A-4022-A1FF-9C0BCABC1610}" presName="descendantText" presStyleLbl="alignAccFollowNode1" presStyleIdx="2" presStyleCnt="5">
        <dgm:presLayoutVars>
          <dgm:bulletEnabled val="1"/>
        </dgm:presLayoutVars>
      </dgm:prSet>
      <dgm:spPr/>
      <dgm:t>
        <a:bodyPr/>
        <a:lstStyle/>
        <a:p>
          <a:endParaRPr lang="en-US"/>
        </a:p>
      </dgm:t>
    </dgm:pt>
    <dgm:pt modelId="{755D8AC3-5764-4C6C-9E89-E63417FC0DEC}" type="pres">
      <dgm:prSet presAssocID="{4C0C7E9A-7E8A-4878-A4C8-F2CA8E8D54D9}" presName="sp" presStyleCnt="0"/>
      <dgm:spPr/>
    </dgm:pt>
    <dgm:pt modelId="{C02FCA88-372F-4275-96B0-85584D7FEACA}" type="pres">
      <dgm:prSet presAssocID="{4A265863-2E81-4107-BAAA-6E63B6AF3018}" presName="linNode" presStyleCnt="0"/>
      <dgm:spPr/>
    </dgm:pt>
    <dgm:pt modelId="{24032DE9-EFE1-456D-92BC-8125D493CBCE}" type="pres">
      <dgm:prSet presAssocID="{4A265863-2E81-4107-BAAA-6E63B6AF3018}" presName="parentText" presStyleLbl="node1" presStyleIdx="3" presStyleCnt="5">
        <dgm:presLayoutVars>
          <dgm:chMax val="1"/>
          <dgm:bulletEnabled val="1"/>
        </dgm:presLayoutVars>
      </dgm:prSet>
      <dgm:spPr/>
      <dgm:t>
        <a:bodyPr/>
        <a:lstStyle/>
        <a:p>
          <a:endParaRPr lang="en-US"/>
        </a:p>
      </dgm:t>
    </dgm:pt>
    <dgm:pt modelId="{E60BCFC6-C4FE-4361-86B7-4F17106B8EC3}" type="pres">
      <dgm:prSet presAssocID="{4A265863-2E81-4107-BAAA-6E63B6AF3018}" presName="descendantText" presStyleLbl="alignAccFollowNode1" presStyleIdx="3" presStyleCnt="5">
        <dgm:presLayoutVars>
          <dgm:bulletEnabled val="1"/>
        </dgm:presLayoutVars>
      </dgm:prSet>
      <dgm:spPr/>
      <dgm:t>
        <a:bodyPr/>
        <a:lstStyle/>
        <a:p>
          <a:endParaRPr lang="en-US"/>
        </a:p>
      </dgm:t>
    </dgm:pt>
    <dgm:pt modelId="{BCBF6BEA-2D83-4829-B287-9C6599EDAC32}" type="pres">
      <dgm:prSet presAssocID="{E8601440-155A-4D50-ADBF-D5BF7D29400E}" presName="sp" presStyleCnt="0"/>
      <dgm:spPr/>
    </dgm:pt>
    <dgm:pt modelId="{FC25F7C5-3522-4C22-95C8-81F0AAC4C4BF}" type="pres">
      <dgm:prSet presAssocID="{C40AD027-7FEE-4BBD-AD6B-46D697DE4A25}" presName="linNode" presStyleCnt="0"/>
      <dgm:spPr/>
    </dgm:pt>
    <dgm:pt modelId="{C9B3A082-FE20-48ED-B352-A2A25AB840AD}" type="pres">
      <dgm:prSet presAssocID="{C40AD027-7FEE-4BBD-AD6B-46D697DE4A25}" presName="parentText" presStyleLbl="node1" presStyleIdx="4" presStyleCnt="5" custLinFactNeighborX="-34232" custLinFactNeighborY="798">
        <dgm:presLayoutVars>
          <dgm:chMax val="1"/>
          <dgm:bulletEnabled val="1"/>
        </dgm:presLayoutVars>
      </dgm:prSet>
      <dgm:spPr/>
      <dgm:t>
        <a:bodyPr/>
        <a:lstStyle/>
        <a:p>
          <a:endParaRPr lang="en-US"/>
        </a:p>
      </dgm:t>
    </dgm:pt>
    <dgm:pt modelId="{6459D491-862B-4643-9640-3C04E5DA5072}" type="pres">
      <dgm:prSet presAssocID="{C40AD027-7FEE-4BBD-AD6B-46D697DE4A25}" presName="descendantText" presStyleLbl="alignAccFollowNode1" presStyleIdx="4" presStyleCnt="5">
        <dgm:presLayoutVars>
          <dgm:bulletEnabled val="1"/>
        </dgm:presLayoutVars>
      </dgm:prSet>
      <dgm:spPr/>
      <dgm:t>
        <a:bodyPr/>
        <a:lstStyle/>
        <a:p>
          <a:endParaRPr lang="en-US"/>
        </a:p>
      </dgm:t>
    </dgm:pt>
  </dgm:ptLst>
  <dgm:cxnLst>
    <dgm:cxn modelId="{8CDD6132-3372-48AA-8FEC-741B6F1E5091}" srcId="{ED06F938-764A-4022-A1FF-9C0BCABC1610}" destId="{F06938B3-FE59-41EA-A1AD-E352B7BBC3D8}" srcOrd="0" destOrd="0" parTransId="{8EAA6F01-1380-4197-843D-05067833B991}" sibTransId="{E5DE609F-0E7A-4FCE-B424-04B82F742852}"/>
    <dgm:cxn modelId="{38783548-B02B-479B-9F0E-72D9D605F60F}" srcId="{2BE87BC9-2997-4335-8192-02F6950BBA23}" destId="{BE03A81D-34B2-48ED-AD9E-831B49426478}" srcOrd="0" destOrd="0" parTransId="{89F13237-E862-4E57-A0DD-FFFA464E3ACE}" sibTransId="{C83CBFEC-4EB5-4095-AF59-FAD8249AA3C1}"/>
    <dgm:cxn modelId="{A114FB48-2200-46E9-AF94-D20F7A266678}" srcId="{380CA080-C5BF-47AA-BC91-F3D2FBD67459}" destId="{FA1E1D98-3866-4D1F-92E5-E84A4D4E2A12}" srcOrd="1" destOrd="0" parTransId="{4C6DA666-D242-4444-804F-9E189F03945B}" sibTransId="{E2396E09-AD78-4F69-9FD3-62A15C161551}"/>
    <dgm:cxn modelId="{5D32466B-EEC4-4842-A6DE-E5BDB5DBABD6}" srcId="{C40AD027-7FEE-4BBD-AD6B-46D697DE4A25}" destId="{F4E35149-29C8-437A-9A93-EEB61A97E83B}" srcOrd="0" destOrd="0" parTransId="{009296B0-5756-4585-BA9D-00EFBD791665}" sibTransId="{4B56CF1E-F3A5-49D2-9730-158A5FE8E00B}"/>
    <dgm:cxn modelId="{6D78D5EA-50EC-46B7-80E0-74F510D25002}" type="presOf" srcId="{5744A71A-1B70-4379-921C-0ED3DFC942C1}" destId="{E60BCFC6-C4FE-4361-86B7-4F17106B8EC3}" srcOrd="0" destOrd="0" presId="urn:microsoft.com/office/officeart/2005/8/layout/vList5"/>
    <dgm:cxn modelId="{7F98965B-4305-4A19-918D-20000D898CFE}" srcId="{380CA080-C5BF-47AA-BC91-F3D2FBD67459}" destId="{4A265863-2E81-4107-BAAA-6E63B6AF3018}" srcOrd="3" destOrd="0" parTransId="{76E5E537-5DDE-4F34-BE2A-AD284F6B2CB6}" sibTransId="{E8601440-155A-4D50-ADBF-D5BF7D29400E}"/>
    <dgm:cxn modelId="{C78DCBCA-2E64-4CD7-A149-1D8473121F04}" type="presOf" srcId="{4A265863-2E81-4107-BAAA-6E63B6AF3018}" destId="{24032DE9-EFE1-456D-92BC-8125D493CBCE}" srcOrd="0" destOrd="0" presId="urn:microsoft.com/office/officeart/2005/8/layout/vList5"/>
    <dgm:cxn modelId="{ACD92C88-D6DA-4602-BE37-8C497AC551DB}" srcId="{C40AD027-7FEE-4BBD-AD6B-46D697DE4A25}" destId="{15917D64-033E-463D-8AC1-BF94168DE99A}" srcOrd="1" destOrd="0" parTransId="{ABD0FC67-215D-4F7E-86E0-88089BB028E1}" sibTransId="{0FF00059-54AA-4C5B-BF1B-92BACA2A3DFF}"/>
    <dgm:cxn modelId="{B842F301-4042-4018-9C54-6735E0D78AC6}" type="presOf" srcId="{9ADF2B97-FD22-47F8-964D-4F851ABE235E}" destId="{8145D93F-AD80-4126-943B-1A5FA60C7497}" srcOrd="0" destOrd="0" presId="urn:microsoft.com/office/officeart/2005/8/layout/vList5"/>
    <dgm:cxn modelId="{B0E7FE9C-E691-446C-81C5-4DB7B7C1869A}" type="presOf" srcId="{F06938B3-FE59-41EA-A1AD-E352B7BBC3D8}" destId="{AFD1C30B-EFCB-49AE-ACCB-A18F839883E3}" srcOrd="0" destOrd="0" presId="urn:microsoft.com/office/officeart/2005/8/layout/vList5"/>
    <dgm:cxn modelId="{D065A37F-D31B-4183-8A92-4E77D7BC6EC5}" srcId="{380CA080-C5BF-47AA-BC91-F3D2FBD67459}" destId="{C40AD027-7FEE-4BBD-AD6B-46D697DE4A25}" srcOrd="4" destOrd="0" parTransId="{D46C1465-908E-4C0C-AD2F-635388363AD8}" sibTransId="{042033EA-448D-4593-A9B6-B08C8E23F3E6}"/>
    <dgm:cxn modelId="{C33C5FEF-9E81-41EE-9271-6450EC20D7C1}" type="presOf" srcId="{2BE87BC9-2997-4335-8192-02F6950BBA23}" destId="{A1605294-5D46-4AB8-BF3C-FA0AD294D6CC}" srcOrd="0" destOrd="0" presId="urn:microsoft.com/office/officeart/2005/8/layout/vList5"/>
    <dgm:cxn modelId="{F44C1433-0C8E-479E-8697-447695151765}" srcId="{380CA080-C5BF-47AA-BC91-F3D2FBD67459}" destId="{ED06F938-764A-4022-A1FF-9C0BCABC1610}" srcOrd="2" destOrd="0" parTransId="{61170E74-FC3F-40AD-A4FE-D3D581F41984}" sibTransId="{4C0C7E9A-7E8A-4878-A4C8-F2CA8E8D54D9}"/>
    <dgm:cxn modelId="{B0DD1948-3122-4A69-AD4A-1A318C454DCE}" srcId="{380CA080-C5BF-47AA-BC91-F3D2FBD67459}" destId="{2BE87BC9-2997-4335-8192-02F6950BBA23}" srcOrd="0" destOrd="0" parTransId="{CFC80903-1A8C-4604-9767-8BDAF67C7A65}" sibTransId="{BF18A0EF-48A4-463B-A57E-0167283AEEA8}"/>
    <dgm:cxn modelId="{87EC2E06-16FD-47E5-8A77-EB2239F55C14}" type="presOf" srcId="{FA1E1D98-3866-4D1F-92E5-E84A4D4E2A12}" destId="{34C11E7E-EECF-4B2A-8D33-02584D8EC842}" srcOrd="0" destOrd="0" presId="urn:microsoft.com/office/officeart/2005/8/layout/vList5"/>
    <dgm:cxn modelId="{485A1B34-5B79-470D-AB2B-83DA856CA0AE}" type="presOf" srcId="{F4E35149-29C8-437A-9A93-EEB61A97E83B}" destId="{6459D491-862B-4643-9640-3C04E5DA5072}" srcOrd="0" destOrd="0" presId="urn:microsoft.com/office/officeart/2005/8/layout/vList5"/>
    <dgm:cxn modelId="{536514F1-BAE3-4790-8F9A-D68FD9467CB8}" type="presOf" srcId="{C40AD027-7FEE-4BBD-AD6B-46D697DE4A25}" destId="{C9B3A082-FE20-48ED-B352-A2A25AB840AD}" srcOrd="0" destOrd="0" presId="urn:microsoft.com/office/officeart/2005/8/layout/vList5"/>
    <dgm:cxn modelId="{7F7DE685-4712-4076-81D8-1461867A02EC}" srcId="{FA1E1D98-3866-4D1F-92E5-E84A4D4E2A12}" destId="{9ADF2B97-FD22-47F8-964D-4F851ABE235E}" srcOrd="0" destOrd="0" parTransId="{E05BE726-63B5-4DAE-AF0B-F67A576E7E1B}" sibTransId="{C7B2CC2B-AC55-4E86-9CEF-EE3CDF533246}"/>
    <dgm:cxn modelId="{7BA3E448-D30B-4903-8620-A457F155712A}" type="presOf" srcId="{ED06F938-764A-4022-A1FF-9C0BCABC1610}" destId="{9B12B988-DDD6-491C-9763-4278371A7764}" srcOrd="0" destOrd="0" presId="urn:microsoft.com/office/officeart/2005/8/layout/vList5"/>
    <dgm:cxn modelId="{7CEFC1B1-60D0-4C67-87D7-4ADF977AA06F}" type="presOf" srcId="{BE03A81D-34B2-48ED-AD9E-831B49426478}" destId="{037CF644-6F10-4DAE-9730-14598A37640D}" srcOrd="0" destOrd="0" presId="urn:microsoft.com/office/officeart/2005/8/layout/vList5"/>
    <dgm:cxn modelId="{EEFB00EF-3E68-412E-8940-71BEC7B83537}" type="presOf" srcId="{380CA080-C5BF-47AA-BC91-F3D2FBD67459}" destId="{AABC211D-8DF9-4C96-A76F-9531241FAAC3}" srcOrd="0" destOrd="0" presId="urn:microsoft.com/office/officeart/2005/8/layout/vList5"/>
    <dgm:cxn modelId="{DB284431-18D9-4614-B653-6F72B15124CE}" srcId="{4A265863-2E81-4107-BAAA-6E63B6AF3018}" destId="{5744A71A-1B70-4379-921C-0ED3DFC942C1}" srcOrd="0" destOrd="0" parTransId="{697AC42C-07A7-45E7-9F7A-EE49682EBD11}" sibTransId="{CBEEFC8A-C045-487C-881F-65130F695172}"/>
    <dgm:cxn modelId="{F4AA107A-1775-4325-BCC3-B163ECC1E8BB}" type="presOf" srcId="{15917D64-033E-463D-8AC1-BF94168DE99A}" destId="{6459D491-862B-4643-9640-3C04E5DA5072}" srcOrd="0" destOrd="1" presId="urn:microsoft.com/office/officeart/2005/8/layout/vList5"/>
    <dgm:cxn modelId="{533CF0F1-F16C-4577-8395-7CFFC0308088}" type="presParOf" srcId="{AABC211D-8DF9-4C96-A76F-9531241FAAC3}" destId="{E44CA6E1-7045-424F-A1A4-F191AF83C24F}" srcOrd="0" destOrd="0" presId="urn:microsoft.com/office/officeart/2005/8/layout/vList5"/>
    <dgm:cxn modelId="{DCFAF5F5-043A-4391-A859-07CAC14E14DA}" type="presParOf" srcId="{E44CA6E1-7045-424F-A1A4-F191AF83C24F}" destId="{A1605294-5D46-4AB8-BF3C-FA0AD294D6CC}" srcOrd="0" destOrd="0" presId="urn:microsoft.com/office/officeart/2005/8/layout/vList5"/>
    <dgm:cxn modelId="{31332DDE-9CBA-4252-8ACE-7DCC3168C229}" type="presParOf" srcId="{E44CA6E1-7045-424F-A1A4-F191AF83C24F}" destId="{037CF644-6F10-4DAE-9730-14598A37640D}" srcOrd="1" destOrd="0" presId="urn:microsoft.com/office/officeart/2005/8/layout/vList5"/>
    <dgm:cxn modelId="{7D601E0F-BFB5-4327-8B71-6BE65F44A8F0}" type="presParOf" srcId="{AABC211D-8DF9-4C96-A76F-9531241FAAC3}" destId="{5DC49ACC-EA41-48A8-A7E6-DD10AFD073FB}" srcOrd="1" destOrd="0" presId="urn:microsoft.com/office/officeart/2005/8/layout/vList5"/>
    <dgm:cxn modelId="{0C6703C4-1D73-4F0A-AFE1-4BD530F21724}" type="presParOf" srcId="{AABC211D-8DF9-4C96-A76F-9531241FAAC3}" destId="{FA4F79D2-9758-41FF-B1C4-3815191D5D9C}" srcOrd="2" destOrd="0" presId="urn:microsoft.com/office/officeart/2005/8/layout/vList5"/>
    <dgm:cxn modelId="{5B4A3A74-802B-4B41-A576-E1B9A32C8995}" type="presParOf" srcId="{FA4F79D2-9758-41FF-B1C4-3815191D5D9C}" destId="{34C11E7E-EECF-4B2A-8D33-02584D8EC842}" srcOrd="0" destOrd="0" presId="urn:microsoft.com/office/officeart/2005/8/layout/vList5"/>
    <dgm:cxn modelId="{A7D6B2B9-183A-43D7-94C9-8BE57772DFF9}" type="presParOf" srcId="{FA4F79D2-9758-41FF-B1C4-3815191D5D9C}" destId="{8145D93F-AD80-4126-943B-1A5FA60C7497}" srcOrd="1" destOrd="0" presId="urn:microsoft.com/office/officeart/2005/8/layout/vList5"/>
    <dgm:cxn modelId="{3C74D1D2-4DF4-4D65-B3ED-A3BB35BC9907}" type="presParOf" srcId="{AABC211D-8DF9-4C96-A76F-9531241FAAC3}" destId="{8FFB2457-FC37-4D99-9E0F-6739CB1FC4E5}" srcOrd="3" destOrd="0" presId="urn:microsoft.com/office/officeart/2005/8/layout/vList5"/>
    <dgm:cxn modelId="{DE31239D-C03E-4B9F-B205-F541B5FB9DAA}" type="presParOf" srcId="{AABC211D-8DF9-4C96-A76F-9531241FAAC3}" destId="{158F57D3-C4F1-47A0-81E3-E6F5C70D6BEE}" srcOrd="4" destOrd="0" presId="urn:microsoft.com/office/officeart/2005/8/layout/vList5"/>
    <dgm:cxn modelId="{19292E1D-492B-47ED-89AA-089270A7553C}" type="presParOf" srcId="{158F57D3-C4F1-47A0-81E3-E6F5C70D6BEE}" destId="{9B12B988-DDD6-491C-9763-4278371A7764}" srcOrd="0" destOrd="0" presId="urn:microsoft.com/office/officeart/2005/8/layout/vList5"/>
    <dgm:cxn modelId="{AE3FCB96-CCE7-4852-9439-EB4AC8F3CC09}" type="presParOf" srcId="{158F57D3-C4F1-47A0-81E3-E6F5C70D6BEE}" destId="{AFD1C30B-EFCB-49AE-ACCB-A18F839883E3}" srcOrd="1" destOrd="0" presId="urn:microsoft.com/office/officeart/2005/8/layout/vList5"/>
    <dgm:cxn modelId="{72E21F54-A23D-4117-B391-5ED605F6D160}" type="presParOf" srcId="{AABC211D-8DF9-4C96-A76F-9531241FAAC3}" destId="{755D8AC3-5764-4C6C-9E89-E63417FC0DEC}" srcOrd="5" destOrd="0" presId="urn:microsoft.com/office/officeart/2005/8/layout/vList5"/>
    <dgm:cxn modelId="{C3256799-6CA4-4931-9504-841B806AF70A}" type="presParOf" srcId="{AABC211D-8DF9-4C96-A76F-9531241FAAC3}" destId="{C02FCA88-372F-4275-96B0-85584D7FEACA}" srcOrd="6" destOrd="0" presId="urn:microsoft.com/office/officeart/2005/8/layout/vList5"/>
    <dgm:cxn modelId="{C0B779C6-D3B6-4FF2-85AD-B911CA742FB4}" type="presParOf" srcId="{C02FCA88-372F-4275-96B0-85584D7FEACA}" destId="{24032DE9-EFE1-456D-92BC-8125D493CBCE}" srcOrd="0" destOrd="0" presId="urn:microsoft.com/office/officeart/2005/8/layout/vList5"/>
    <dgm:cxn modelId="{F58AB59D-9809-458C-A764-6BBEBD621CA1}" type="presParOf" srcId="{C02FCA88-372F-4275-96B0-85584D7FEACA}" destId="{E60BCFC6-C4FE-4361-86B7-4F17106B8EC3}" srcOrd="1" destOrd="0" presId="urn:microsoft.com/office/officeart/2005/8/layout/vList5"/>
    <dgm:cxn modelId="{97B559CF-BD5F-4914-A91B-6D872E5498B4}" type="presParOf" srcId="{AABC211D-8DF9-4C96-A76F-9531241FAAC3}" destId="{BCBF6BEA-2D83-4829-B287-9C6599EDAC32}" srcOrd="7" destOrd="0" presId="urn:microsoft.com/office/officeart/2005/8/layout/vList5"/>
    <dgm:cxn modelId="{0485C361-90FC-4023-86A0-118D736EE34D}" type="presParOf" srcId="{AABC211D-8DF9-4C96-A76F-9531241FAAC3}" destId="{FC25F7C5-3522-4C22-95C8-81F0AAC4C4BF}" srcOrd="8" destOrd="0" presId="urn:microsoft.com/office/officeart/2005/8/layout/vList5"/>
    <dgm:cxn modelId="{D4C18EA2-45D2-4FD3-B3C2-E7D0A49E2A41}" type="presParOf" srcId="{FC25F7C5-3522-4C22-95C8-81F0AAC4C4BF}" destId="{C9B3A082-FE20-48ED-B352-A2A25AB840AD}" srcOrd="0" destOrd="0" presId="urn:microsoft.com/office/officeart/2005/8/layout/vList5"/>
    <dgm:cxn modelId="{782AEAED-60CE-4B1C-BBE2-B64B4F7583E5}" type="presParOf" srcId="{FC25F7C5-3522-4C22-95C8-81F0AAC4C4BF}" destId="{6459D491-862B-4643-9640-3C04E5DA507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E18679-AE91-4C87-A958-CA6A591B2DC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0937D34-BE74-40F0-A08E-D5EE18BF55AD}">
      <dgm:prSet/>
      <dgm:spPr/>
      <dgm:t>
        <a:bodyPr/>
        <a:lstStyle/>
        <a:p>
          <a:r>
            <a:rPr lang="en-US"/>
            <a:t>Upcoming Compensation Items</a:t>
          </a:r>
        </a:p>
      </dgm:t>
    </dgm:pt>
    <dgm:pt modelId="{8E339B88-F458-46C1-98E2-81CB8F00689F}" type="parTrans" cxnId="{179F99A6-5AC0-4987-B7A9-69E91A10B396}">
      <dgm:prSet/>
      <dgm:spPr/>
      <dgm:t>
        <a:bodyPr/>
        <a:lstStyle/>
        <a:p>
          <a:endParaRPr lang="en-US"/>
        </a:p>
      </dgm:t>
    </dgm:pt>
    <dgm:pt modelId="{62F2511B-8116-48CC-8EEA-64D57E7172AD}" type="sibTrans" cxnId="{179F99A6-5AC0-4987-B7A9-69E91A10B396}">
      <dgm:prSet/>
      <dgm:spPr/>
      <dgm:t>
        <a:bodyPr/>
        <a:lstStyle/>
        <a:p>
          <a:endParaRPr lang="en-US"/>
        </a:p>
      </dgm:t>
    </dgm:pt>
    <dgm:pt modelId="{80F3BF62-A535-4A4E-ACC5-AB1B359AAA0F}">
      <dgm:prSet/>
      <dgm:spPr/>
      <dgm:t>
        <a:bodyPr/>
        <a:lstStyle/>
        <a:p>
          <a:r>
            <a:rPr lang="en-US"/>
            <a:t>Processing Reminder</a:t>
          </a:r>
        </a:p>
      </dgm:t>
    </dgm:pt>
    <dgm:pt modelId="{8604D5CC-34E1-462C-B7E0-908EE8E7C4A2}" type="parTrans" cxnId="{BA57C369-409D-46D1-9B03-A08FC7B391F9}">
      <dgm:prSet/>
      <dgm:spPr/>
      <dgm:t>
        <a:bodyPr/>
        <a:lstStyle/>
        <a:p>
          <a:endParaRPr lang="en-US"/>
        </a:p>
      </dgm:t>
    </dgm:pt>
    <dgm:pt modelId="{D5EB9E43-B58F-4C5F-A310-19CE2F5D715B}" type="sibTrans" cxnId="{BA57C369-409D-46D1-9B03-A08FC7B391F9}">
      <dgm:prSet/>
      <dgm:spPr/>
      <dgm:t>
        <a:bodyPr/>
        <a:lstStyle/>
        <a:p>
          <a:endParaRPr lang="en-US"/>
        </a:p>
      </dgm:t>
    </dgm:pt>
    <dgm:pt modelId="{13B44D9E-CD9C-41D7-86D1-75B418EBD473}" type="pres">
      <dgm:prSet presAssocID="{FFE18679-AE91-4C87-A958-CA6A591B2DCC}" presName="root" presStyleCnt="0">
        <dgm:presLayoutVars>
          <dgm:dir/>
          <dgm:resizeHandles val="exact"/>
        </dgm:presLayoutVars>
      </dgm:prSet>
      <dgm:spPr/>
      <dgm:t>
        <a:bodyPr/>
        <a:lstStyle/>
        <a:p>
          <a:endParaRPr lang="en-US"/>
        </a:p>
      </dgm:t>
    </dgm:pt>
    <dgm:pt modelId="{DAADBA46-57CA-4DE3-BB8A-C44B30101D67}" type="pres">
      <dgm:prSet presAssocID="{F0937D34-BE74-40F0-A08E-D5EE18BF55AD}" presName="compNode" presStyleCnt="0"/>
      <dgm:spPr/>
    </dgm:pt>
    <dgm:pt modelId="{CC124485-5FFF-4EE1-805B-254108A92D9D}" type="pres">
      <dgm:prSet presAssocID="{F0937D34-BE74-40F0-A08E-D5EE18BF55AD}" presName="bgRect" presStyleLbl="bgShp" presStyleIdx="0" presStyleCnt="2"/>
      <dgm:spPr/>
    </dgm:pt>
    <dgm:pt modelId="{D53B7BC6-88CE-4007-A29F-A220F4DA66DA}" type="pres">
      <dgm:prSet presAssocID="{F0937D34-BE74-40F0-A08E-D5EE18BF55A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D76D445C-CBB7-43F5-806D-532F54DE9EF6}" type="pres">
      <dgm:prSet presAssocID="{F0937D34-BE74-40F0-A08E-D5EE18BF55AD}" presName="spaceRect" presStyleCnt="0"/>
      <dgm:spPr/>
    </dgm:pt>
    <dgm:pt modelId="{4380352D-293F-41C8-9DD8-477D57D347AF}" type="pres">
      <dgm:prSet presAssocID="{F0937D34-BE74-40F0-A08E-D5EE18BF55AD}" presName="parTx" presStyleLbl="revTx" presStyleIdx="0" presStyleCnt="2">
        <dgm:presLayoutVars>
          <dgm:chMax val="0"/>
          <dgm:chPref val="0"/>
        </dgm:presLayoutVars>
      </dgm:prSet>
      <dgm:spPr/>
      <dgm:t>
        <a:bodyPr/>
        <a:lstStyle/>
        <a:p>
          <a:endParaRPr lang="en-US"/>
        </a:p>
      </dgm:t>
    </dgm:pt>
    <dgm:pt modelId="{CD3BFC21-B61E-412B-A41C-15B611C199A1}" type="pres">
      <dgm:prSet presAssocID="{62F2511B-8116-48CC-8EEA-64D57E7172AD}" presName="sibTrans" presStyleCnt="0"/>
      <dgm:spPr/>
    </dgm:pt>
    <dgm:pt modelId="{259BCF04-A669-499E-A045-90224F384D11}" type="pres">
      <dgm:prSet presAssocID="{80F3BF62-A535-4A4E-ACC5-AB1B359AAA0F}" presName="compNode" presStyleCnt="0"/>
      <dgm:spPr/>
    </dgm:pt>
    <dgm:pt modelId="{62C32C8D-2D51-4E08-9587-FCF5CD807C6D}" type="pres">
      <dgm:prSet presAssocID="{80F3BF62-A535-4A4E-ACC5-AB1B359AAA0F}" presName="bgRect" presStyleLbl="bgShp" presStyleIdx="1" presStyleCnt="2"/>
      <dgm:spPr/>
    </dgm:pt>
    <dgm:pt modelId="{17755102-410D-4A1D-8934-E4D013905EDC}" type="pres">
      <dgm:prSet presAssocID="{80F3BF62-A535-4A4E-ACC5-AB1B359AAA0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topwatch"/>
        </a:ext>
      </dgm:extLst>
    </dgm:pt>
    <dgm:pt modelId="{A029EC74-C9DF-4E6B-91AD-143A749AFA3F}" type="pres">
      <dgm:prSet presAssocID="{80F3BF62-A535-4A4E-ACC5-AB1B359AAA0F}" presName="spaceRect" presStyleCnt="0"/>
      <dgm:spPr/>
    </dgm:pt>
    <dgm:pt modelId="{20306E84-531C-4812-83BF-D2505CAEB6EE}" type="pres">
      <dgm:prSet presAssocID="{80F3BF62-A535-4A4E-ACC5-AB1B359AAA0F}" presName="parTx" presStyleLbl="revTx" presStyleIdx="1" presStyleCnt="2">
        <dgm:presLayoutVars>
          <dgm:chMax val="0"/>
          <dgm:chPref val="0"/>
        </dgm:presLayoutVars>
      </dgm:prSet>
      <dgm:spPr/>
      <dgm:t>
        <a:bodyPr/>
        <a:lstStyle/>
        <a:p>
          <a:endParaRPr lang="en-US"/>
        </a:p>
      </dgm:t>
    </dgm:pt>
  </dgm:ptLst>
  <dgm:cxnLst>
    <dgm:cxn modelId="{7488FC9F-DA7C-48C8-835F-5D7B8BC7CF38}" type="presOf" srcId="{FFE18679-AE91-4C87-A958-CA6A591B2DCC}" destId="{13B44D9E-CD9C-41D7-86D1-75B418EBD473}" srcOrd="0" destOrd="0" presId="urn:microsoft.com/office/officeart/2018/2/layout/IconVerticalSolidList"/>
    <dgm:cxn modelId="{BA57C369-409D-46D1-9B03-A08FC7B391F9}" srcId="{FFE18679-AE91-4C87-A958-CA6A591B2DCC}" destId="{80F3BF62-A535-4A4E-ACC5-AB1B359AAA0F}" srcOrd="1" destOrd="0" parTransId="{8604D5CC-34E1-462C-B7E0-908EE8E7C4A2}" sibTransId="{D5EB9E43-B58F-4C5F-A310-19CE2F5D715B}"/>
    <dgm:cxn modelId="{179F99A6-5AC0-4987-B7A9-69E91A10B396}" srcId="{FFE18679-AE91-4C87-A958-CA6A591B2DCC}" destId="{F0937D34-BE74-40F0-A08E-D5EE18BF55AD}" srcOrd="0" destOrd="0" parTransId="{8E339B88-F458-46C1-98E2-81CB8F00689F}" sibTransId="{62F2511B-8116-48CC-8EEA-64D57E7172AD}"/>
    <dgm:cxn modelId="{EFF51C94-E0C9-45A8-A2C5-CAFC0A02F5EA}" type="presOf" srcId="{80F3BF62-A535-4A4E-ACC5-AB1B359AAA0F}" destId="{20306E84-531C-4812-83BF-D2505CAEB6EE}" srcOrd="0" destOrd="0" presId="urn:microsoft.com/office/officeart/2018/2/layout/IconVerticalSolidList"/>
    <dgm:cxn modelId="{3CF548A0-69B4-4E1B-BAEB-7F5A7D1FE6F8}" type="presOf" srcId="{F0937D34-BE74-40F0-A08E-D5EE18BF55AD}" destId="{4380352D-293F-41C8-9DD8-477D57D347AF}" srcOrd="0" destOrd="0" presId="urn:microsoft.com/office/officeart/2018/2/layout/IconVerticalSolidList"/>
    <dgm:cxn modelId="{80A830EE-199F-4D36-8061-3863E8DC620A}" type="presParOf" srcId="{13B44D9E-CD9C-41D7-86D1-75B418EBD473}" destId="{DAADBA46-57CA-4DE3-BB8A-C44B30101D67}" srcOrd="0" destOrd="0" presId="urn:microsoft.com/office/officeart/2018/2/layout/IconVerticalSolidList"/>
    <dgm:cxn modelId="{81453E28-1325-4C51-A46F-734FB5463DDC}" type="presParOf" srcId="{DAADBA46-57CA-4DE3-BB8A-C44B30101D67}" destId="{CC124485-5FFF-4EE1-805B-254108A92D9D}" srcOrd="0" destOrd="0" presId="urn:microsoft.com/office/officeart/2018/2/layout/IconVerticalSolidList"/>
    <dgm:cxn modelId="{3CB6A2EA-51F9-4F0E-8D97-71BC066EF274}" type="presParOf" srcId="{DAADBA46-57CA-4DE3-BB8A-C44B30101D67}" destId="{D53B7BC6-88CE-4007-A29F-A220F4DA66DA}" srcOrd="1" destOrd="0" presId="urn:microsoft.com/office/officeart/2018/2/layout/IconVerticalSolidList"/>
    <dgm:cxn modelId="{2A6B77BA-236F-4064-9585-6069EB883F84}" type="presParOf" srcId="{DAADBA46-57CA-4DE3-BB8A-C44B30101D67}" destId="{D76D445C-CBB7-43F5-806D-532F54DE9EF6}" srcOrd="2" destOrd="0" presId="urn:microsoft.com/office/officeart/2018/2/layout/IconVerticalSolidList"/>
    <dgm:cxn modelId="{1EF7DDC0-D56D-4DB4-92B0-7CFE26578848}" type="presParOf" srcId="{DAADBA46-57CA-4DE3-BB8A-C44B30101D67}" destId="{4380352D-293F-41C8-9DD8-477D57D347AF}" srcOrd="3" destOrd="0" presId="urn:microsoft.com/office/officeart/2018/2/layout/IconVerticalSolidList"/>
    <dgm:cxn modelId="{612C1C24-015F-4C06-8232-6AD9D340EFCE}" type="presParOf" srcId="{13B44D9E-CD9C-41D7-86D1-75B418EBD473}" destId="{CD3BFC21-B61E-412B-A41C-15B611C199A1}" srcOrd="1" destOrd="0" presId="urn:microsoft.com/office/officeart/2018/2/layout/IconVerticalSolidList"/>
    <dgm:cxn modelId="{A42921B0-5B2D-4B86-9391-8784D5F0230B}" type="presParOf" srcId="{13B44D9E-CD9C-41D7-86D1-75B418EBD473}" destId="{259BCF04-A669-499E-A045-90224F384D11}" srcOrd="2" destOrd="0" presId="urn:microsoft.com/office/officeart/2018/2/layout/IconVerticalSolidList"/>
    <dgm:cxn modelId="{3B243689-653E-486C-A974-287A8B10E93C}" type="presParOf" srcId="{259BCF04-A669-499E-A045-90224F384D11}" destId="{62C32C8D-2D51-4E08-9587-FCF5CD807C6D}" srcOrd="0" destOrd="0" presId="urn:microsoft.com/office/officeart/2018/2/layout/IconVerticalSolidList"/>
    <dgm:cxn modelId="{7B334C3C-183C-454D-BD73-CC719ABAE3B1}" type="presParOf" srcId="{259BCF04-A669-499E-A045-90224F384D11}" destId="{17755102-410D-4A1D-8934-E4D013905EDC}" srcOrd="1" destOrd="0" presId="urn:microsoft.com/office/officeart/2018/2/layout/IconVerticalSolidList"/>
    <dgm:cxn modelId="{204E4042-DF63-4059-9FA9-33AD020C6365}" type="presParOf" srcId="{259BCF04-A669-499E-A045-90224F384D11}" destId="{A029EC74-C9DF-4E6B-91AD-143A749AFA3F}" srcOrd="2" destOrd="0" presId="urn:microsoft.com/office/officeart/2018/2/layout/IconVerticalSolidList"/>
    <dgm:cxn modelId="{0F6F2668-C045-4EDA-9DF2-F8A4845EE1A2}" type="presParOf" srcId="{259BCF04-A669-499E-A045-90224F384D11}" destId="{20306E84-531C-4812-83BF-D2505CAEB6E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7A4681-DDB7-448B-B532-F5AE64E74143}" type="doc">
      <dgm:prSet loTypeId="urn:microsoft.com/office/officeart/2008/layout/LinedList" loCatId="list" qsTypeId="urn:microsoft.com/office/officeart/2005/8/quickstyle/simple5" qsCatId="simple" csTypeId="urn:microsoft.com/office/officeart/2005/8/colors/accent6_2" csCatId="accent6"/>
      <dgm:spPr/>
      <dgm:t>
        <a:bodyPr/>
        <a:lstStyle/>
        <a:p>
          <a:endParaRPr lang="en-US"/>
        </a:p>
      </dgm:t>
    </dgm:pt>
    <dgm:pt modelId="{10310354-1722-46D4-A2A6-3348F303B453}">
      <dgm:prSet/>
      <dgm:spPr/>
      <dgm:t>
        <a:bodyPr/>
        <a:lstStyle/>
        <a:p>
          <a:r>
            <a:rPr lang="en-US" dirty="0"/>
            <a:t>Exit Surveys provide information you can use to:</a:t>
          </a:r>
        </a:p>
      </dgm:t>
    </dgm:pt>
    <dgm:pt modelId="{8044F5AC-56A2-4B1F-9C66-466D47EC183D}" type="parTrans" cxnId="{BD235607-33DF-45DE-8DF3-E1A05CF862B0}">
      <dgm:prSet/>
      <dgm:spPr/>
      <dgm:t>
        <a:bodyPr/>
        <a:lstStyle/>
        <a:p>
          <a:endParaRPr lang="en-US"/>
        </a:p>
      </dgm:t>
    </dgm:pt>
    <dgm:pt modelId="{F64DD363-0CAE-4131-9DA9-92FD481125AD}" type="sibTrans" cxnId="{BD235607-33DF-45DE-8DF3-E1A05CF862B0}">
      <dgm:prSet/>
      <dgm:spPr/>
      <dgm:t>
        <a:bodyPr/>
        <a:lstStyle/>
        <a:p>
          <a:endParaRPr lang="en-US"/>
        </a:p>
      </dgm:t>
    </dgm:pt>
    <dgm:pt modelId="{1BE0C96B-F995-460C-92CF-353434A66BD4}">
      <dgm:prSet/>
      <dgm:spPr/>
      <dgm:t>
        <a:bodyPr/>
        <a:lstStyle/>
        <a:p>
          <a:r>
            <a:rPr lang="en-US" dirty="0"/>
            <a:t>Retain current employees.</a:t>
          </a:r>
        </a:p>
      </dgm:t>
    </dgm:pt>
    <dgm:pt modelId="{80233119-C530-4ED2-9F94-7AB116353454}" type="parTrans" cxnId="{39EE81DA-072E-4EC7-A64F-68C1B83F18FF}">
      <dgm:prSet/>
      <dgm:spPr/>
      <dgm:t>
        <a:bodyPr/>
        <a:lstStyle/>
        <a:p>
          <a:endParaRPr lang="en-US"/>
        </a:p>
      </dgm:t>
    </dgm:pt>
    <dgm:pt modelId="{636B7AEA-10F3-4011-8877-07CFE9892875}" type="sibTrans" cxnId="{39EE81DA-072E-4EC7-A64F-68C1B83F18FF}">
      <dgm:prSet/>
      <dgm:spPr/>
      <dgm:t>
        <a:bodyPr/>
        <a:lstStyle/>
        <a:p>
          <a:endParaRPr lang="en-US"/>
        </a:p>
      </dgm:t>
    </dgm:pt>
    <dgm:pt modelId="{E369B5A2-BC10-4495-9B77-7AC78732C034}">
      <dgm:prSet/>
      <dgm:spPr/>
      <dgm:t>
        <a:bodyPr/>
        <a:lstStyle/>
        <a:p>
          <a:r>
            <a:rPr lang="en-US" dirty="0"/>
            <a:t>Gather insight about things you might not get otherwise.</a:t>
          </a:r>
        </a:p>
      </dgm:t>
    </dgm:pt>
    <dgm:pt modelId="{93DF797B-F977-4DB7-BB54-E32AE1CED912}" type="parTrans" cxnId="{921A3DA8-9965-4DE7-A803-408165CAF843}">
      <dgm:prSet/>
      <dgm:spPr/>
      <dgm:t>
        <a:bodyPr/>
        <a:lstStyle/>
        <a:p>
          <a:endParaRPr lang="en-US"/>
        </a:p>
      </dgm:t>
    </dgm:pt>
    <dgm:pt modelId="{A4A4D9CB-E9A0-4E84-95BD-96DCF0C1BD15}" type="sibTrans" cxnId="{921A3DA8-9965-4DE7-A803-408165CAF843}">
      <dgm:prSet/>
      <dgm:spPr/>
      <dgm:t>
        <a:bodyPr/>
        <a:lstStyle/>
        <a:p>
          <a:endParaRPr lang="en-US"/>
        </a:p>
      </dgm:t>
    </dgm:pt>
    <dgm:pt modelId="{2CEB4EF5-DC67-49E8-A1D9-D07711CD3924}">
      <dgm:prSet/>
      <dgm:spPr/>
      <dgm:t>
        <a:bodyPr/>
        <a:lstStyle/>
        <a:p>
          <a:r>
            <a:rPr lang="en-US" dirty="0"/>
            <a:t>Uncover employee conflicts</a:t>
          </a:r>
        </a:p>
      </dgm:t>
    </dgm:pt>
    <dgm:pt modelId="{5D372EDE-7371-4ABE-8F80-18F249575C2C}" type="parTrans" cxnId="{8C734505-C694-4FCA-8C3A-2123C1534172}">
      <dgm:prSet/>
      <dgm:spPr/>
      <dgm:t>
        <a:bodyPr/>
        <a:lstStyle/>
        <a:p>
          <a:endParaRPr lang="en-US"/>
        </a:p>
      </dgm:t>
    </dgm:pt>
    <dgm:pt modelId="{1528DB90-9137-4225-948A-EC83080C8C64}" type="sibTrans" cxnId="{8C734505-C694-4FCA-8C3A-2123C1534172}">
      <dgm:prSet/>
      <dgm:spPr/>
      <dgm:t>
        <a:bodyPr/>
        <a:lstStyle/>
        <a:p>
          <a:endParaRPr lang="en-US"/>
        </a:p>
      </dgm:t>
    </dgm:pt>
    <dgm:pt modelId="{EE4F68CF-874E-4753-8BA9-7CDC1C74D864}">
      <dgm:prSet/>
      <dgm:spPr/>
      <dgm:t>
        <a:bodyPr/>
        <a:lstStyle/>
        <a:p>
          <a:r>
            <a:rPr lang="en-US" dirty="0"/>
            <a:t>Maintain a positive work culture by showing respect to employees at each stage of employment</a:t>
          </a:r>
        </a:p>
      </dgm:t>
    </dgm:pt>
    <dgm:pt modelId="{80653259-3B3C-4C59-A1AE-D3BA02BBAE30}" type="parTrans" cxnId="{2C67694D-D649-42D2-9E48-1FA505DC93F8}">
      <dgm:prSet/>
      <dgm:spPr/>
      <dgm:t>
        <a:bodyPr/>
        <a:lstStyle/>
        <a:p>
          <a:endParaRPr lang="en-US"/>
        </a:p>
      </dgm:t>
    </dgm:pt>
    <dgm:pt modelId="{C5CA33AA-CDBF-448A-88B6-9D2BEBE5F85E}" type="sibTrans" cxnId="{2C67694D-D649-42D2-9E48-1FA505DC93F8}">
      <dgm:prSet/>
      <dgm:spPr/>
      <dgm:t>
        <a:bodyPr/>
        <a:lstStyle/>
        <a:p>
          <a:endParaRPr lang="en-US"/>
        </a:p>
      </dgm:t>
    </dgm:pt>
    <dgm:pt modelId="{96872A89-7442-46AD-92FA-D516719CDEB2}" type="pres">
      <dgm:prSet presAssocID="{9A7A4681-DDB7-448B-B532-F5AE64E74143}" presName="vert0" presStyleCnt="0">
        <dgm:presLayoutVars>
          <dgm:dir/>
          <dgm:animOne val="branch"/>
          <dgm:animLvl val="lvl"/>
        </dgm:presLayoutVars>
      </dgm:prSet>
      <dgm:spPr/>
      <dgm:t>
        <a:bodyPr/>
        <a:lstStyle/>
        <a:p>
          <a:endParaRPr lang="en-US"/>
        </a:p>
      </dgm:t>
    </dgm:pt>
    <dgm:pt modelId="{DBFFA50B-F47E-4B58-9AAB-EC8D8F9426C4}" type="pres">
      <dgm:prSet presAssocID="{10310354-1722-46D4-A2A6-3348F303B453}" presName="thickLine" presStyleLbl="alignNode1" presStyleIdx="0" presStyleCnt="1"/>
      <dgm:spPr/>
    </dgm:pt>
    <dgm:pt modelId="{304E7CE8-21BE-4FF3-9552-964FE8D786EB}" type="pres">
      <dgm:prSet presAssocID="{10310354-1722-46D4-A2A6-3348F303B453}" presName="horz1" presStyleCnt="0"/>
      <dgm:spPr/>
    </dgm:pt>
    <dgm:pt modelId="{DA9EF85A-C361-4D37-8666-C938E143998E}" type="pres">
      <dgm:prSet presAssocID="{10310354-1722-46D4-A2A6-3348F303B453}" presName="tx1" presStyleLbl="revTx" presStyleIdx="0" presStyleCnt="5"/>
      <dgm:spPr/>
      <dgm:t>
        <a:bodyPr/>
        <a:lstStyle/>
        <a:p>
          <a:endParaRPr lang="en-US"/>
        </a:p>
      </dgm:t>
    </dgm:pt>
    <dgm:pt modelId="{718BF3A5-2979-4466-9618-4B46EFFBBDDA}" type="pres">
      <dgm:prSet presAssocID="{10310354-1722-46D4-A2A6-3348F303B453}" presName="vert1" presStyleCnt="0"/>
      <dgm:spPr/>
    </dgm:pt>
    <dgm:pt modelId="{59994F25-E198-4D0E-8082-A321299B510C}" type="pres">
      <dgm:prSet presAssocID="{1BE0C96B-F995-460C-92CF-353434A66BD4}" presName="vertSpace2a" presStyleCnt="0"/>
      <dgm:spPr/>
    </dgm:pt>
    <dgm:pt modelId="{7A81134C-ED65-4627-AB04-39427E650289}" type="pres">
      <dgm:prSet presAssocID="{1BE0C96B-F995-460C-92CF-353434A66BD4}" presName="horz2" presStyleCnt="0"/>
      <dgm:spPr/>
    </dgm:pt>
    <dgm:pt modelId="{B026D855-1383-4E5F-89CB-771003800210}" type="pres">
      <dgm:prSet presAssocID="{1BE0C96B-F995-460C-92CF-353434A66BD4}" presName="horzSpace2" presStyleCnt="0"/>
      <dgm:spPr/>
    </dgm:pt>
    <dgm:pt modelId="{4C5808A3-4F08-4C67-AF07-3207FA826A34}" type="pres">
      <dgm:prSet presAssocID="{1BE0C96B-F995-460C-92CF-353434A66BD4}" presName="tx2" presStyleLbl="revTx" presStyleIdx="1" presStyleCnt="5"/>
      <dgm:spPr/>
      <dgm:t>
        <a:bodyPr/>
        <a:lstStyle/>
        <a:p>
          <a:endParaRPr lang="en-US"/>
        </a:p>
      </dgm:t>
    </dgm:pt>
    <dgm:pt modelId="{A4D93D4A-44F6-4B07-ADE9-34A9B7B21005}" type="pres">
      <dgm:prSet presAssocID="{1BE0C96B-F995-460C-92CF-353434A66BD4}" presName="vert2" presStyleCnt="0"/>
      <dgm:spPr/>
    </dgm:pt>
    <dgm:pt modelId="{3B405DA8-2E95-40A4-8E2F-4AF6CE873F32}" type="pres">
      <dgm:prSet presAssocID="{1BE0C96B-F995-460C-92CF-353434A66BD4}" presName="thinLine2b" presStyleLbl="callout" presStyleIdx="0" presStyleCnt="4"/>
      <dgm:spPr/>
    </dgm:pt>
    <dgm:pt modelId="{3CB15643-3F39-4379-8D20-E83859B3163C}" type="pres">
      <dgm:prSet presAssocID="{1BE0C96B-F995-460C-92CF-353434A66BD4}" presName="vertSpace2b" presStyleCnt="0"/>
      <dgm:spPr/>
    </dgm:pt>
    <dgm:pt modelId="{FF15790A-F24C-4428-B5F8-028E726F3D15}" type="pres">
      <dgm:prSet presAssocID="{E369B5A2-BC10-4495-9B77-7AC78732C034}" presName="horz2" presStyleCnt="0"/>
      <dgm:spPr/>
    </dgm:pt>
    <dgm:pt modelId="{D24BA6A1-1BB1-4753-AE7C-7A3C33C109B0}" type="pres">
      <dgm:prSet presAssocID="{E369B5A2-BC10-4495-9B77-7AC78732C034}" presName="horzSpace2" presStyleCnt="0"/>
      <dgm:spPr/>
    </dgm:pt>
    <dgm:pt modelId="{B2F58537-4BAF-48CA-B1D0-DAB98EEFB5E8}" type="pres">
      <dgm:prSet presAssocID="{E369B5A2-BC10-4495-9B77-7AC78732C034}" presName="tx2" presStyleLbl="revTx" presStyleIdx="2" presStyleCnt="5"/>
      <dgm:spPr/>
      <dgm:t>
        <a:bodyPr/>
        <a:lstStyle/>
        <a:p>
          <a:endParaRPr lang="en-US"/>
        </a:p>
      </dgm:t>
    </dgm:pt>
    <dgm:pt modelId="{CB1DEB90-8C83-4991-9F64-ED95069C3DD6}" type="pres">
      <dgm:prSet presAssocID="{E369B5A2-BC10-4495-9B77-7AC78732C034}" presName="vert2" presStyleCnt="0"/>
      <dgm:spPr/>
    </dgm:pt>
    <dgm:pt modelId="{31DBE8D1-DFFF-478A-9909-529CA860AB13}" type="pres">
      <dgm:prSet presAssocID="{E369B5A2-BC10-4495-9B77-7AC78732C034}" presName="thinLine2b" presStyleLbl="callout" presStyleIdx="1" presStyleCnt="4"/>
      <dgm:spPr/>
    </dgm:pt>
    <dgm:pt modelId="{B8D8F6C3-EC13-4CD3-BED6-86FDB1511DA2}" type="pres">
      <dgm:prSet presAssocID="{E369B5A2-BC10-4495-9B77-7AC78732C034}" presName="vertSpace2b" presStyleCnt="0"/>
      <dgm:spPr/>
    </dgm:pt>
    <dgm:pt modelId="{91316EB2-8C61-4A9B-AF14-2B765A69DCE7}" type="pres">
      <dgm:prSet presAssocID="{2CEB4EF5-DC67-49E8-A1D9-D07711CD3924}" presName="horz2" presStyleCnt="0"/>
      <dgm:spPr/>
    </dgm:pt>
    <dgm:pt modelId="{90670B16-64D0-4CA4-B6A8-853EEBF1A7B7}" type="pres">
      <dgm:prSet presAssocID="{2CEB4EF5-DC67-49E8-A1D9-D07711CD3924}" presName="horzSpace2" presStyleCnt="0"/>
      <dgm:spPr/>
    </dgm:pt>
    <dgm:pt modelId="{9C6C5F36-00DA-4E41-8350-A890C639C6F7}" type="pres">
      <dgm:prSet presAssocID="{2CEB4EF5-DC67-49E8-A1D9-D07711CD3924}" presName="tx2" presStyleLbl="revTx" presStyleIdx="3" presStyleCnt="5"/>
      <dgm:spPr/>
      <dgm:t>
        <a:bodyPr/>
        <a:lstStyle/>
        <a:p>
          <a:endParaRPr lang="en-US"/>
        </a:p>
      </dgm:t>
    </dgm:pt>
    <dgm:pt modelId="{DF18446F-61D8-44DA-9AC9-52BDAF5ADE1A}" type="pres">
      <dgm:prSet presAssocID="{2CEB4EF5-DC67-49E8-A1D9-D07711CD3924}" presName="vert2" presStyleCnt="0"/>
      <dgm:spPr/>
    </dgm:pt>
    <dgm:pt modelId="{601F7F3B-CEE3-4337-9160-C7F5ACEA61C8}" type="pres">
      <dgm:prSet presAssocID="{2CEB4EF5-DC67-49E8-A1D9-D07711CD3924}" presName="thinLine2b" presStyleLbl="callout" presStyleIdx="2" presStyleCnt="4"/>
      <dgm:spPr/>
    </dgm:pt>
    <dgm:pt modelId="{B1311D3D-093B-4774-A168-1BBDCC4F1402}" type="pres">
      <dgm:prSet presAssocID="{2CEB4EF5-DC67-49E8-A1D9-D07711CD3924}" presName="vertSpace2b" presStyleCnt="0"/>
      <dgm:spPr/>
    </dgm:pt>
    <dgm:pt modelId="{F742DB3B-410C-40E5-BBCC-EBB320072E92}" type="pres">
      <dgm:prSet presAssocID="{EE4F68CF-874E-4753-8BA9-7CDC1C74D864}" presName="horz2" presStyleCnt="0"/>
      <dgm:spPr/>
    </dgm:pt>
    <dgm:pt modelId="{4E44A853-114C-4B2B-AA4B-168DC11965B4}" type="pres">
      <dgm:prSet presAssocID="{EE4F68CF-874E-4753-8BA9-7CDC1C74D864}" presName="horzSpace2" presStyleCnt="0"/>
      <dgm:spPr/>
    </dgm:pt>
    <dgm:pt modelId="{A405A068-90E6-440B-B4C0-79B939F485D6}" type="pres">
      <dgm:prSet presAssocID="{EE4F68CF-874E-4753-8BA9-7CDC1C74D864}" presName="tx2" presStyleLbl="revTx" presStyleIdx="4" presStyleCnt="5"/>
      <dgm:spPr/>
      <dgm:t>
        <a:bodyPr/>
        <a:lstStyle/>
        <a:p>
          <a:endParaRPr lang="en-US"/>
        </a:p>
      </dgm:t>
    </dgm:pt>
    <dgm:pt modelId="{F9892F79-23BF-4141-8D5C-6A0B9BD75D80}" type="pres">
      <dgm:prSet presAssocID="{EE4F68CF-874E-4753-8BA9-7CDC1C74D864}" presName="vert2" presStyleCnt="0"/>
      <dgm:spPr/>
    </dgm:pt>
    <dgm:pt modelId="{E607EADD-AB0C-4787-B3F6-CB1AF9B7EB68}" type="pres">
      <dgm:prSet presAssocID="{EE4F68CF-874E-4753-8BA9-7CDC1C74D864}" presName="thinLine2b" presStyleLbl="callout" presStyleIdx="3" presStyleCnt="4"/>
      <dgm:spPr/>
    </dgm:pt>
    <dgm:pt modelId="{E4281422-EBB6-4C86-9524-B18DE125FD00}" type="pres">
      <dgm:prSet presAssocID="{EE4F68CF-874E-4753-8BA9-7CDC1C74D864}" presName="vertSpace2b" presStyleCnt="0"/>
      <dgm:spPr/>
    </dgm:pt>
  </dgm:ptLst>
  <dgm:cxnLst>
    <dgm:cxn modelId="{D8A083F3-575C-4AC6-A383-D6F545488DFB}" type="presOf" srcId="{9A7A4681-DDB7-448B-B532-F5AE64E74143}" destId="{96872A89-7442-46AD-92FA-D516719CDEB2}" srcOrd="0" destOrd="0" presId="urn:microsoft.com/office/officeart/2008/layout/LinedList"/>
    <dgm:cxn modelId="{BD235607-33DF-45DE-8DF3-E1A05CF862B0}" srcId="{9A7A4681-DDB7-448B-B532-F5AE64E74143}" destId="{10310354-1722-46D4-A2A6-3348F303B453}" srcOrd="0" destOrd="0" parTransId="{8044F5AC-56A2-4B1F-9C66-466D47EC183D}" sibTransId="{F64DD363-0CAE-4131-9DA9-92FD481125AD}"/>
    <dgm:cxn modelId="{2C67694D-D649-42D2-9E48-1FA505DC93F8}" srcId="{10310354-1722-46D4-A2A6-3348F303B453}" destId="{EE4F68CF-874E-4753-8BA9-7CDC1C74D864}" srcOrd="3" destOrd="0" parTransId="{80653259-3B3C-4C59-A1AE-D3BA02BBAE30}" sibTransId="{C5CA33AA-CDBF-448A-88B6-9D2BEBE5F85E}"/>
    <dgm:cxn modelId="{5B7409D1-5BAC-4971-9B26-D0F0F67DAC12}" type="presOf" srcId="{10310354-1722-46D4-A2A6-3348F303B453}" destId="{DA9EF85A-C361-4D37-8666-C938E143998E}" srcOrd="0" destOrd="0" presId="urn:microsoft.com/office/officeart/2008/layout/LinedList"/>
    <dgm:cxn modelId="{921A3DA8-9965-4DE7-A803-408165CAF843}" srcId="{10310354-1722-46D4-A2A6-3348F303B453}" destId="{E369B5A2-BC10-4495-9B77-7AC78732C034}" srcOrd="1" destOrd="0" parTransId="{93DF797B-F977-4DB7-BB54-E32AE1CED912}" sibTransId="{A4A4D9CB-E9A0-4E84-95BD-96DCF0C1BD15}"/>
    <dgm:cxn modelId="{B6D6716E-58DF-4F86-BA16-2B527E3319C7}" type="presOf" srcId="{EE4F68CF-874E-4753-8BA9-7CDC1C74D864}" destId="{A405A068-90E6-440B-B4C0-79B939F485D6}" srcOrd="0" destOrd="0" presId="urn:microsoft.com/office/officeart/2008/layout/LinedList"/>
    <dgm:cxn modelId="{8C734505-C694-4FCA-8C3A-2123C1534172}" srcId="{10310354-1722-46D4-A2A6-3348F303B453}" destId="{2CEB4EF5-DC67-49E8-A1D9-D07711CD3924}" srcOrd="2" destOrd="0" parTransId="{5D372EDE-7371-4ABE-8F80-18F249575C2C}" sibTransId="{1528DB90-9137-4225-948A-EC83080C8C64}"/>
    <dgm:cxn modelId="{C1416838-4E21-4748-9C50-D0BF831C245A}" type="presOf" srcId="{2CEB4EF5-DC67-49E8-A1D9-D07711CD3924}" destId="{9C6C5F36-00DA-4E41-8350-A890C639C6F7}" srcOrd="0" destOrd="0" presId="urn:microsoft.com/office/officeart/2008/layout/LinedList"/>
    <dgm:cxn modelId="{39EE81DA-072E-4EC7-A64F-68C1B83F18FF}" srcId="{10310354-1722-46D4-A2A6-3348F303B453}" destId="{1BE0C96B-F995-460C-92CF-353434A66BD4}" srcOrd="0" destOrd="0" parTransId="{80233119-C530-4ED2-9F94-7AB116353454}" sibTransId="{636B7AEA-10F3-4011-8877-07CFE9892875}"/>
    <dgm:cxn modelId="{DBC2FB2C-047D-44E7-9E07-67D9B6A0989B}" type="presOf" srcId="{1BE0C96B-F995-460C-92CF-353434A66BD4}" destId="{4C5808A3-4F08-4C67-AF07-3207FA826A34}" srcOrd="0" destOrd="0" presId="urn:microsoft.com/office/officeart/2008/layout/LinedList"/>
    <dgm:cxn modelId="{935AF935-BAB7-4005-B7E9-43510A795FD4}" type="presOf" srcId="{E369B5A2-BC10-4495-9B77-7AC78732C034}" destId="{B2F58537-4BAF-48CA-B1D0-DAB98EEFB5E8}" srcOrd="0" destOrd="0" presId="urn:microsoft.com/office/officeart/2008/layout/LinedList"/>
    <dgm:cxn modelId="{574DF293-E297-4676-B8D3-379F1ADF879D}" type="presParOf" srcId="{96872A89-7442-46AD-92FA-D516719CDEB2}" destId="{DBFFA50B-F47E-4B58-9AAB-EC8D8F9426C4}" srcOrd="0" destOrd="0" presId="urn:microsoft.com/office/officeart/2008/layout/LinedList"/>
    <dgm:cxn modelId="{5E6A3CF8-4672-4459-B2A6-4F6D605890C3}" type="presParOf" srcId="{96872A89-7442-46AD-92FA-D516719CDEB2}" destId="{304E7CE8-21BE-4FF3-9552-964FE8D786EB}" srcOrd="1" destOrd="0" presId="urn:microsoft.com/office/officeart/2008/layout/LinedList"/>
    <dgm:cxn modelId="{5ACD51F7-186B-455D-8C07-E1B92A4A8A27}" type="presParOf" srcId="{304E7CE8-21BE-4FF3-9552-964FE8D786EB}" destId="{DA9EF85A-C361-4D37-8666-C938E143998E}" srcOrd="0" destOrd="0" presId="urn:microsoft.com/office/officeart/2008/layout/LinedList"/>
    <dgm:cxn modelId="{E07C7050-CEA1-4C0E-8BCE-116E246BE050}" type="presParOf" srcId="{304E7CE8-21BE-4FF3-9552-964FE8D786EB}" destId="{718BF3A5-2979-4466-9618-4B46EFFBBDDA}" srcOrd="1" destOrd="0" presId="urn:microsoft.com/office/officeart/2008/layout/LinedList"/>
    <dgm:cxn modelId="{5A7A5EB0-EF89-4250-9843-86337CA6BBF1}" type="presParOf" srcId="{718BF3A5-2979-4466-9618-4B46EFFBBDDA}" destId="{59994F25-E198-4D0E-8082-A321299B510C}" srcOrd="0" destOrd="0" presId="urn:microsoft.com/office/officeart/2008/layout/LinedList"/>
    <dgm:cxn modelId="{AB3D31B9-AD11-4E09-B92C-A18283803375}" type="presParOf" srcId="{718BF3A5-2979-4466-9618-4B46EFFBBDDA}" destId="{7A81134C-ED65-4627-AB04-39427E650289}" srcOrd="1" destOrd="0" presId="urn:microsoft.com/office/officeart/2008/layout/LinedList"/>
    <dgm:cxn modelId="{D7B0B668-88F2-4357-A7B2-D761FF54C692}" type="presParOf" srcId="{7A81134C-ED65-4627-AB04-39427E650289}" destId="{B026D855-1383-4E5F-89CB-771003800210}" srcOrd="0" destOrd="0" presId="urn:microsoft.com/office/officeart/2008/layout/LinedList"/>
    <dgm:cxn modelId="{30683EA6-558B-44FE-AEEB-F53515A35B73}" type="presParOf" srcId="{7A81134C-ED65-4627-AB04-39427E650289}" destId="{4C5808A3-4F08-4C67-AF07-3207FA826A34}" srcOrd="1" destOrd="0" presId="urn:microsoft.com/office/officeart/2008/layout/LinedList"/>
    <dgm:cxn modelId="{E7CC9B70-E49F-4B8F-AA54-56ADB93E0C5C}" type="presParOf" srcId="{7A81134C-ED65-4627-AB04-39427E650289}" destId="{A4D93D4A-44F6-4B07-ADE9-34A9B7B21005}" srcOrd="2" destOrd="0" presId="urn:microsoft.com/office/officeart/2008/layout/LinedList"/>
    <dgm:cxn modelId="{FDC7FBBA-9863-41F2-9C2A-C2C5813D497E}" type="presParOf" srcId="{718BF3A5-2979-4466-9618-4B46EFFBBDDA}" destId="{3B405DA8-2E95-40A4-8E2F-4AF6CE873F32}" srcOrd="2" destOrd="0" presId="urn:microsoft.com/office/officeart/2008/layout/LinedList"/>
    <dgm:cxn modelId="{5E8AAB58-FCF6-4656-A277-BA1716903255}" type="presParOf" srcId="{718BF3A5-2979-4466-9618-4B46EFFBBDDA}" destId="{3CB15643-3F39-4379-8D20-E83859B3163C}" srcOrd="3" destOrd="0" presId="urn:microsoft.com/office/officeart/2008/layout/LinedList"/>
    <dgm:cxn modelId="{F6121F13-D914-4025-BD4E-DE52F9D97215}" type="presParOf" srcId="{718BF3A5-2979-4466-9618-4B46EFFBBDDA}" destId="{FF15790A-F24C-4428-B5F8-028E726F3D15}" srcOrd="4" destOrd="0" presId="urn:microsoft.com/office/officeart/2008/layout/LinedList"/>
    <dgm:cxn modelId="{F73546ED-BBA8-4E50-9406-F086414E9A2D}" type="presParOf" srcId="{FF15790A-F24C-4428-B5F8-028E726F3D15}" destId="{D24BA6A1-1BB1-4753-AE7C-7A3C33C109B0}" srcOrd="0" destOrd="0" presId="urn:microsoft.com/office/officeart/2008/layout/LinedList"/>
    <dgm:cxn modelId="{1DE9DD34-BAE7-4186-B853-8CFA7FC96BA0}" type="presParOf" srcId="{FF15790A-F24C-4428-B5F8-028E726F3D15}" destId="{B2F58537-4BAF-48CA-B1D0-DAB98EEFB5E8}" srcOrd="1" destOrd="0" presId="urn:microsoft.com/office/officeart/2008/layout/LinedList"/>
    <dgm:cxn modelId="{B152D096-CA9C-4268-ADB8-B8E8C238A44F}" type="presParOf" srcId="{FF15790A-F24C-4428-B5F8-028E726F3D15}" destId="{CB1DEB90-8C83-4991-9F64-ED95069C3DD6}" srcOrd="2" destOrd="0" presId="urn:microsoft.com/office/officeart/2008/layout/LinedList"/>
    <dgm:cxn modelId="{0DF6CCE4-5C3E-4D26-9396-786518700063}" type="presParOf" srcId="{718BF3A5-2979-4466-9618-4B46EFFBBDDA}" destId="{31DBE8D1-DFFF-478A-9909-529CA860AB13}" srcOrd="5" destOrd="0" presId="urn:microsoft.com/office/officeart/2008/layout/LinedList"/>
    <dgm:cxn modelId="{ECB6AEA4-E056-42BB-96D4-9A24A09E273D}" type="presParOf" srcId="{718BF3A5-2979-4466-9618-4B46EFFBBDDA}" destId="{B8D8F6C3-EC13-4CD3-BED6-86FDB1511DA2}" srcOrd="6" destOrd="0" presId="urn:microsoft.com/office/officeart/2008/layout/LinedList"/>
    <dgm:cxn modelId="{CC57DCE6-5520-41B6-B98D-A27D5C9F9793}" type="presParOf" srcId="{718BF3A5-2979-4466-9618-4B46EFFBBDDA}" destId="{91316EB2-8C61-4A9B-AF14-2B765A69DCE7}" srcOrd="7" destOrd="0" presId="urn:microsoft.com/office/officeart/2008/layout/LinedList"/>
    <dgm:cxn modelId="{F00558AD-646D-4C8A-A32E-1982BF3EA705}" type="presParOf" srcId="{91316EB2-8C61-4A9B-AF14-2B765A69DCE7}" destId="{90670B16-64D0-4CA4-B6A8-853EEBF1A7B7}" srcOrd="0" destOrd="0" presId="urn:microsoft.com/office/officeart/2008/layout/LinedList"/>
    <dgm:cxn modelId="{67C3171E-CAAC-4685-9F4B-BC12A1C454BE}" type="presParOf" srcId="{91316EB2-8C61-4A9B-AF14-2B765A69DCE7}" destId="{9C6C5F36-00DA-4E41-8350-A890C639C6F7}" srcOrd="1" destOrd="0" presId="urn:microsoft.com/office/officeart/2008/layout/LinedList"/>
    <dgm:cxn modelId="{2BDF39C4-B4B6-475B-BD5F-944AEF5B963C}" type="presParOf" srcId="{91316EB2-8C61-4A9B-AF14-2B765A69DCE7}" destId="{DF18446F-61D8-44DA-9AC9-52BDAF5ADE1A}" srcOrd="2" destOrd="0" presId="urn:microsoft.com/office/officeart/2008/layout/LinedList"/>
    <dgm:cxn modelId="{1A8437DF-6113-4B67-AC5F-37A9CAE036C6}" type="presParOf" srcId="{718BF3A5-2979-4466-9618-4B46EFFBBDDA}" destId="{601F7F3B-CEE3-4337-9160-C7F5ACEA61C8}" srcOrd="8" destOrd="0" presId="urn:microsoft.com/office/officeart/2008/layout/LinedList"/>
    <dgm:cxn modelId="{CA91798A-F35A-444A-B1AB-0CA10FC05FB0}" type="presParOf" srcId="{718BF3A5-2979-4466-9618-4B46EFFBBDDA}" destId="{B1311D3D-093B-4774-A168-1BBDCC4F1402}" srcOrd="9" destOrd="0" presId="urn:microsoft.com/office/officeart/2008/layout/LinedList"/>
    <dgm:cxn modelId="{7240EDD4-5689-4854-94B1-EAB6AAFB7858}" type="presParOf" srcId="{718BF3A5-2979-4466-9618-4B46EFFBBDDA}" destId="{F742DB3B-410C-40E5-BBCC-EBB320072E92}" srcOrd="10" destOrd="0" presId="urn:microsoft.com/office/officeart/2008/layout/LinedList"/>
    <dgm:cxn modelId="{0E37706F-9C12-482B-877C-E94F9F249417}" type="presParOf" srcId="{F742DB3B-410C-40E5-BBCC-EBB320072E92}" destId="{4E44A853-114C-4B2B-AA4B-168DC11965B4}" srcOrd="0" destOrd="0" presId="urn:microsoft.com/office/officeart/2008/layout/LinedList"/>
    <dgm:cxn modelId="{9B7BB84C-8F87-4B88-9963-3255F9B64A09}" type="presParOf" srcId="{F742DB3B-410C-40E5-BBCC-EBB320072E92}" destId="{A405A068-90E6-440B-B4C0-79B939F485D6}" srcOrd="1" destOrd="0" presId="urn:microsoft.com/office/officeart/2008/layout/LinedList"/>
    <dgm:cxn modelId="{79CF7E08-DC53-4E2F-BA39-088635E8A97E}" type="presParOf" srcId="{F742DB3B-410C-40E5-BBCC-EBB320072E92}" destId="{F9892F79-23BF-4141-8D5C-6A0B9BD75D80}" srcOrd="2" destOrd="0" presId="urn:microsoft.com/office/officeart/2008/layout/LinedList"/>
    <dgm:cxn modelId="{D0E1FAAD-E100-4AE5-8433-9E2B5F8FCF85}" type="presParOf" srcId="{718BF3A5-2979-4466-9618-4B46EFFBBDDA}" destId="{E607EADD-AB0C-4787-B3F6-CB1AF9B7EB68}" srcOrd="11" destOrd="0" presId="urn:microsoft.com/office/officeart/2008/layout/LinedList"/>
    <dgm:cxn modelId="{09394113-4E43-4065-9795-737FFD980EFD}" type="presParOf" srcId="{718BF3A5-2979-4466-9618-4B46EFFBBDDA}" destId="{E4281422-EBB6-4C86-9524-B18DE125FD00}"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89AE74-EC03-4177-BCF6-ECD9AE89B58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8855491-A9FA-48F8-8E2C-5E7745775779}">
      <dgm:prSet/>
      <dgm:spPr/>
      <dgm:t>
        <a:bodyPr/>
        <a:lstStyle/>
        <a:p>
          <a:pPr>
            <a:lnSpc>
              <a:spcPct val="100000"/>
            </a:lnSpc>
          </a:pPr>
          <a:r>
            <a:rPr lang="en-US"/>
            <a:t>Found on Travis Central at the same link as the old PDF form:</a:t>
          </a:r>
        </a:p>
      </dgm:t>
    </dgm:pt>
    <dgm:pt modelId="{60654ADE-433D-45BE-936A-2AFF97F60F8C}" type="parTrans" cxnId="{8A6BE665-798D-4936-BA43-6A1200CAC0B8}">
      <dgm:prSet/>
      <dgm:spPr/>
      <dgm:t>
        <a:bodyPr/>
        <a:lstStyle/>
        <a:p>
          <a:endParaRPr lang="en-US"/>
        </a:p>
      </dgm:t>
    </dgm:pt>
    <dgm:pt modelId="{1CD67ACE-6F05-4315-A975-E2AE565F6238}" type="sibTrans" cxnId="{8A6BE665-798D-4936-BA43-6A1200CAC0B8}">
      <dgm:prSet/>
      <dgm:spPr/>
      <dgm:t>
        <a:bodyPr/>
        <a:lstStyle/>
        <a:p>
          <a:pPr>
            <a:lnSpc>
              <a:spcPct val="100000"/>
            </a:lnSpc>
          </a:pPr>
          <a:endParaRPr lang="en-US"/>
        </a:p>
      </dgm:t>
    </dgm:pt>
    <dgm:pt modelId="{F393FCCE-475D-4A0A-9AD4-A1C5641C2707}">
      <dgm:prSet/>
      <dgm:spPr/>
      <dgm:t>
        <a:bodyPr/>
        <a:lstStyle/>
        <a:p>
          <a:pPr>
            <a:lnSpc>
              <a:spcPct val="100000"/>
            </a:lnSpc>
          </a:pPr>
          <a:r>
            <a:rPr lang="en-US"/>
            <a:t>Links directly to the online form (Works best in Chrome or Internet Explorer) :</a:t>
          </a:r>
        </a:p>
      </dgm:t>
    </dgm:pt>
    <dgm:pt modelId="{8050624C-513A-418E-8860-C7A017950EF9}" type="parTrans" cxnId="{63749988-9D10-49FC-85E3-CFC57145BC1C}">
      <dgm:prSet/>
      <dgm:spPr/>
      <dgm:t>
        <a:bodyPr/>
        <a:lstStyle/>
        <a:p>
          <a:endParaRPr lang="en-US"/>
        </a:p>
      </dgm:t>
    </dgm:pt>
    <dgm:pt modelId="{1FA0F719-5B3A-4016-9E74-BF1573A08CE2}" type="sibTrans" cxnId="{63749988-9D10-49FC-85E3-CFC57145BC1C}">
      <dgm:prSet/>
      <dgm:spPr/>
      <dgm:t>
        <a:bodyPr/>
        <a:lstStyle/>
        <a:p>
          <a:endParaRPr lang="en-US"/>
        </a:p>
      </dgm:t>
    </dgm:pt>
    <dgm:pt modelId="{6721E16E-1CE2-4368-9169-258F86BF5115}" type="pres">
      <dgm:prSet presAssocID="{A389AE74-EC03-4177-BCF6-ECD9AE89B585}" presName="root" presStyleCnt="0">
        <dgm:presLayoutVars>
          <dgm:dir/>
          <dgm:resizeHandles val="exact"/>
        </dgm:presLayoutVars>
      </dgm:prSet>
      <dgm:spPr/>
      <dgm:t>
        <a:bodyPr/>
        <a:lstStyle/>
        <a:p>
          <a:endParaRPr lang="en-US"/>
        </a:p>
      </dgm:t>
    </dgm:pt>
    <dgm:pt modelId="{04AA9DA7-37A3-4D96-A1B3-52774DD0AA76}" type="pres">
      <dgm:prSet presAssocID="{A389AE74-EC03-4177-BCF6-ECD9AE89B585}" presName="container" presStyleCnt="0">
        <dgm:presLayoutVars>
          <dgm:dir/>
          <dgm:resizeHandles val="exact"/>
        </dgm:presLayoutVars>
      </dgm:prSet>
      <dgm:spPr/>
    </dgm:pt>
    <dgm:pt modelId="{107AEA8A-72D2-459D-A0B8-6A0FB7CB3FBB}" type="pres">
      <dgm:prSet presAssocID="{38855491-A9FA-48F8-8E2C-5E7745775779}" presName="compNode" presStyleCnt="0"/>
      <dgm:spPr/>
    </dgm:pt>
    <dgm:pt modelId="{6C31DD93-13E1-4BF7-BE17-7D80980D283A}" type="pres">
      <dgm:prSet presAssocID="{38855491-A9FA-48F8-8E2C-5E7745775779}" presName="iconBgRect" presStyleLbl="bgShp" presStyleIdx="0" presStyleCnt="2"/>
      <dgm:spPr/>
    </dgm:pt>
    <dgm:pt modelId="{98086EE2-FD4F-43A2-AB93-336616FE9A9B}" type="pres">
      <dgm:prSet presAssocID="{38855491-A9FA-48F8-8E2C-5E7745775779}"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Flowchart"/>
        </a:ext>
      </dgm:extLst>
    </dgm:pt>
    <dgm:pt modelId="{1C3F7D96-7FDB-4A09-BC98-758AFE749E2C}" type="pres">
      <dgm:prSet presAssocID="{38855491-A9FA-48F8-8E2C-5E7745775779}" presName="spaceRect" presStyleCnt="0"/>
      <dgm:spPr/>
    </dgm:pt>
    <dgm:pt modelId="{B6C9CA64-47BC-4325-97DF-937E226BB8FE}" type="pres">
      <dgm:prSet presAssocID="{38855491-A9FA-48F8-8E2C-5E7745775779}" presName="textRect" presStyleLbl="revTx" presStyleIdx="0" presStyleCnt="2">
        <dgm:presLayoutVars>
          <dgm:chMax val="1"/>
          <dgm:chPref val="1"/>
        </dgm:presLayoutVars>
      </dgm:prSet>
      <dgm:spPr/>
      <dgm:t>
        <a:bodyPr/>
        <a:lstStyle/>
        <a:p>
          <a:endParaRPr lang="en-US"/>
        </a:p>
      </dgm:t>
    </dgm:pt>
    <dgm:pt modelId="{A60F8C57-C22B-4D81-9BCF-A002C85F8A4E}" type="pres">
      <dgm:prSet presAssocID="{1CD67ACE-6F05-4315-A975-E2AE565F6238}" presName="sibTrans" presStyleLbl="sibTrans2D1" presStyleIdx="0" presStyleCnt="0"/>
      <dgm:spPr/>
      <dgm:t>
        <a:bodyPr/>
        <a:lstStyle/>
        <a:p>
          <a:endParaRPr lang="en-US"/>
        </a:p>
      </dgm:t>
    </dgm:pt>
    <dgm:pt modelId="{02C6109F-1B85-478B-8E3C-A13454AF3A01}" type="pres">
      <dgm:prSet presAssocID="{F393FCCE-475D-4A0A-9AD4-A1C5641C2707}" presName="compNode" presStyleCnt="0"/>
      <dgm:spPr/>
    </dgm:pt>
    <dgm:pt modelId="{B12CECCD-6261-4E5D-914B-0340DDAE547E}" type="pres">
      <dgm:prSet presAssocID="{F393FCCE-475D-4A0A-9AD4-A1C5641C2707}" presName="iconBgRect" presStyleLbl="bgShp" presStyleIdx="1" presStyleCnt="2"/>
      <dgm:spPr/>
    </dgm:pt>
    <dgm:pt modelId="{0F3EF7F7-3DAF-4A22-9EE6-F88D18B49784}" type="pres">
      <dgm:prSet presAssocID="{F393FCCE-475D-4A0A-9AD4-A1C5641C2707}"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Laptop"/>
        </a:ext>
      </dgm:extLst>
    </dgm:pt>
    <dgm:pt modelId="{97742950-7042-427C-B5C9-3506EBDAFE1B}" type="pres">
      <dgm:prSet presAssocID="{F393FCCE-475D-4A0A-9AD4-A1C5641C2707}" presName="spaceRect" presStyleCnt="0"/>
      <dgm:spPr/>
    </dgm:pt>
    <dgm:pt modelId="{1AFB80EC-9169-4935-BF96-8DF31F7869DA}" type="pres">
      <dgm:prSet presAssocID="{F393FCCE-475D-4A0A-9AD4-A1C5641C2707}" presName="textRect" presStyleLbl="revTx" presStyleIdx="1" presStyleCnt="2">
        <dgm:presLayoutVars>
          <dgm:chMax val="1"/>
          <dgm:chPref val="1"/>
        </dgm:presLayoutVars>
      </dgm:prSet>
      <dgm:spPr/>
      <dgm:t>
        <a:bodyPr/>
        <a:lstStyle/>
        <a:p>
          <a:endParaRPr lang="en-US"/>
        </a:p>
      </dgm:t>
    </dgm:pt>
  </dgm:ptLst>
  <dgm:cxnLst>
    <dgm:cxn modelId="{63749988-9D10-49FC-85E3-CFC57145BC1C}" srcId="{A389AE74-EC03-4177-BCF6-ECD9AE89B585}" destId="{F393FCCE-475D-4A0A-9AD4-A1C5641C2707}" srcOrd="1" destOrd="0" parTransId="{8050624C-513A-418E-8860-C7A017950EF9}" sibTransId="{1FA0F719-5B3A-4016-9E74-BF1573A08CE2}"/>
    <dgm:cxn modelId="{4E26FBB0-3E11-4793-803E-027BB0D94343}" type="presOf" srcId="{A389AE74-EC03-4177-BCF6-ECD9AE89B585}" destId="{6721E16E-1CE2-4368-9169-258F86BF5115}" srcOrd="0" destOrd="0" presId="urn:microsoft.com/office/officeart/2018/2/layout/IconCircleList"/>
    <dgm:cxn modelId="{23BE6C66-0F12-4C02-B0BA-4409F2B9B19B}" type="presOf" srcId="{1CD67ACE-6F05-4315-A975-E2AE565F6238}" destId="{A60F8C57-C22B-4D81-9BCF-A002C85F8A4E}" srcOrd="0" destOrd="0" presId="urn:microsoft.com/office/officeart/2018/2/layout/IconCircleList"/>
    <dgm:cxn modelId="{4FF7FBFE-E76C-49ED-A58E-61D2D5C00EDE}" type="presOf" srcId="{38855491-A9FA-48F8-8E2C-5E7745775779}" destId="{B6C9CA64-47BC-4325-97DF-937E226BB8FE}" srcOrd="0" destOrd="0" presId="urn:microsoft.com/office/officeart/2018/2/layout/IconCircleList"/>
    <dgm:cxn modelId="{C5C68A13-6607-4AED-A0DD-CF1F9D065660}" type="presOf" srcId="{F393FCCE-475D-4A0A-9AD4-A1C5641C2707}" destId="{1AFB80EC-9169-4935-BF96-8DF31F7869DA}" srcOrd="0" destOrd="0" presId="urn:microsoft.com/office/officeart/2018/2/layout/IconCircleList"/>
    <dgm:cxn modelId="{8A6BE665-798D-4936-BA43-6A1200CAC0B8}" srcId="{A389AE74-EC03-4177-BCF6-ECD9AE89B585}" destId="{38855491-A9FA-48F8-8E2C-5E7745775779}" srcOrd="0" destOrd="0" parTransId="{60654ADE-433D-45BE-936A-2AFF97F60F8C}" sibTransId="{1CD67ACE-6F05-4315-A975-E2AE565F6238}"/>
    <dgm:cxn modelId="{A077E7EA-867A-4DE2-94F5-23F06F6B7E69}" type="presParOf" srcId="{6721E16E-1CE2-4368-9169-258F86BF5115}" destId="{04AA9DA7-37A3-4D96-A1B3-52774DD0AA76}" srcOrd="0" destOrd="0" presId="urn:microsoft.com/office/officeart/2018/2/layout/IconCircleList"/>
    <dgm:cxn modelId="{B74AEBE1-DDF5-447E-8DF5-341FE4E43FB0}" type="presParOf" srcId="{04AA9DA7-37A3-4D96-A1B3-52774DD0AA76}" destId="{107AEA8A-72D2-459D-A0B8-6A0FB7CB3FBB}" srcOrd="0" destOrd="0" presId="urn:microsoft.com/office/officeart/2018/2/layout/IconCircleList"/>
    <dgm:cxn modelId="{407FBF10-AD14-4BBF-B978-A843B7751321}" type="presParOf" srcId="{107AEA8A-72D2-459D-A0B8-6A0FB7CB3FBB}" destId="{6C31DD93-13E1-4BF7-BE17-7D80980D283A}" srcOrd="0" destOrd="0" presId="urn:microsoft.com/office/officeart/2018/2/layout/IconCircleList"/>
    <dgm:cxn modelId="{048FCC80-0F04-45B9-813C-53A037B58DC6}" type="presParOf" srcId="{107AEA8A-72D2-459D-A0B8-6A0FB7CB3FBB}" destId="{98086EE2-FD4F-43A2-AB93-336616FE9A9B}" srcOrd="1" destOrd="0" presId="urn:microsoft.com/office/officeart/2018/2/layout/IconCircleList"/>
    <dgm:cxn modelId="{D4DA86BD-E027-4733-B9C8-8EE880F92E7D}" type="presParOf" srcId="{107AEA8A-72D2-459D-A0B8-6A0FB7CB3FBB}" destId="{1C3F7D96-7FDB-4A09-BC98-758AFE749E2C}" srcOrd="2" destOrd="0" presId="urn:microsoft.com/office/officeart/2018/2/layout/IconCircleList"/>
    <dgm:cxn modelId="{9D3592A3-BFF0-4FE5-9183-BCF556E565AD}" type="presParOf" srcId="{107AEA8A-72D2-459D-A0B8-6A0FB7CB3FBB}" destId="{B6C9CA64-47BC-4325-97DF-937E226BB8FE}" srcOrd="3" destOrd="0" presId="urn:microsoft.com/office/officeart/2018/2/layout/IconCircleList"/>
    <dgm:cxn modelId="{6E564160-3603-47EB-B3AE-53BC96898A2C}" type="presParOf" srcId="{04AA9DA7-37A3-4D96-A1B3-52774DD0AA76}" destId="{A60F8C57-C22B-4D81-9BCF-A002C85F8A4E}" srcOrd="1" destOrd="0" presId="urn:microsoft.com/office/officeart/2018/2/layout/IconCircleList"/>
    <dgm:cxn modelId="{B6AB9234-0413-492F-AEB0-2874018B5D2D}" type="presParOf" srcId="{04AA9DA7-37A3-4D96-A1B3-52774DD0AA76}" destId="{02C6109F-1B85-478B-8E3C-A13454AF3A01}" srcOrd="2" destOrd="0" presId="urn:microsoft.com/office/officeart/2018/2/layout/IconCircleList"/>
    <dgm:cxn modelId="{09CC56E2-B059-4D85-8BC8-374336100A52}" type="presParOf" srcId="{02C6109F-1B85-478B-8E3C-A13454AF3A01}" destId="{B12CECCD-6261-4E5D-914B-0340DDAE547E}" srcOrd="0" destOrd="0" presId="urn:microsoft.com/office/officeart/2018/2/layout/IconCircleList"/>
    <dgm:cxn modelId="{DEAE59A4-2D70-4AD9-8F04-15161938AAAD}" type="presParOf" srcId="{02C6109F-1B85-478B-8E3C-A13454AF3A01}" destId="{0F3EF7F7-3DAF-4A22-9EE6-F88D18B49784}" srcOrd="1" destOrd="0" presId="urn:microsoft.com/office/officeart/2018/2/layout/IconCircleList"/>
    <dgm:cxn modelId="{FC1DA3A7-5A1D-4B3A-ACDE-EBEA5D4472DB}" type="presParOf" srcId="{02C6109F-1B85-478B-8E3C-A13454AF3A01}" destId="{97742950-7042-427C-B5C9-3506EBDAFE1B}" srcOrd="2" destOrd="0" presId="urn:microsoft.com/office/officeart/2018/2/layout/IconCircleList"/>
    <dgm:cxn modelId="{BC3B421F-21A5-40B7-B301-9D58F079A55E}" type="presParOf" srcId="{02C6109F-1B85-478B-8E3C-A13454AF3A01}" destId="{1AFB80EC-9169-4935-BF96-8DF31F7869D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6F6A1B-E696-4A7D-A239-97AD663321A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5DCB54F-83A6-4517-A06D-9B24879BA08E}">
      <dgm:prSet/>
      <dgm:spPr/>
      <dgm:t>
        <a:bodyPr/>
        <a:lstStyle/>
        <a:p>
          <a:pPr>
            <a:defRPr cap="all"/>
          </a:pPr>
          <a:r>
            <a:rPr lang="en-US"/>
            <a:t>Youth obtain a greater understanding of financial management</a:t>
          </a:r>
        </a:p>
      </dgm:t>
    </dgm:pt>
    <dgm:pt modelId="{5E2EE719-E97A-496F-A1DD-CAAC2DA30108}" type="parTrans" cxnId="{03895A73-63A5-4712-85AF-894191AE978D}">
      <dgm:prSet/>
      <dgm:spPr/>
      <dgm:t>
        <a:bodyPr/>
        <a:lstStyle/>
        <a:p>
          <a:endParaRPr lang="en-US"/>
        </a:p>
      </dgm:t>
    </dgm:pt>
    <dgm:pt modelId="{2A5657B4-43DB-4F88-B55C-C2164A22345C}" type="sibTrans" cxnId="{03895A73-63A5-4712-85AF-894191AE978D}">
      <dgm:prSet/>
      <dgm:spPr/>
      <dgm:t>
        <a:bodyPr/>
        <a:lstStyle/>
        <a:p>
          <a:endParaRPr lang="en-US"/>
        </a:p>
      </dgm:t>
    </dgm:pt>
    <dgm:pt modelId="{41237CCD-C35A-4308-8845-070C1DE50B9D}">
      <dgm:prSet/>
      <dgm:spPr/>
      <dgm:t>
        <a:bodyPr/>
        <a:lstStyle/>
        <a:p>
          <a:pPr>
            <a:defRPr cap="all"/>
          </a:pPr>
          <a:r>
            <a:rPr lang="en-US"/>
            <a:t>Participants obtain real-world work experience</a:t>
          </a:r>
        </a:p>
      </dgm:t>
    </dgm:pt>
    <dgm:pt modelId="{D1E28CBA-9002-435F-A792-B5ECB4BDECEF}" type="parTrans" cxnId="{546FAB82-3535-48BE-A531-93BA44FCCF1B}">
      <dgm:prSet/>
      <dgm:spPr/>
      <dgm:t>
        <a:bodyPr/>
        <a:lstStyle/>
        <a:p>
          <a:endParaRPr lang="en-US"/>
        </a:p>
      </dgm:t>
    </dgm:pt>
    <dgm:pt modelId="{B9D78EC1-C5D2-4540-90ED-EEAE43D5B2CD}" type="sibTrans" cxnId="{546FAB82-3535-48BE-A531-93BA44FCCF1B}">
      <dgm:prSet/>
      <dgm:spPr/>
      <dgm:t>
        <a:bodyPr/>
        <a:lstStyle/>
        <a:p>
          <a:endParaRPr lang="en-US"/>
        </a:p>
      </dgm:t>
    </dgm:pt>
    <dgm:pt modelId="{6AEE9E4B-05A9-4C2E-B008-93763C9FB560}">
      <dgm:prSet/>
      <dgm:spPr/>
      <dgm:t>
        <a:bodyPr/>
        <a:lstStyle/>
        <a:p>
          <a:pPr>
            <a:defRPr cap="all"/>
          </a:pPr>
          <a:r>
            <a:rPr lang="en-US"/>
            <a:t>Improved interpersonal communication and soft skills</a:t>
          </a:r>
        </a:p>
      </dgm:t>
    </dgm:pt>
    <dgm:pt modelId="{5E2F0DB5-5985-4E51-889C-159CCEE02F31}" type="parTrans" cxnId="{CD6FB9AB-1F36-40B5-9EDA-2FBFD581F537}">
      <dgm:prSet/>
      <dgm:spPr/>
      <dgm:t>
        <a:bodyPr/>
        <a:lstStyle/>
        <a:p>
          <a:endParaRPr lang="en-US"/>
        </a:p>
      </dgm:t>
    </dgm:pt>
    <dgm:pt modelId="{43BFE4F9-8EE5-4F17-BAEA-AC5BE6B2F505}" type="sibTrans" cxnId="{CD6FB9AB-1F36-40B5-9EDA-2FBFD581F537}">
      <dgm:prSet/>
      <dgm:spPr/>
      <dgm:t>
        <a:bodyPr/>
        <a:lstStyle/>
        <a:p>
          <a:endParaRPr lang="en-US"/>
        </a:p>
      </dgm:t>
    </dgm:pt>
    <dgm:pt modelId="{DCEB2031-6D81-4022-A08B-D79ABE1B4B52}">
      <dgm:prSet/>
      <dgm:spPr/>
      <dgm:t>
        <a:bodyPr/>
        <a:lstStyle/>
        <a:p>
          <a:pPr>
            <a:defRPr cap="all"/>
          </a:pPr>
          <a:r>
            <a:rPr lang="en-US"/>
            <a:t>Career choice advice and educational guidance</a:t>
          </a:r>
        </a:p>
      </dgm:t>
    </dgm:pt>
    <dgm:pt modelId="{0FF8BFE5-7A8B-402D-900D-A1B9F31C5668}" type="parTrans" cxnId="{C22D70D8-F4A0-4C1E-BEED-B8E6F6AC4BA8}">
      <dgm:prSet/>
      <dgm:spPr/>
      <dgm:t>
        <a:bodyPr/>
        <a:lstStyle/>
        <a:p>
          <a:endParaRPr lang="en-US"/>
        </a:p>
      </dgm:t>
    </dgm:pt>
    <dgm:pt modelId="{9C8D5083-6BA8-496D-A858-5416EB990DD4}" type="sibTrans" cxnId="{C22D70D8-F4A0-4C1E-BEED-B8E6F6AC4BA8}">
      <dgm:prSet/>
      <dgm:spPr/>
      <dgm:t>
        <a:bodyPr/>
        <a:lstStyle/>
        <a:p>
          <a:endParaRPr lang="en-US"/>
        </a:p>
      </dgm:t>
    </dgm:pt>
    <dgm:pt modelId="{5465B2FE-B826-4094-9EAF-EB76ABCF3550}">
      <dgm:prSet/>
      <dgm:spPr/>
      <dgm:t>
        <a:bodyPr/>
        <a:lstStyle/>
        <a:p>
          <a:pPr>
            <a:defRPr cap="all"/>
          </a:pPr>
          <a:r>
            <a:rPr lang="en-US"/>
            <a:t>Interaction with positive adult role models</a:t>
          </a:r>
        </a:p>
      </dgm:t>
    </dgm:pt>
    <dgm:pt modelId="{21C5F6AF-C708-448D-BB49-3D6D7B173E6D}" type="parTrans" cxnId="{FCE3F699-D76D-4FF1-9E13-07FEEC4F1EA7}">
      <dgm:prSet/>
      <dgm:spPr/>
      <dgm:t>
        <a:bodyPr/>
        <a:lstStyle/>
        <a:p>
          <a:endParaRPr lang="en-US"/>
        </a:p>
      </dgm:t>
    </dgm:pt>
    <dgm:pt modelId="{DBE827AA-1D9E-4332-B36D-32091A3968D7}" type="sibTrans" cxnId="{FCE3F699-D76D-4FF1-9E13-07FEEC4F1EA7}">
      <dgm:prSet/>
      <dgm:spPr/>
      <dgm:t>
        <a:bodyPr/>
        <a:lstStyle/>
        <a:p>
          <a:endParaRPr lang="en-US"/>
        </a:p>
      </dgm:t>
    </dgm:pt>
    <dgm:pt modelId="{150563B6-F2C9-4BC7-8CAD-BFC1CAC2F692}">
      <dgm:prSet/>
      <dgm:spPr/>
      <dgm:t>
        <a:bodyPr/>
        <a:lstStyle/>
        <a:p>
          <a:pPr>
            <a:defRPr cap="all"/>
          </a:pPr>
          <a:r>
            <a:rPr lang="en-US"/>
            <a:t>Connections for future career opportunities</a:t>
          </a:r>
        </a:p>
      </dgm:t>
    </dgm:pt>
    <dgm:pt modelId="{12CB7185-5C16-4A6E-8DEA-6CB86933FAF0}" type="parTrans" cxnId="{9EF232DA-8FBC-4724-A0A1-52DDADE720F6}">
      <dgm:prSet/>
      <dgm:spPr/>
      <dgm:t>
        <a:bodyPr/>
        <a:lstStyle/>
        <a:p>
          <a:endParaRPr lang="en-US"/>
        </a:p>
      </dgm:t>
    </dgm:pt>
    <dgm:pt modelId="{FA04A12E-8B32-45AA-A1BE-04E12351C97F}" type="sibTrans" cxnId="{9EF232DA-8FBC-4724-A0A1-52DDADE720F6}">
      <dgm:prSet/>
      <dgm:spPr/>
      <dgm:t>
        <a:bodyPr/>
        <a:lstStyle/>
        <a:p>
          <a:endParaRPr lang="en-US"/>
        </a:p>
      </dgm:t>
    </dgm:pt>
    <dgm:pt modelId="{F529305B-8070-45C6-9E0D-B4A01A08149E}" type="pres">
      <dgm:prSet presAssocID="{FA6F6A1B-E696-4A7D-A239-97AD663321A8}" presName="root" presStyleCnt="0">
        <dgm:presLayoutVars>
          <dgm:dir/>
          <dgm:resizeHandles val="exact"/>
        </dgm:presLayoutVars>
      </dgm:prSet>
      <dgm:spPr/>
      <dgm:t>
        <a:bodyPr/>
        <a:lstStyle/>
        <a:p>
          <a:endParaRPr lang="en-US"/>
        </a:p>
      </dgm:t>
    </dgm:pt>
    <dgm:pt modelId="{999365D0-C23D-4707-B88A-28CD3A33CA6C}" type="pres">
      <dgm:prSet presAssocID="{D5DCB54F-83A6-4517-A06D-9B24879BA08E}" presName="compNode" presStyleCnt="0"/>
      <dgm:spPr/>
    </dgm:pt>
    <dgm:pt modelId="{86FAC701-7187-477B-9046-67280BFD57BE}" type="pres">
      <dgm:prSet presAssocID="{D5DCB54F-83A6-4517-A06D-9B24879BA08E}" presName="iconBgRect" presStyleLbl="bgShp" presStyleIdx="0" presStyleCnt="6"/>
      <dgm:spPr/>
    </dgm:pt>
    <dgm:pt modelId="{5D87BCF2-D517-429C-8644-83345E50DA9B}" type="pres">
      <dgm:prSet presAssocID="{D5DCB54F-83A6-4517-A06D-9B24879BA08E}"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usiness Growth"/>
        </a:ext>
      </dgm:extLst>
    </dgm:pt>
    <dgm:pt modelId="{89FB06C9-D991-4045-8726-BB133CA3DBA3}" type="pres">
      <dgm:prSet presAssocID="{D5DCB54F-83A6-4517-A06D-9B24879BA08E}" presName="spaceRect" presStyleCnt="0"/>
      <dgm:spPr/>
    </dgm:pt>
    <dgm:pt modelId="{00479742-8650-4178-A12F-D1BDB4749FF2}" type="pres">
      <dgm:prSet presAssocID="{D5DCB54F-83A6-4517-A06D-9B24879BA08E}" presName="textRect" presStyleLbl="revTx" presStyleIdx="0" presStyleCnt="6">
        <dgm:presLayoutVars>
          <dgm:chMax val="1"/>
          <dgm:chPref val="1"/>
        </dgm:presLayoutVars>
      </dgm:prSet>
      <dgm:spPr/>
      <dgm:t>
        <a:bodyPr/>
        <a:lstStyle/>
        <a:p>
          <a:endParaRPr lang="en-US"/>
        </a:p>
      </dgm:t>
    </dgm:pt>
    <dgm:pt modelId="{0B132360-473E-4901-AD89-7012D72FCC80}" type="pres">
      <dgm:prSet presAssocID="{2A5657B4-43DB-4F88-B55C-C2164A22345C}" presName="sibTrans" presStyleCnt="0"/>
      <dgm:spPr/>
    </dgm:pt>
    <dgm:pt modelId="{AAF62422-682F-453B-A49F-5BF6FF8893F6}" type="pres">
      <dgm:prSet presAssocID="{41237CCD-C35A-4308-8845-070C1DE50B9D}" presName="compNode" presStyleCnt="0"/>
      <dgm:spPr/>
    </dgm:pt>
    <dgm:pt modelId="{B9DF3B03-72C5-4DC1-B177-9EA0EBF1DB9A}" type="pres">
      <dgm:prSet presAssocID="{41237CCD-C35A-4308-8845-070C1DE50B9D}" presName="iconBgRect" presStyleLbl="bgShp" presStyleIdx="1" presStyleCnt="6"/>
      <dgm:spPr/>
    </dgm:pt>
    <dgm:pt modelId="{2D4A1C6D-32E8-4881-808D-6AC9CF3CF094}" type="pres">
      <dgm:prSet presAssocID="{41237CCD-C35A-4308-8845-070C1DE50B9D}"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Earth Globe Americas"/>
        </a:ext>
      </dgm:extLst>
    </dgm:pt>
    <dgm:pt modelId="{45B9AFF0-5F56-49D3-8C86-54FA91F23C7D}" type="pres">
      <dgm:prSet presAssocID="{41237CCD-C35A-4308-8845-070C1DE50B9D}" presName="spaceRect" presStyleCnt="0"/>
      <dgm:spPr/>
    </dgm:pt>
    <dgm:pt modelId="{BC0B73CB-AA04-4ECC-BC7C-FD760064D1D0}" type="pres">
      <dgm:prSet presAssocID="{41237CCD-C35A-4308-8845-070C1DE50B9D}" presName="textRect" presStyleLbl="revTx" presStyleIdx="1" presStyleCnt="6">
        <dgm:presLayoutVars>
          <dgm:chMax val="1"/>
          <dgm:chPref val="1"/>
        </dgm:presLayoutVars>
      </dgm:prSet>
      <dgm:spPr/>
      <dgm:t>
        <a:bodyPr/>
        <a:lstStyle/>
        <a:p>
          <a:endParaRPr lang="en-US"/>
        </a:p>
      </dgm:t>
    </dgm:pt>
    <dgm:pt modelId="{096B442B-B204-417A-BA4D-8B11270FE6AF}" type="pres">
      <dgm:prSet presAssocID="{B9D78EC1-C5D2-4540-90ED-EEAE43D5B2CD}" presName="sibTrans" presStyleCnt="0"/>
      <dgm:spPr/>
    </dgm:pt>
    <dgm:pt modelId="{484CA22C-29A6-41B2-897B-819F108615E9}" type="pres">
      <dgm:prSet presAssocID="{6AEE9E4B-05A9-4C2E-B008-93763C9FB560}" presName="compNode" presStyleCnt="0"/>
      <dgm:spPr/>
    </dgm:pt>
    <dgm:pt modelId="{3CC7B019-04EF-4222-9D4F-DD9A2F2F9740}" type="pres">
      <dgm:prSet presAssocID="{6AEE9E4B-05A9-4C2E-B008-93763C9FB560}" presName="iconBgRect" presStyleLbl="bgShp" presStyleIdx="2" presStyleCnt="6"/>
      <dgm:spPr/>
    </dgm:pt>
    <dgm:pt modelId="{1D7FA10B-54C8-4819-9E5A-5ACA913353E3}" type="pres">
      <dgm:prSet presAssocID="{6AEE9E4B-05A9-4C2E-B008-93763C9FB560}"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at"/>
        </a:ext>
      </dgm:extLst>
    </dgm:pt>
    <dgm:pt modelId="{C2CCE630-C858-45B2-9D87-9CEFE3706A48}" type="pres">
      <dgm:prSet presAssocID="{6AEE9E4B-05A9-4C2E-B008-93763C9FB560}" presName="spaceRect" presStyleCnt="0"/>
      <dgm:spPr/>
    </dgm:pt>
    <dgm:pt modelId="{165ABD43-8CBD-4627-BCE6-162497054BB6}" type="pres">
      <dgm:prSet presAssocID="{6AEE9E4B-05A9-4C2E-B008-93763C9FB560}" presName="textRect" presStyleLbl="revTx" presStyleIdx="2" presStyleCnt="6">
        <dgm:presLayoutVars>
          <dgm:chMax val="1"/>
          <dgm:chPref val="1"/>
        </dgm:presLayoutVars>
      </dgm:prSet>
      <dgm:spPr/>
      <dgm:t>
        <a:bodyPr/>
        <a:lstStyle/>
        <a:p>
          <a:endParaRPr lang="en-US"/>
        </a:p>
      </dgm:t>
    </dgm:pt>
    <dgm:pt modelId="{C68E799A-FB1D-47B7-971E-DD6E38AA198F}" type="pres">
      <dgm:prSet presAssocID="{43BFE4F9-8EE5-4F17-BAEA-AC5BE6B2F505}" presName="sibTrans" presStyleCnt="0"/>
      <dgm:spPr/>
    </dgm:pt>
    <dgm:pt modelId="{E53085AA-2F0B-4E0C-9ECE-8C593DB3EDCB}" type="pres">
      <dgm:prSet presAssocID="{DCEB2031-6D81-4022-A08B-D79ABE1B4B52}" presName="compNode" presStyleCnt="0"/>
      <dgm:spPr/>
    </dgm:pt>
    <dgm:pt modelId="{A811B4E6-4F4E-4825-8760-ACD5B448E6DE}" type="pres">
      <dgm:prSet presAssocID="{DCEB2031-6D81-4022-A08B-D79ABE1B4B52}" presName="iconBgRect" presStyleLbl="bgShp" presStyleIdx="3" presStyleCnt="6"/>
      <dgm:spPr/>
    </dgm:pt>
    <dgm:pt modelId="{357809BA-4DE6-414C-A8BC-C868A787CE74}" type="pres">
      <dgm:prSet presAssocID="{DCEB2031-6D81-4022-A08B-D79ABE1B4B52}"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01C05B73-11A3-4D16-94EA-7ED079D92C8F}" type="pres">
      <dgm:prSet presAssocID="{DCEB2031-6D81-4022-A08B-D79ABE1B4B52}" presName="spaceRect" presStyleCnt="0"/>
      <dgm:spPr/>
    </dgm:pt>
    <dgm:pt modelId="{ECE999F0-FFD0-4397-9A90-61830289FC3E}" type="pres">
      <dgm:prSet presAssocID="{DCEB2031-6D81-4022-A08B-D79ABE1B4B52}" presName="textRect" presStyleLbl="revTx" presStyleIdx="3" presStyleCnt="6">
        <dgm:presLayoutVars>
          <dgm:chMax val="1"/>
          <dgm:chPref val="1"/>
        </dgm:presLayoutVars>
      </dgm:prSet>
      <dgm:spPr/>
      <dgm:t>
        <a:bodyPr/>
        <a:lstStyle/>
        <a:p>
          <a:endParaRPr lang="en-US"/>
        </a:p>
      </dgm:t>
    </dgm:pt>
    <dgm:pt modelId="{8BCB5CD3-96A5-46C9-B9B1-C37DF224EE51}" type="pres">
      <dgm:prSet presAssocID="{9C8D5083-6BA8-496D-A858-5416EB990DD4}" presName="sibTrans" presStyleCnt="0"/>
      <dgm:spPr/>
    </dgm:pt>
    <dgm:pt modelId="{2DA3E2E2-E6DF-41C6-AC93-9EBF91AEC54A}" type="pres">
      <dgm:prSet presAssocID="{5465B2FE-B826-4094-9EAF-EB76ABCF3550}" presName="compNode" presStyleCnt="0"/>
      <dgm:spPr/>
    </dgm:pt>
    <dgm:pt modelId="{A2CE98C8-7ECB-4298-A437-9DB5A8261B2B}" type="pres">
      <dgm:prSet presAssocID="{5465B2FE-B826-4094-9EAF-EB76ABCF3550}" presName="iconBgRect" presStyleLbl="bgShp" presStyleIdx="4" presStyleCnt="6"/>
      <dgm:spPr/>
    </dgm:pt>
    <dgm:pt modelId="{A66BE120-D17E-4CEF-A504-0F6D516EDE36}" type="pres">
      <dgm:prSet presAssocID="{5465B2FE-B826-4094-9EAF-EB76ABCF3550}"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Smiling Face with No Fill"/>
        </a:ext>
      </dgm:extLst>
    </dgm:pt>
    <dgm:pt modelId="{12408759-4117-486B-ACC2-61864F5D4348}" type="pres">
      <dgm:prSet presAssocID="{5465B2FE-B826-4094-9EAF-EB76ABCF3550}" presName="spaceRect" presStyleCnt="0"/>
      <dgm:spPr/>
    </dgm:pt>
    <dgm:pt modelId="{ECC9573E-C4CE-432D-9D9C-8B70CBDBD236}" type="pres">
      <dgm:prSet presAssocID="{5465B2FE-B826-4094-9EAF-EB76ABCF3550}" presName="textRect" presStyleLbl="revTx" presStyleIdx="4" presStyleCnt="6">
        <dgm:presLayoutVars>
          <dgm:chMax val="1"/>
          <dgm:chPref val="1"/>
        </dgm:presLayoutVars>
      </dgm:prSet>
      <dgm:spPr/>
      <dgm:t>
        <a:bodyPr/>
        <a:lstStyle/>
        <a:p>
          <a:endParaRPr lang="en-US"/>
        </a:p>
      </dgm:t>
    </dgm:pt>
    <dgm:pt modelId="{1E600D00-134E-44ED-848E-E9CF8080A8DB}" type="pres">
      <dgm:prSet presAssocID="{DBE827AA-1D9E-4332-B36D-32091A3968D7}" presName="sibTrans" presStyleCnt="0"/>
      <dgm:spPr/>
    </dgm:pt>
    <dgm:pt modelId="{B7D9456C-ED6B-42B7-B012-1014898F9F34}" type="pres">
      <dgm:prSet presAssocID="{150563B6-F2C9-4BC7-8CAD-BFC1CAC2F692}" presName="compNode" presStyleCnt="0"/>
      <dgm:spPr/>
    </dgm:pt>
    <dgm:pt modelId="{3023F67A-A707-4545-8E2A-2BE7DC5D8B62}" type="pres">
      <dgm:prSet presAssocID="{150563B6-F2C9-4BC7-8CAD-BFC1CAC2F692}" presName="iconBgRect" presStyleLbl="bgShp" presStyleIdx="5" presStyleCnt="6"/>
      <dgm:spPr/>
    </dgm:pt>
    <dgm:pt modelId="{1CB2C173-6862-4A0F-8278-17D922DE94AD}" type="pres">
      <dgm:prSet presAssocID="{150563B6-F2C9-4BC7-8CAD-BFC1CAC2F692}"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1E84F785-172D-49D1-85B5-7EC26765483C}" type="pres">
      <dgm:prSet presAssocID="{150563B6-F2C9-4BC7-8CAD-BFC1CAC2F692}" presName="spaceRect" presStyleCnt="0"/>
      <dgm:spPr/>
    </dgm:pt>
    <dgm:pt modelId="{413D5BF0-48EB-43B9-974D-081FA733CD77}" type="pres">
      <dgm:prSet presAssocID="{150563B6-F2C9-4BC7-8CAD-BFC1CAC2F692}" presName="textRect" presStyleLbl="revTx" presStyleIdx="5" presStyleCnt="6">
        <dgm:presLayoutVars>
          <dgm:chMax val="1"/>
          <dgm:chPref val="1"/>
        </dgm:presLayoutVars>
      </dgm:prSet>
      <dgm:spPr/>
      <dgm:t>
        <a:bodyPr/>
        <a:lstStyle/>
        <a:p>
          <a:endParaRPr lang="en-US"/>
        </a:p>
      </dgm:t>
    </dgm:pt>
  </dgm:ptLst>
  <dgm:cxnLst>
    <dgm:cxn modelId="{546FAB82-3535-48BE-A531-93BA44FCCF1B}" srcId="{FA6F6A1B-E696-4A7D-A239-97AD663321A8}" destId="{41237CCD-C35A-4308-8845-070C1DE50B9D}" srcOrd="1" destOrd="0" parTransId="{D1E28CBA-9002-435F-A792-B5ECB4BDECEF}" sibTransId="{B9D78EC1-C5D2-4540-90ED-EEAE43D5B2CD}"/>
    <dgm:cxn modelId="{D9F3457F-282B-493D-BDCA-8B8638FA20DB}" type="presOf" srcId="{DCEB2031-6D81-4022-A08B-D79ABE1B4B52}" destId="{ECE999F0-FFD0-4397-9A90-61830289FC3E}" srcOrd="0" destOrd="0" presId="urn:microsoft.com/office/officeart/2018/5/layout/IconCircleLabelList"/>
    <dgm:cxn modelId="{D7080126-F8C7-4E42-A6EF-7EAA9A35F264}" type="presOf" srcId="{5465B2FE-B826-4094-9EAF-EB76ABCF3550}" destId="{ECC9573E-C4CE-432D-9D9C-8B70CBDBD236}" srcOrd="0" destOrd="0" presId="urn:microsoft.com/office/officeart/2018/5/layout/IconCircleLabelList"/>
    <dgm:cxn modelId="{F4479F42-DC6E-44D7-BF00-5617D124894F}" type="presOf" srcId="{41237CCD-C35A-4308-8845-070C1DE50B9D}" destId="{BC0B73CB-AA04-4ECC-BC7C-FD760064D1D0}" srcOrd="0" destOrd="0" presId="urn:microsoft.com/office/officeart/2018/5/layout/IconCircleLabelList"/>
    <dgm:cxn modelId="{750E351F-47E1-424E-898A-6109A84EF3E6}" type="presOf" srcId="{150563B6-F2C9-4BC7-8CAD-BFC1CAC2F692}" destId="{413D5BF0-48EB-43B9-974D-081FA733CD77}" srcOrd="0" destOrd="0" presId="urn:microsoft.com/office/officeart/2018/5/layout/IconCircleLabelList"/>
    <dgm:cxn modelId="{CD6FB9AB-1F36-40B5-9EDA-2FBFD581F537}" srcId="{FA6F6A1B-E696-4A7D-A239-97AD663321A8}" destId="{6AEE9E4B-05A9-4C2E-B008-93763C9FB560}" srcOrd="2" destOrd="0" parTransId="{5E2F0DB5-5985-4E51-889C-159CCEE02F31}" sibTransId="{43BFE4F9-8EE5-4F17-BAEA-AC5BE6B2F505}"/>
    <dgm:cxn modelId="{870EC648-5CBA-4928-BFDC-42E18033A172}" type="presOf" srcId="{D5DCB54F-83A6-4517-A06D-9B24879BA08E}" destId="{00479742-8650-4178-A12F-D1BDB4749FF2}" srcOrd="0" destOrd="0" presId="urn:microsoft.com/office/officeart/2018/5/layout/IconCircleLabelList"/>
    <dgm:cxn modelId="{1AA4D97E-4958-4AA2-ADB7-A1845961925F}" type="presOf" srcId="{FA6F6A1B-E696-4A7D-A239-97AD663321A8}" destId="{F529305B-8070-45C6-9E0D-B4A01A08149E}" srcOrd="0" destOrd="0" presId="urn:microsoft.com/office/officeart/2018/5/layout/IconCircleLabelList"/>
    <dgm:cxn modelId="{03895A73-63A5-4712-85AF-894191AE978D}" srcId="{FA6F6A1B-E696-4A7D-A239-97AD663321A8}" destId="{D5DCB54F-83A6-4517-A06D-9B24879BA08E}" srcOrd="0" destOrd="0" parTransId="{5E2EE719-E97A-496F-A1DD-CAAC2DA30108}" sibTransId="{2A5657B4-43DB-4F88-B55C-C2164A22345C}"/>
    <dgm:cxn modelId="{9EF232DA-8FBC-4724-A0A1-52DDADE720F6}" srcId="{FA6F6A1B-E696-4A7D-A239-97AD663321A8}" destId="{150563B6-F2C9-4BC7-8CAD-BFC1CAC2F692}" srcOrd="5" destOrd="0" parTransId="{12CB7185-5C16-4A6E-8DEA-6CB86933FAF0}" sibTransId="{FA04A12E-8B32-45AA-A1BE-04E12351C97F}"/>
    <dgm:cxn modelId="{FCE3F699-D76D-4FF1-9E13-07FEEC4F1EA7}" srcId="{FA6F6A1B-E696-4A7D-A239-97AD663321A8}" destId="{5465B2FE-B826-4094-9EAF-EB76ABCF3550}" srcOrd="4" destOrd="0" parTransId="{21C5F6AF-C708-448D-BB49-3D6D7B173E6D}" sibTransId="{DBE827AA-1D9E-4332-B36D-32091A3968D7}"/>
    <dgm:cxn modelId="{639D44CC-CD7A-4E2B-B11E-F681C547A952}" type="presOf" srcId="{6AEE9E4B-05A9-4C2E-B008-93763C9FB560}" destId="{165ABD43-8CBD-4627-BCE6-162497054BB6}" srcOrd="0" destOrd="0" presId="urn:microsoft.com/office/officeart/2018/5/layout/IconCircleLabelList"/>
    <dgm:cxn modelId="{C22D70D8-F4A0-4C1E-BEED-B8E6F6AC4BA8}" srcId="{FA6F6A1B-E696-4A7D-A239-97AD663321A8}" destId="{DCEB2031-6D81-4022-A08B-D79ABE1B4B52}" srcOrd="3" destOrd="0" parTransId="{0FF8BFE5-7A8B-402D-900D-A1B9F31C5668}" sibTransId="{9C8D5083-6BA8-496D-A858-5416EB990DD4}"/>
    <dgm:cxn modelId="{6F2D77D8-61FC-4D38-A579-F6AD7C9735D3}" type="presParOf" srcId="{F529305B-8070-45C6-9E0D-B4A01A08149E}" destId="{999365D0-C23D-4707-B88A-28CD3A33CA6C}" srcOrd="0" destOrd="0" presId="urn:microsoft.com/office/officeart/2018/5/layout/IconCircleLabelList"/>
    <dgm:cxn modelId="{EAC14966-E353-4927-9EF2-DD91BD27891F}" type="presParOf" srcId="{999365D0-C23D-4707-B88A-28CD3A33CA6C}" destId="{86FAC701-7187-477B-9046-67280BFD57BE}" srcOrd="0" destOrd="0" presId="urn:microsoft.com/office/officeart/2018/5/layout/IconCircleLabelList"/>
    <dgm:cxn modelId="{E95A929B-2A33-4E09-A46B-FA97C834E438}" type="presParOf" srcId="{999365D0-C23D-4707-B88A-28CD3A33CA6C}" destId="{5D87BCF2-D517-429C-8644-83345E50DA9B}" srcOrd="1" destOrd="0" presId="urn:microsoft.com/office/officeart/2018/5/layout/IconCircleLabelList"/>
    <dgm:cxn modelId="{FC296295-87EE-410E-826F-093FB2224B43}" type="presParOf" srcId="{999365D0-C23D-4707-B88A-28CD3A33CA6C}" destId="{89FB06C9-D991-4045-8726-BB133CA3DBA3}" srcOrd="2" destOrd="0" presId="urn:microsoft.com/office/officeart/2018/5/layout/IconCircleLabelList"/>
    <dgm:cxn modelId="{BBBBAEE4-C5CB-43A1-9BBC-40CF34423ED5}" type="presParOf" srcId="{999365D0-C23D-4707-B88A-28CD3A33CA6C}" destId="{00479742-8650-4178-A12F-D1BDB4749FF2}" srcOrd="3" destOrd="0" presId="urn:microsoft.com/office/officeart/2018/5/layout/IconCircleLabelList"/>
    <dgm:cxn modelId="{D5320B56-345D-4001-8D1E-48B00F6D9C53}" type="presParOf" srcId="{F529305B-8070-45C6-9E0D-B4A01A08149E}" destId="{0B132360-473E-4901-AD89-7012D72FCC80}" srcOrd="1" destOrd="0" presId="urn:microsoft.com/office/officeart/2018/5/layout/IconCircleLabelList"/>
    <dgm:cxn modelId="{69CF66AD-E8A5-4986-8200-53C7AC822F8D}" type="presParOf" srcId="{F529305B-8070-45C6-9E0D-B4A01A08149E}" destId="{AAF62422-682F-453B-A49F-5BF6FF8893F6}" srcOrd="2" destOrd="0" presId="urn:microsoft.com/office/officeart/2018/5/layout/IconCircleLabelList"/>
    <dgm:cxn modelId="{B845BA4D-A5EA-4D9E-BEC1-189E52BE6996}" type="presParOf" srcId="{AAF62422-682F-453B-A49F-5BF6FF8893F6}" destId="{B9DF3B03-72C5-4DC1-B177-9EA0EBF1DB9A}" srcOrd="0" destOrd="0" presId="urn:microsoft.com/office/officeart/2018/5/layout/IconCircleLabelList"/>
    <dgm:cxn modelId="{E1DE4627-E71F-4BFB-BE36-813E0807E6E4}" type="presParOf" srcId="{AAF62422-682F-453B-A49F-5BF6FF8893F6}" destId="{2D4A1C6D-32E8-4881-808D-6AC9CF3CF094}" srcOrd="1" destOrd="0" presId="urn:microsoft.com/office/officeart/2018/5/layout/IconCircleLabelList"/>
    <dgm:cxn modelId="{59473F1E-5B76-4C32-A0CA-1C71CF22508B}" type="presParOf" srcId="{AAF62422-682F-453B-A49F-5BF6FF8893F6}" destId="{45B9AFF0-5F56-49D3-8C86-54FA91F23C7D}" srcOrd="2" destOrd="0" presId="urn:microsoft.com/office/officeart/2018/5/layout/IconCircleLabelList"/>
    <dgm:cxn modelId="{BEC00C4B-41C4-4F68-9BDE-AA528BF3DC0D}" type="presParOf" srcId="{AAF62422-682F-453B-A49F-5BF6FF8893F6}" destId="{BC0B73CB-AA04-4ECC-BC7C-FD760064D1D0}" srcOrd="3" destOrd="0" presId="urn:microsoft.com/office/officeart/2018/5/layout/IconCircleLabelList"/>
    <dgm:cxn modelId="{DFFA91C9-C3AC-44D5-832D-0D41CAAA4A60}" type="presParOf" srcId="{F529305B-8070-45C6-9E0D-B4A01A08149E}" destId="{096B442B-B204-417A-BA4D-8B11270FE6AF}" srcOrd="3" destOrd="0" presId="urn:microsoft.com/office/officeart/2018/5/layout/IconCircleLabelList"/>
    <dgm:cxn modelId="{5C29646E-3D3E-4482-ADBD-5309A07DD148}" type="presParOf" srcId="{F529305B-8070-45C6-9E0D-B4A01A08149E}" destId="{484CA22C-29A6-41B2-897B-819F108615E9}" srcOrd="4" destOrd="0" presId="urn:microsoft.com/office/officeart/2018/5/layout/IconCircleLabelList"/>
    <dgm:cxn modelId="{E3242A26-D7A2-4E28-9809-89AA65463360}" type="presParOf" srcId="{484CA22C-29A6-41B2-897B-819F108615E9}" destId="{3CC7B019-04EF-4222-9D4F-DD9A2F2F9740}" srcOrd="0" destOrd="0" presId="urn:microsoft.com/office/officeart/2018/5/layout/IconCircleLabelList"/>
    <dgm:cxn modelId="{CC9F641D-13C7-4E6E-A870-9E44E9F4DC3B}" type="presParOf" srcId="{484CA22C-29A6-41B2-897B-819F108615E9}" destId="{1D7FA10B-54C8-4819-9E5A-5ACA913353E3}" srcOrd="1" destOrd="0" presId="urn:microsoft.com/office/officeart/2018/5/layout/IconCircleLabelList"/>
    <dgm:cxn modelId="{FF035B80-ECC0-4D88-8CF5-E7B8E097DA6D}" type="presParOf" srcId="{484CA22C-29A6-41B2-897B-819F108615E9}" destId="{C2CCE630-C858-45B2-9D87-9CEFE3706A48}" srcOrd="2" destOrd="0" presId="urn:microsoft.com/office/officeart/2018/5/layout/IconCircleLabelList"/>
    <dgm:cxn modelId="{3B5525E3-5FCF-4EBB-AD51-128292062EF1}" type="presParOf" srcId="{484CA22C-29A6-41B2-897B-819F108615E9}" destId="{165ABD43-8CBD-4627-BCE6-162497054BB6}" srcOrd="3" destOrd="0" presId="urn:microsoft.com/office/officeart/2018/5/layout/IconCircleLabelList"/>
    <dgm:cxn modelId="{3A261C7B-573B-460F-BABD-623725AF2B71}" type="presParOf" srcId="{F529305B-8070-45C6-9E0D-B4A01A08149E}" destId="{C68E799A-FB1D-47B7-971E-DD6E38AA198F}" srcOrd="5" destOrd="0" presId="urn:microsoft.com/office/officeart/2018/5/layout/IconCircleLabelList"/>
    <dgm:cxn modelId="{20A1C2B9-38DB-4136-BE12-DC06A17B7EF9}" type="presParOf" srcId="{F529305B-8070-45C6-9E0D-B4A01A08149E}" destId="{E53085AA-2F0B-4E0C-9ECE-8C593DB3EDCB}" srcOrd="6" destOrd="0" presId="urn:microsoft.com/office/officeart/2018/5/layout/IconCircleLabelList"/>
    <dgm:cxn modelId="{9B295BF9-F3E4-40E8-9762-17E41CB533C9}" type="presParOf" srcId="{E53085AA-2F0B-4E0C-9ECE-8C593DB3EDCB}" destId="{A811B4E6-4F4E-4825-8760-ACD5B448E6DE}" srcOrd="0" destOrd="0" presId="urn:microsoft.com/office/officeart/2018/5/layout/IconCircleLabelList"/>
    <dgm:cxn modelId="{E4618FBB-010B-4CAA-A9EE-427770A45278}" type="presParOf" srcId="{E53085AA-2F0B-4E0C-9ECE-8C593DB3EDCB}" destId="{357809BA-4DE6-414C-A8BC-C868A787CE74}" srcOrd="1" destOrd="0" presId="urn:microsoft.com/office/officeart/2018/5/layout/IconCircleLabelList"/>
    <dgm:cxn modelId="{824FF09E-E908-4FDF-8BFA-3EB933FCD7F8}" type="presParOf" srcId="{E53085AA-2F0B-4E0C-9ECE-8C593DB3EDCB}" destId="{01C05B73-11A3-4D16-94EA-7ED079D92C8F}" srcOrd="2" destOrd="0" presId="urn:microsoft.com/office/officeart/2018/5/layout/IconCircleLabelList"/>
    <dgm:cxn modelId="{81271B77-C615-466F-B45F-94146E42B853}" type="presParOf" srcId="{E53085AA-2F0B-4E0C-9ECE-8C593DB3EDCB}" destId="{ECE999F0-FFD0-4397-9A90-61830289FC3E}" srcOrd="3" destOrd="0" presId="urn:microsoft.com/office/officeart/2018/5/layout/IconCircleLabelList"/>
    <dgm:cxn modelId="{10E725B3-4F95-4523-91EE-5611A528940F}" type="presParOf" srcId="{F529305B-8070-45C6-9E0D-B4A01A08149E}" destId="{8BCB5CD3-96A5-46C9-B9B1-C37DF224EE51}" srcOrd="7" destOrd="0" presId="urn:microsoft.com/office/officeart/2018/5/layout/IconCircleLabelList"/>
    <dgm:cxn modelId="{5DAF46CE-2B8A-487E-80D7-4923463CEE3E}" type="presParOf" srcId="{F529305B-8070-45C6-9E0D-B4A01A08149E}" destId="{2DA3E2E2-E6DF-41C6-AC93-9EBF91AEC54A}" srcOrd="8" destOrd="0" presId="urn:microsoft.com/office/officeart/2018/5/layout/IconCircleLabelList"/>
    <dgm:cxn modelId="{72468426-5F16-497B-9904-5E67A422EBA7}" type="presParOf" srcId="{2DA3E2E2-E6DF-41C6-AC93-9EBF91AEC54A}" destId="{A2CE98C8-7ECB-4298-A437-9DB5A8261B2B}" srcOrd="0" destOrd="0" presId="urn:microsoft.com/office/officeart/2018/5/layout/IconCircleLabelList"/>
    <dgm:cxn modelId="{A1589BA1-1F82-41E6-AD06-D14A6A429441}" type="presParOf" srcId="{2DA3E2E2-E6DF-41C6-AC93-9EBF91AEC54A}" destId="{A66BE120-D17E-4CEF-A504-0F6D516EDE36}" srcOrd="1" destOrd="0" presId="urn:microsoft.com/office/officeart/2018/5/layout/IconCircleLabelList"/>
    <dgm:cxn modelId="{E1D3C99D-BB6E-419B-ACE7-2D7C6A705233}" type="presParOf" srcId="{2DA3E2E2-E6DF-41C6-AC93-9EBF91AEC54A}" destId="{12408759-4117-486B-ACC2-61864F5D4348}" srcOrd="2" destOrd="0" presId="urn:microsoft.com/office/officeart/2018/5/layout/IconCircleLabelList"/>
    <dgm:cxn modelId="{DE866139-32C1-4D31-80D5-0294C3F62100}" type="presParOf" srcId="{2DA3E2E2-E6DF-41C6-AC93-9EBF91AEC54A}" destId="{ECC9573E-C4CE-432D-9D9C-8B70CBDBD236}" srcOrd="3" destOrd="0" presId="urn:microsoft.com/office/officeart/2018/5/layout/IconCircleLabelList"/>
    <dgm:cxn modelId="{FE586351-5B39-41C2-90C4-4B89F22C6D35}" type="presParOf" srcId="{F529305B-8070-45C6-9E0D-B4A01A08149E}" destId="{1E600D00-134E-44ED-848E-E9CF8080A8DB}" srcOrd="9" destOrd="0" presId="urn:microsoft.com/office/officeart/2018/5/layout/IconCircleLabelList"/>
    <dgm:cxn modelId="{DF680CEC-B3C4-42CC-81F6-827F9A179EEB}" type="presParOf" srcId="{F529305B-8070-45C6-9E0D-B4A01A08149E}" destId="{B7D9456C-ED6B-42B7-B012-1014898F9F34}" srcOrd="10" destOrd="0" presId="urn:microsoft.com/office/officeart/2018/5/layout/IconCircleLabelList"/>
    <dgm:cxn modelId="{0EDA6D76-23AA-4BC1-8088-1933D706B652}" type="presParOf" srcId="{B7D9456C-ED6B-42B7-B012-1014898F9F34}" destId="{3023F67A-A707-4545-8E2A-2BE7DC5D8B62}" srcOrd="0" destOrd="0" presId="urn:microsoft.com/office/officeart/2018/5/layout/IconCircleLabelList"/>
    <dgm:cxn modelId="{8940104F-DED5-473E-8D27-5CE36A739923}" type="presParOf" srcId="{B7D9456C-ED6B-42B7-B012-1014898F9F34}" destId="{1CB2C173-6862-4A0F-8278-17D922DE94AD}" srcOrd="1" destOrd="0" presId="urn:microsoft.com/office/officeart/2018/5/layout/IconCircleLabelList"/>
    <dgm:cxn modelId="{364959EA-6039-4CAC-868C-D9E8E3FF8E8A}" type="presParOf" srcId="{B7D9456C-ED6B-42B7-B012-1014898F9F34}" destId="{1E84F785-172D-49D1-85B5-7EC26765483C}" srcOrd="2" destOrd="0" presId="urn:microsoft.com/office/officeart/2018/5/layout/IconCircleLabelList"/>
    <dgm:cxn modelId="{ED3B5848-003D-406E-B336-B9C56D4839A9}" type="presParOf" srcId="{B7D9456C-ED6B-42B7-B012-1014898F9F34}" destId="{413D5BF0-48EB-43B9-974D-081FA733CD7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CEF8C4-EB69-40FE-90B3-85204FD85149}"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7634F7CE-B4D1-4421-BE3F-F4FF3793855B}">
      <dgm:prSet/>
      <dgm:spPr/>
      <dgm:t>
        <a:bodyPr/>
        <a:lstStyle/>
        <a:p>
          <a:r>
            <a:rPr lang="en-US"/>
            <a:t>Travis County resident</a:t>
          </a:r>
        </a:p>
      </dgm:t>
    </dgm:pt>
    <dgm:pt modelId="{93C39CF5-7AF0-43ED-BD3B-B0F58252E2FF}" type="parTrans" cxnId="{5C831C50-CEB7-4142-8271-7A26A58ACDF2}">
      <dgm:prSet/>
      <dgm:spPr/>
      <dgm:t>
        <a:bodyPr/>
        <a:lstStyle/>
        <a:p>
          <a:endParaRPr lang="en-US"/>
        </a:p>
      </dgm:t>
    </dgm:pt>
    <dgm:pt modelId="{1D3738F4-4214-42EA-A36A-1444803031C6}" type="sibTrans" cxnId="{5C831C50-CEB7-4142-8271-7A26A58ACDF2}">
      <dgm:prSet/>
      <dgm:spPr/>
      <dgm:t>
        <a:bodyPr/>
        <a:lstStyle/>
        <a:p>
          <a:endParaRPr lang="en-US"/>
        </a:p>
      </dgm:t>
    </dgm:pt>
    <dgm:pt modelId="{D8A1B18A-73B6-40BD-B26F-E1D48FE7BB49}">
      <dgm:prSet/>
      <dgm:spPr/>
      <dgm:t>
        <a:bodyPr/>
        <a:lstStyle/>
        <a:p>
          <a:r>
            <a:rPr lang="en-US"/>
            <a:t>Youth between 14 and 18 years of age</a:t>
          </a:r>
        </a:p>
      </dgm:t>
    </dgm:pt>
    <dgm:pt modelId="{A941C6CD-9A51-4A85-952C-E690033044F2}" type="parTrans" cxnId="{08D7BA66-D43E-4E89-AEB4-5C9C0A747324}">
      <dgm:prSet/>
      <dgm:spPr/>
      <dgm:t>
        <a:bodyPr/>
        <a:lstStyle/>
        <a:p>
          <a:endParaRPr lang="en-US"/>
        </a:p>
      </dgm:t>
    </dgm:pt>
    <dgm:pt modelId="{7EE65094-007F-4EC1-A019-937507C5B887}" type="sibTrans" cxnId="{08D7BA66-D43E-4E89-AEB4-5C9C0A747324}">
      <dgm:prSet/>
      <dgm:spPr/>
      <dgm:t>
        <a:bodyPr/>
        <a:lstStyle/>
        <a:p>
          <a:endParaRPr lang="en-US"/>
        </a:p>
      </dgm:t>
    </dgm:pt>
    <dgm:pt modelId="{CD67093A-07D9-4A1C-ABAD-A8553F70BB53}">
      <dgm:prSet/>
      <dgm:spPr/>
      <dgm:t>
        <a:bodyPr/>
        <a:lstStyle/>
        <a:p>
          <a:r>
            <a:rPr lang="en-US"/>
            <a:t>Youth with disabilities up to 22 years of age</a:t>
          </a:r>
        </a:p>
      </dgm:t>
    </dgm:pt>
    <dgm:pt modelId="{5FBB6DFC-C58F-46FF-BF5C-E1A9497D98CC}" type="parTrans" cxnId="{9B13AA3D-D9F5-4408-91AB-00B20BDC886E}">
      <dgm:prSet/>
      <dgm:spPr/>
      <dgm:t>
        <a:bodyPr/>
        <a:lstStyle/>
        <a:p>
          <a:endParaRPr lang="en-US"/>
        </a:p>
      </dgm:t>
    </dgm:pt>
    <dgm:pt modelId="{2DB713C0-C0D4-48FB-9D39-3AFEE34288DE}" type="sibTrans" cxnId="{9B13AA3D-D9F5-4408-91AB-00B20BDC886E}">
      <dgm:prSet/>
      <dgm:spPr/>
      <dgm:t>
        <a:bodyPr/>
        <a:lstStyle/>
        <a:p>
          <a:endParaRPr lang="en-US"/>
        </a:p>
      </dgm:t>
    </dgm:pt>
    <dgm:pt modelId="{638B7D21-2BC9-41D5-AD14-01E89A197DAD}">
      <dgm:prSet/>
      <dgm:spPr/>
      <dgm:t>
        <a:bodyPr/>
        <a:lstStyle/>
        <a:p>
          <a:r>
            <a:rPr lang="en-US"/>
            <a:t>Attends school and has a school ID or report card</a:t>
          </a:r>
        </a:p>
      </dgm:t>
    </dgm:pt>
    <dgm:pt modelId="{323A4578-62C5-4F8E-94AB-B02829857340}" type="parTrans" cxnId="{95D731AB-A127-4556-BDE3-8414EB2E9E6E}">
      <dgm:prSet/>
      <dgm:spPr/>
      <dgm:t>
        <a:bodyPr/>
        <a:lstStyle/>
        <a:p>
          <a:endParaRPr lang="en-US"/>
        </a:p>
      </dgm:t>
    </dgm:pt>
    <dgm:pt modelId="{FA2B8C01-85C8-4A43-9EBE-8BC5AC85C419}" type="sibTrans" cxnId="{95D731AB-A127-4556-BDE3-8414EB2E9E6E}">
      <dgm:prSet/>
      <dgm:spPr/>
      <dgm:t>
        <a:bodyPr/>
        <a:lstStyle/>
        <a:p>
          <a:endParaRPr lang="en-US"/>
        </a:p>
      </dgm:t>
    </dgm:pt>
    <dgm:pt modelId="{BC7EDFED-563D-458D-9C88-25253AA3581C}">
      <dgm:prSet/>
      <dgm:spPr/>
      <dgm:t>
        <a:bodyPr/>
        <a:lstStyle/>
        <a:p>
          <a:r>
            <a:rPr lang="en-US"/>
            <a:t>Youth has a valid Social Security card</a:t>
          </a:r>
        </a:p>
      </dgm:t>
    </dgm:pt>
    <dgm:pt modelId="{AAC39593-5DA0-415D-89E4-DA46A077254E}" type="parTrans" cxnId="{442B760A-5374-41C6-9489-0156F7A58A4E}">
      <dgm:prSet/>
      <dgm:spPr/>
      <dgm:t>
        <a:bodyPr/>
        <a:lstStyle/>
        <a:p>
          <a:endParaRPr lang="en-US"/>
        </a:p>
      </dgm:t>
    </dgm:pt>
    <dgm:pt modelId="{88F4BB30-6FC8-4E66-B708-B3F5C4C3A1C6}" type="sibTrans" cxnId="{442B760A-5374-41C6-9489-0156F7A58A4E}">
      <dgm:prSet/>
      <dgm:spPr/>
      <dgm:t>
        <a:bodyPr/>
        <a:lstStyle/>
        <a:p>
          <a:endParaRPr lang="en-US"/>
        </a:p>
      </dgm:t>
    </dgm:pt>
    <dgm:pt modelId="{28D46A8A-4C5B-4C65-B33B-28B9951F485F}">
      <dgm:prSet/>
      <dgm:spPr/>
      <dgm:t>
        <a:bodyPr/>
        <a:lstStyle/>
        <a:p>
          <a:r>
            <a:rPr lang="en-US"/>
            <a:t>Youth must complete job readiness training and orientation</a:t>
          </a:r>
        </a:p>
      </dgm:t>
    </dgm:pt>
    <dgm:pt modelId="{26A191EC-C6F5-4977-A4B4-9A6697D0E447}" type="parTrans" cxnId="{3AF85A3E-A871-4C37-9A0E-EF00ECF37B7D}">
      <dgm:prSet/>
      <dgm:spPr/>
      <dgm:t>
        <a:bodyPr/>
        <a:lstStyle/>
        <a:p>
          <a:endParaRPr lang="en-US"/>
        </a:p>
      </dgm:t>
    </dgm:pt>
    <dgm:pt modelId="{B14FBF3A-C7ED-47BB-B89C-DE8D712D72C5}" type="sibTrans" cxnId="{3AF85A3E-A871-4C37-9A0E-EF00ECF37B7D}">
      <dgm:prSet/>
      <dgm:spPr/>
      <dgm:t>
        <a:bodyPr/>
        <a:lstStyle/>
        <a:p>
          <a:endParaRPr lang="en-US"/>
        </a:p>
      </dgm:t>
    </dgm:pt>
    <dgm:pt modelId="{AF348B4E-98E7-4F4D-B468-43A22CE74D4F}">
      <dgm:prSet/>
      <dgm:spPr/>
      <dgm:t>
        <a:bodyPr/>
        <a:lstStyle/>
        <a:p>
          <a:r>
            <a:rPr lang="en-US"/>
            <a:t>The youth’s parent or guardian is required to attend the first day of job readiness training</a:t>
          </a:r>
        </a:p>
      </dgm:t>
    </dgm:pt>
    <dgm:pt modelId="{C5ED4036-3FD2-4EBF-9C6B-F6E33F4A57F2}" type="parTrans" cxnId="{A4D6227A-8C27-49EE-B0DB-6A1ED3FF4DBF}">
      <dgm:prSet/>
      <dgm:spPr/>
      <dgm:t>
        <a:bodyPr/>
        <a:lstStyle/>
        <a:p>
          <a:endParaRPr lang="en-US"/>
        </a:p>
      </dgm:t>
    </dgm:pt>
    <dgm:pt modelId="{118F7713-80A6-467C-AD65-E84D6111D3A9}" type="sibTrans" cxnId="{A4D6227A-8C27-49EE-B0DB-6A1ED3FF4DBF}">
      <dgm:prSet/>
      <dgm:spPr/>
      <dgm:t>
        <a:bodyPr/>
        <a:lstStyle/>
        <a:p>
          <a:endParaRPr lang="en-US"/>
        </a:p>
      </dgm:t>
    </dgm:pt>
    <dgm:pt modelId="{2BFB12EC-D760-4041-BA98-C763BE77D141}" type="pres">
      <dgm:prSet presAssocID="{EFCEF8C4-EB69-40FE-90B3-85204FD85149}" presName="Name0" presStyleCnt="0">
        <dgm:presLayoutVars>
          <dgm:dir/>
          <dgm:resizeHandles val="exact"/>
        </dgm:presLayoutVars>
      </dgm:prSet>
      <dgm:spPr/>
      <dgm:t>
        <a:bodyPr/>
        <a:lstStyle/>
        <a:p>
          <a:endParaRPr lang="en-US"/>
        </a:p>
      </dgm:t>
    </dgm:pt>
    <dgm:pt modelId="{4A74B689-FCF6-486B-96C2-3D8A63BC5691}" type="pres">
      <dgm:prSet presAssocID="{7634F7CE-B4D1-4421-BE3F-F4FF3793855B}" presName="node" presStyleLbl="node1" presStyleIdx="0" presStyleCnt="7">
        <dgm:presLayoutVars>
          <dgm:bulletEnabled val="1"/>
        </dgm:presLayoutVars>
      </dgm:prSet>
      <dgm:spPr/>
      <dgm:t>
        <a:bodyPr/>
        <a:lstStyle/>
        <a:p>
          <a:endParaRPr lang="en-US"/>
        </a:p>
      </dgm:t>
    </dgm:pt>
    <dgm:pt modelId="{3E9EC8F4-35D3-455E-9C9D-696E7121FBC9}" type="pres">
      <dgm:prSet presAssocID="{1D3738F4-4214-42EA-A36A-1444803031C6}" presName="sibTrans" presStyleLbl="sibTrans1D1" presStyleIdx="0" presStyleCnt="6"/>
      <dgm:spPr/>
      <dgm:t>
        <a:bodyPr/>
        <a:lstStyle/>
        <a:p>
          <a:endParaRPr lang="en-US"/>
        </a:p>
      </dgm:t>
    </dgm:pt>
    <dgm:pt modelId="{9DB7EB06-45E8-4FE3-831D-A3C8D24B6334}" type="pres">
      <dgm:prSet presAssocID="{1D3738F4-4214-42EA-A36A-1444803031C6}" presName="connectorText" presStyleLbl="sibTrans1D1" presStyleIdx="0" presStyleCnt="6"/>
      <dgm:spPr/>
      <dgm:t>
        <a:bodyPr/>
        <a:lstStyle/>
        <a:p>
          <a:endParaRPr lang="en-US"/>
        </a:p>
      </dgm:t>
    </dgm:pt>
    <dgm:pt modelId="{06EC0BC0-903D-4DD8-A540-B0C8F046D2E9}" type="pres">
      <dgm:prSet presAssocID="{D8A1B18A-73B6-40BD-B26F-E1D48FE7BB49}" presName="node" presStyleLbl="node1" presStyleIdx="1" presStyleCnt="7">
        <dgm:presLayoutVars>
          <dgm:bulletEnabled val="1"/>
        </dgm:presLayoutVars>
      </dgm:prSet>
      <dgm:spPr/>
      <dgm:t>
        <a:bodyPr/>
        <a:lstStyle/>
        <a:p>
          <a:endParaRPr lang="en-US"/>
        </a:p>
      </dgm:t>
    </dgm:pt>
    <dgm:pt modelId="{5D2B1A90-6072-4D83-8CD1-970ABCE3360A}" type="pres">
      <dgm:prSet presAssocID="{7EE65094-007F-4EC1-A019-937507C5B887}" presName="sibTrans" presStyleLbl="sibTrans1D1" presStyleIdx="1" presStyleCnt="6"/>
      <dgm:spPr/>
      <dgm:t>
        <a:bodyPr/>
        <a:lstStyle/>
        <a:p>
          <a:endParaRPr lang="en-US"/>
        </a:p>
      </dgm:t>
    </dgm:pt>
    <dgm:pt modelId="{8E711CCB-A61B-4011-8C08-53694F891A81}" type="pres">
      <dgm:prSet presAssocID="{7EE65094-007F-4EC1-A019-937507C5B887}" presName="connectorText" presStyleLbl="sibTrans1D1" presStyleIdx="1" presStyleCnt="6"/>
      <dgm:spPr/>
      <dgm:t>
        <a:bodyPr/>
        <a:lstStyle/>
        <a:p>
          <a:endParaRPr lang="en-US"/>
        </a:p>
      </dgm:t>
    </dgm:pt>
    <dgm:pt modelId="{71063B67-DDE7-4169-9D33-6CB6F4F3EFAF}" type="pres">
      <dgm:prSet presAssocID="{CD67093A-07D9-4A1C-ABAD-A8553F70BB53}" presName="node" presStyleLbl="node1" presStyleIdx="2" presStyleCnt="7">
        <dgm:presLayoutVars>
          <dgm:bulletEnabled val="1"/>
        </dgm:presLayoutVars>
      </dgm:prSet>
      <dgm:spPr/>
      <dgm:t>
        <a:bodyPr/>
        <a:lstStyle/>
        <a:p>
          <a:endParaRPr lang="en-US"/>
        </a:p>
      </dgm:t>
    </dgm:pt>
    <dgm:pt modelId="{04E27F61-36BB-423C-BE78-3FE3E47920F1}" type="pres">
      <dgm:prSet presAssocID="{2DB713C0-C0D4-48FB-9D39-3AFEE34288DE}" presName="sibTrans" presStyleLbl="sibTrans1D1" presStyleIdx="2" presStyleCnt="6"/>
      <dgm:spPr/>
      <dgm:t>
        <a:bodyPr/>
        <a:lstStyle/>
        <a:p>
          <a:endParaRPr lang="en-US"/>
        </a:p>
      </dgm:t>
    </dgm:pt>
    <dgm:pt modelId="{4AC1B722-DD2B-4F9D-9561-BDAE115D5FD4}" type="pres">
      <dgm:prSet presAssocID="{2DB713C0-C0D4-48FB-9D39-3AFEE34288DE}" presName="connectorText" presStyleLbl="sibTrans1D1" presStyleIdx="2" presStyleCnt="6"/>
      <dgm:spPr/>
      <dgm:t>
        <a:bodyPr/>
        <a:lstStyle/>
        <a:p>
          <a:endParaRPr lang="en-US"/>
        </a:p>
      </dgm:t>
    </dgm:pt>
    <dgm:pt modelId="{38B1E673-1188-464C-9BCB-4997C5E8A45B}" type="pres">
      <dgm:prSet presAssocID="{638B7D21-2BC9-41D5-AD14-01E89A197DAD}" presName="node" presStyleLbl="node1" presStyleIdx="3" presStyleCnt="7">
        <dgm:presLayoutVars>
          <dgm:bulletEnabled val="1"/>
        </dgm:presLayoutVars>
      </dgm:prSet>
      <dgm:spPr/>
      <dgm:t>
        <a:bodyPr/>
        <a:lstStyle/>
        <a:p>
          <a:endParaRPr lang="en-US"/>
        </a:p>
      </dgm:t>
    </dgm:pt>
    <dgm:pt modelId="{805167F9-571F-4682-8DB3-EC73224200E5}" type="pres">
      <dgm:prSet presAssocID="{FA2B8C01-85C8-4A43-9EBE-8BC5AC85C419}" presName="sibTrans" presStyleLbl="sibTrans1D1" presStyleIdx="3" presStyleCnt="6"/>
      <dgm:spPr/>
      <dgm:t>
        <a:bodyPr/>
        <a:lstStyle/>
        <a:p>
          <a:endParaRPr lang="en-US"/>
        </a:p>
      </dgm:t>
    </dgm:pt>
    <dgm:pt modelId="{9D98C847-6E3B-4A59-B6E1-62337119C24C}" type="pres">
      <dgm:prSet presAssocID="{FA2B8C01-85C8-4A43-9EBE-8BC5AC85C419}" presName="connectorText" presStyleLbl="sibTrans1D1" presStyleIdx="3" presStyleCnt="6"/>
      <dgm:spPr/>
      <dgm:t>
        <a:bodyPr/>
        <a:lstStyle/>
        <a:p>
          <a:endParaRPr lang="en-US"/>
        </a:p>
      </dgm:t>
    </dgm:pt>
    <dgm:pt modelId="{A5BE1400-2140-4EE2-88E0-456FBE7F6574}" type="pres">
      <dgm:prSet presAssocID="{BC7EDFED-563D-458D-9C88-25253AA3581C}" presName="node" presStyleLbl="node1" presStyleIdx="4" presStyleCnt="7">
        <dgm:presLayoutVars>
          <dgm:bulletEnabled val="1"/>
        </dgm:presLayoutVars>
      </dgm:prSet>
      <dgm:spPr/>
      <dgm:t>
        <a:bodyPr/>
        <a:lstStyle/>
        <a:p>
          <a:endParaRPr lang="en-US"/>
        </a:p>
      </dgm:t>
    </dgm:pt>
    <dgm:pt modelId="{BC96C675-633C-4689-A14E-81DEDC8BBD93}" type="pres">
      <dgm:prSet presAssocID="{88F4BB30-6FC8-4E66-B708-B3F5C4C3A1C6}" presName="sibTrans" presStyleLbl="sibTrans1D1" presStyleIdx="4" presStyleCnt="6"/>
      <dgm:spPr/>
      <dgm:t>
        <a:bodyPr/>
        <a:lstStyle/>
        <a:p>
          <a:endParaRPr lang="en-US"/>
        </a:p>
      </dgm:t>
    </dgm:pt>
    <dgm:pt modelId="{F92DAA8C-4EC3-419E-86D2-732DDDDE23BF}" type="pres">
      <dgm:prSet presAssocID="{88F4BB30-6FC8-4E66-B708-B3F5C4C3A1C6}" presName="connectorText" presStyleLbl="sibTrans1D1" presStyleIdx="4" presStyleCnt="6"/>
      <dgm:spPr/>
      <dgm:t>
        <a:bodyPr/>
        <a:lstStyle/>
        <a:p>
          <a:endParaRPr lang="en-US"/>
        </a:p>
      </dgm:t>
    </dgm:pt>
    <dgm:pt modelId="{EB65C8CE-7C15-4DF1-83F7-49854576D8DB}" type="pres">
      <dgm:prSet presAssocID="{28D46A8A-4C5B-4C65-B33B-28B9951F485F}" presName="node" presStyleLbl="node1" presStyleIdx="5" presStyleCnt="7">
        <dgm:presLayoutVars>
          <dgm:bulletEnabled val="1"/>
        </dgm:presLayoutVars>
      </dgm:prSet>
      <dgm:spPr/>
      <dgm:t>
        <a:bodyPr/>
        <a:lstStyle/>
        <a:p>
          <a:endParaRPr lang="en-US"/>
        </a:p>
      </dgm:t>
    </dgm:pt>
    <dgm:pt modelId="{42A315FD-1A8D-437D-9C1C-866521C7A65A}" type="pres">
      <dgm:prSet presAssocID="{B14FBF3A-C7ED-47BB-B89C-DE8D712D72C5}" presName="sibTrans" presStyleLbl="sibTrans1D1" presStyleIdx="5" presStyleCnt="6"/>
      <dgm:spPr/>
      <dgm:t>
        <a:bodyPr/>
        <a:lstStyle/>
        <a:p>
          <a:endParaRPr lang="en-US"/>
        </a:p>
      </dgm:t>
    </dgm:pt>
    <dgm:pt modelId="{80EE017B-289A-4DF4-952D-92B8497BA8CF}" type="pres">
      <dgm:prSet presAssocID="{B14FBF3A-C7ED-47BB-B89C-DE8D712D72C5}" presName="connectorText" presStyleLbl="sibTrans1D1" presStyleIdx="5" presStyleCnt="6"/>
      <dgm:spPr/>
      <dgm:t>
        <a:bodyPr/>
        <a:lstStyle/>
        <a:p>
          <a:endParaRPr lang="en-US"/>
        </a:p>
      </dgm:t>
    </dgm:pt>
    <dgm:pt modelId="{785F64C7-F179-4209-B228-C82B87167566}" type="pres">
      <dgm:prSet presAssocID="{AF348B4E-98E7-4F4D-B468-43A22CE74D4F}" presName="node" presStyleLbl="node1" presStyleIdx="6" presStyleCnt="7">
        <dgm:presLayoutVars>
          <dgm:bulletEnabled val="1"/>
        </dgm:presLayoutVars>
      </dgm:prSet>
      <dgm:spPr/>
      <dgm:t>
        <a:bodyPr/>
        <a:lstStyle/>
        <a:p>
          <a:endParaRPr lang="en-US"/>
        </a:p>
      </dgm:t>
    </dgm:pt>
  </dgm:ptLst>
  <dgm:cxnLst>
    <dgm:cxn modelId="{3772F231-AB46-4F04-8277-028B13B08E62}" type="presOf" srcId="{1D3738F4-4214-42EA-A36A-1444803031C6}" destId="{9DB7EB06-45E8-4FE3-831D-A3C8D24B6334}" srcOrd="1" destOrd="0" presId="urn:microsoft.com/office/officeart/2016/7/layout/RepeatingBendingProcessNew"/>
    <dgm:cxn modelId="{E9AE4762-13D2-41D8-B2E9-0EFFEFFAE1F4}" type="presOf" srcId="{88F4BB30-6FC8-4E66-B708-B3F5C4C3A1C6}" destId="{BC96C675-633C-4689-A14E-81DEDC8BBD93}" srcOrd="0" destOrd="0" presId="urn:microsoft.com/office/officeart/2016/7/layout/RepeatingBendingProcessNew"/>
    <dgm:cxn modelId="{BFB3491A-7D5B-40A8-B6DF-0499BE690FEC}" type="presOf" srcId="{7EE65094-007F-4EC1-A019-937507C5B887}" destId="{5D2B1A90-6072-4D83-8CD1-970ABCE3360A}" srcOrd="0" destOrd="0" presId="urn:microsoft.com/office/officeart/2016/7/layout/RepeatingBendingProcessNew"/>
    <dgm:cxn modelId="{BF9D617F-8E6E-4344-92BD-86E279EBED3D}" type="presOf" srcId="{CD67093A-07D9-4A1C-ABAD-A8553F70BB53}" destId="{71063B67-DDE7-4169-9D33-6CB6F4F3EFAF}" srcOrd="0" destOrd="0" presId="urn:microsoft.com/office/officeart/2016/7/layout/RepeatingBendingProcessNew"/>
    <dgm:cxn modelId="{166E3FF3-3AAC-41EE-B05F-22A145B03EBE}" type="presOf" srcId="{BC7EDFED-563D-458D-9C88-25253AA3581C}" destId="{A5BE1400-2140-4EE2-88E0-456FBE7F6574}" srcOrd="0" destOrd="0" presId="urn:microsoft.com/office/officeart/2016/7/layout/RepeatingBendingProcessNew"/>
    <dgm:cxn modelId="{9B13AA3D-D9F5-4408-91AB-00B20BDC886E}" srcId="{EFCEF8C4-EB69-40FE-90B3-85204FD85149}" destId="{CD67093A-07D9-4A1C-ABAD-A8553F70BB53}" srcOrd="2" destOrd="0" parTransId="{5FBB6DFC-C58F-46FF-BF5C-E1A9497D98CC}" sibTransId="{2DB713C0-C0D4-48FB-9D39-3AFEE34288DE}"/>
    <dgm:cxn modelId="{3AF85A3E-A871-4C37-9A0E-EF00ECF37B7D}" srcId="{EFCEF8C4-EB69-40FE-90B3-85204FD85149}" destId="{28D46A8A-4C5B-4C65-B33B-28B9951F485F}" srcOrd="5" destOrd="0" parTransId="{26A191EC-C6F5-4977-A4B4-9A6697D0E447}" sibTransId="{B14FBF3A-C7ED-47BB-B89C-DE8D712D72C5}"/>
    <dgm:cxn modelId="{ABCFE435-7BF6-4E90-BEF6-4B43BB548E00}" type="presOf" srcId="{FA2B8C01-85C8-4A43-9EBE-8BC5AC85C419}" destId="{805167F9-571F-4682-8DB3-EC73224200E5}" srcOrd="0" destOrd="0" presId="urn:microsoft.com/office/officeart/2016/7/layout/RepeatingBendingProcessNew"/>
    <dgm:cxn modelId="{A4D6227A-8C27-49EE-B0DB-6A1ED3FF4DBF}" srcId="{EFCEF8C4-EB69-40FE-90B3-85204FD85149}" destId="{AF348B4E-98E7-4F4D-B468-43A22CE74D4F}" srcOrd="6" destOrd="0" parTransId="{C5ED4036-3FD2-4EBF-9C6B-F6E33F4A57F2}" sibTransId="{118F7713-80A6-467C-AD65-E84D6111D3A9}"/>
    <dgm:cxn modelId="{43AE6933-DB99-4687-AD9E-5E32FE170186}" type="presOf" srcId="{638B7D21-2BC9-41D5-AD14-01E89A197DAD}" destId="{38B1E673-1188-464C-9BCB-4997C5E8A45B}" srcOrd="0" destOrd="0" presId="urn:microsoft.com/office/officeart/2016/7/layout/RepeatingBendingProcessNew"/>
    <dgm:cxn modelId="{3A6492A8-C8BD-44A3-A2DC-D65A8B044D1D}" type="presOf" srcId="{1D3738F4-4214-42EA-A36A-1444803031C6}" destId="{3E9EC8F4-35D3-455E-9C9D-696E7121FBC9}" srcOrd="0" destOrd="0" presId="urn:microsoft.com/office/officeart/2016/7/layout/RepeatingBendingProcessNew"/>
    <dgm:cxn modelId="{7FD303D6-BB61-465E-AE02-DB9BCBCD58EF}" type="presOf" srcId="{B14FBF3A-C7ED-47BB-B89C-DE8D712D72C5}" destId="{80EE017B-289A-4DF4-952D-92B8497BA8CF}" srcOrd="1" destOrd="0" presId="urn:microsoft.com/office/officeart/2016/7/layout/RepeatingBendingProcessNew"/>
    <dgm:cxn modelId="{F297617A-9BC7-4EAC-8203-8D2AC5D43F89}" type="presOf" srcId="{B14FBF3A-C7ED-47BB-B89C-DE8D712D72C5}" destId="{42A315FD-1A8D-437D-9C1C-866521C7A65A}" srcOrd="0" destOrd="0" presId="urn:microsoft.com/office/officeart/2016/7/layout/RepeatingBendingProcessNew"/>
    <dgm:cxn modelId="{9C1135ED-0B51-4DC3-8B85-748CE6F465E9}" type="presOf" srcId="{88F4BB30-6FC8-4E66-B708-B3F5C4C3A1C6}" destId="{F92DAA8C-4EC3-419E-86D2-732DDDDE23BF}" srcOrd="1" destOrd="0" presId="urn:microsoft.com/office/officeart/2016/7/layout/RepeatingBendingProcessNew"/>
    <dgm:cxn modelId="{C0C45A8F-16CC-4FDD-ADF1-85D9E478DFFB}" type="presOf" srcId="{2DB713C0-C0D4-48FB-9D39-3AFEE34288DE}" destId="{04E27F61-36BB-423C-BE78-3FE3E47920F1}" srcOrd="0" destOrd="0" presId="urn:microsoft.com/office/officeart/2016/7/layout/RepeatingBendingProcessNew"/>
    <dgm:cxn modelId="{08D7BA66-D43E-4E89-AEB4-5C9C0A747324}" srcId="{EFCEF8C4-EB69-40FE-90B3-85204FD85149}" destId="{D8A1B18A-73B6-40BD-B26F-E1D48FE7BB49}" srcOrd="1" destOrd="0" parTransId="{A941C6CD-9A51-4A85-952C-E690033044F2}" sibTransId="{7EE65094-007F-4EC1-A019-937507C5B887}"/>
    <dgm:cxn modelId="{C971BF04-4832-46FF-ADE0-0638438846CF}" type="presOf" srcId="{7634F7CE-B4D1-4421-BE3F-F4FF3793855B}" destId="{4A74B689-FCF6-486B-96C2-3D8A63BC5691}" srcOrd="0" destOrd="0" presId="urn:microsoft.com/office/officeart/2016/7/layout/RepeatingBendingProcessNew"/>
    <dgm:cxn modelId="{8D842DC0-CA80-4EBC-A277-6B62AE64F998}" type="presOf" srcId="{AF348B4E-98E7-4F4D-B468-43A22CE74D4F}" destId="{785F64C7-F179-4209-B228-C82B87167566}" srcOrd="0" destOrd="0" presId="urn:microsoft.com/office/officeart/2016/7/layout/RepeatingBendingProcessNew"/>
    <dgm:cxn modelId="{1F3887A3-DE10-4BD0-A3AC-3263154599DC}" type="presOf" srcId="{2DB713C0-C0D4-48FB-9D39-3AFEE34288DE}" destId="{4AC1B722-DD2B-4F9D-9561-BDAE115D5FD4}" srcOrd="1" destOrd="0" presId="urn:microsoft.com/office/officeart/2016/7/layout/RepeatingBendingProcessNew"/>
    <dgm:cxn modelId="{5C831C50-CEB7-4142-8271-7A26A58ACDF2}" srcId="{EFCEF8C4-EB69-40FE-90B3-85204FD85149}" destId="{7634F7CE-B4D1-4421-BE3F-F4FF3793855B}" srcOrd="0" destOrd="0" parTransId="{93C39CF5-7AF0-43ED-BD3B-B0F58252E2FF}" sibTransId="{1D3738F4-4214-42EA-A36A-1444803031C6}"/>
    <dgm:cxn modelId="{DED4DE92-6BB6-492B-B3A2-7310DE9B48EC}" type="presOf" srcId="{D8A1B18A-73B6-40BD-B26F-E1D48FE7BB49}" destId="{06EC0BC0-903D-4DD8-A540-B0C8F046D2E9}" srcOrd="0" destOrd="0" presId="urn:microsoft.com/office/officeart/2016/7/layout/RepeatingBendingProcessNew"/>
    <dgm:cxn modelId="{DFE00627-E184-4BF4-B47F-A079F87B4541}" type="presOf" srcId="{FA2B8C01-85C8-4A43-9EBE-8BC5AC85C419}" destId="{9D98C847-6E3B-4A59-B6E1-62337119C24C}" srcOrd="1" destOrd="0" presId="urn:microsoft.com/office/officeart/2016/7/layout/RepeatingBendingProcessNew"/>
    <dgm:cxn modelId="{6A898779-03FD-484E-96AB-AB7442F133E5}" type="presOf" srcId="{EFCEF8C4-EB69-40FE-90B3-85204FD85149}" destId="{2BFB12EC-D760-4041-BA98-C763BE77D141}" srcOrd="0" destOrd="0" presId="urn:microsoft.com/office/officeart/2016/7/layout/RepeatingBendingProcessNew"/>
    <dgm:cxn modelId="{FD28ECB5-C679-42E6-89DB-364E785B3EC6}" type="presOf" srcId="{28D46A8A-4C5B-4C65-B33B-28B9951F485F}" destId="{EB65C8CE-7C15-4DF1-83F7-49854576D8DB}" srcOrd="0" destOrd="0" presId="urn:microsoft.com/office/officeart/2016/7/layout/RepeatingBendingProcessNew"/>
    <dgm:cxn modelId="{95D731AB-A127-4556-BDE3-8414EB2E9E6E}" srcId="{EFCEF8C4-EB69-40FE-90B3-85204FD85149}" destId="{638B7D21-2BC9-41D5-AD14-01E89A197DAD}" srcOrd="3" destOrd="0" parTransId="{323A4578-62C5-4F8E-94AB-B02829857340}" sibTransId="{FA2B8C01-85C8-4A43-9EBE-8BC5AC85C419}"/>
    <dgm:cxn modelId="{12F69BD3-B5B2-4091-8231-60196DDC7194}" type="presOf" srcId="{7EE65094-007F-4EC1-A019-937507C5B887}" destId="{8E711CCB-A61B-4011-8C08-53694F891A81}" srcOrd="1" destOrd="0" presId="urn:microsoft.com/office/officeart/2016/7/layout/RepeatingBendingProcessNew"/>
    <dgm:cxn modelId="{442B760A-5374-41C6-9489-0156F7A58A4E}" srcId="{EFCEF8C4-EB69-40FE-90B3-85204FD85149}" destId="{BC7EDFED-563D-458D-9C88-25253AA3581C}" srcOrd="4" destOrd="0" parTransId="{AAC39593-5DA0-415D-89E4-DA46A077254E}" sibTransId="{88F4BB30-6FC8-4E66-B708-B3F5C4C3A1C6}"/>
    <dgm:cxn modelId="{22EB9ED0-D8F0-4854-A027-645E98AD5355}" type="presParOf" srcId="{2BFB12EC-D760-4041-BA98-C763BE77D141}" destId="{4A74B689-FCF6-486B-96C2-3D8A63BC5691}" srcOrd="0" destOrd="0" presId="urn:microsoft.com/office/officeart/2016/7/layout/RepeatingBendingProcessNew"/>
    <dgm:cxn modelId="{C7F040CC-7C82-477D-B53C-F80C1085F415}" type="presParOf" srcId="{2BFB12EC-D760-4041-BA98-C763BE77D141}" destId="{3E9EC8F4-35D3-455E-9C9D-696E7121FBC9}" srcOrd="1" destOrd="0" presId="urn:microsoft.com/office/officeart/2016/7/layout/RepeatingBendingProcessNew"/>
    <dgm:cxn modelId="{64A87096-EB8B-4837-A8E6-5556EC70973A}" type="presParOf" srcId="{3E9EC8F4-35D3-455E-9C9D-696E7121FBC9}" destId="{9DB7EB06-45E8-4FE3-831D-A3C8D24B6334}" srcOrd="0" destOrd="0" presId="urn:microsoft.com/office/officeart/2016/7/layout/RepeatingBendingProcessNew"/>
    <dgm:cxn modelId="{3438ED64-5613-41B9-BBC0-FDD60D1503CC}" type="presParOf" srcId="{2BFB12EC-D760-4041-BA98-C763BE77D141}" destId="{06EC0BC0-903D-4DD8-A540-B0C8F046D2E9}" srcOrd="2" destOrd="0" presId="urn:microsoft.com/office/officeart/2016/7/layout/RepeatingBendingProcessNew"/>
    <dgm:cxn modelId="{030270DA-CB67-4BD9-9DBB-B975BED1C575}" type="presParOf" srcId="{2BFB12EC-D760-4041-BA98-C763BE77D141}" destId="{5D2B1A90-6072-4D83-8CD1-970ABCE3360A}" srcOrd="3" destOrd="0" presId="urn:microsoft.com/office/officeart/2016/7/layout/RepeatingBendingProcessNew"/>
    <dgm:cxn modelId="{B2298F2F-0A71-4C89-BF8A-FF0C2D4CD755}" type="presParOf" srcId="{5D2B1A90-6072-4D83-8CD1-970ABCE3360A}" destId="{8E711CCB-A61B-4011-8C08-53694F891A81}" srcOrd="0" destOrd="0" presId="urn:microsoft.com/office/officeart/2016/7/layout/RepeatingBendingProcessNew"/>
    <dgm:cxn modelId="{C4E20E4F-4653-4F5A-BE22-E0E7DF7B3D73}" type="presParOf" srcId="{2BFB12EC-D760-4041-BA98-C763BE77D141}" destId="{71063B67-DDE7-4169-9D33-6CB6F4F3EFAF}" srcOrd="4" destOrd="0" presId="urn:microsoft.com/office/officeart/2016/7/layout/RepeatingBendingProcessNew"/>
    <dgm:cxn modelId="{0BE94659-F51E-4CCC-9F5D-00A798FFEB31}" type="presParOf" srcId="{2BFB12EC-D760-4041-BA98-C763BE77D141}" destId="{04E27F61-36BB-423C-BE78-3FE3E47920F1}" srcOrd="5" destOrd="0" presId="urn:microsoft.com/office/officeart/2016/7/layout/RepeatingBendingProcessNew"/>
    <dgm:cxn modelId="{99ABD531-86D4-41AA-A7A4-F5748EA4D37C}" type="presParOf" srcId="{04E27F61-36BB-423C-BE78-3FE3E47920F1}" destId="{4AC1B722-DD2B-4F9D-9561-BDAE115D5FD4}" srcOrd="0" destOrd="0" presId="urn:microsoft.com/office/officeart/2016/7/layout/RepeatingBendingProcessNew"/>
    <dgm:cxn modelId="{E6B92E62-8EF2-4839-8EAF-D9AF5D86C1B6}" type="presParOf" srcId="{2BFB12EC-D760-4041-BA98-C763BE77D141}" destId="{38B1E673-1188-464C-9BCB-4997C5E8A45B}" srcOrd="6" destOrd="0" presId="urn:microsoft.com/office/officeart/2016/7/layout/RepeatingBendingProcessNew"/>
    <dgm:cxn modelId="{A10B3CD3-2E40-4E21-B62F-3421961E1008}" type="presParOf" srcId="{2BFB12EC-D760-4041-BA98-C763BE77D141}" destId="{805167F9-571F-4682-8DB3-EC73224200E5}" srcOrd="7" destOrd="0" presId="urn:microsoft.com/office/officeart/2016/7/layout/RepeatingBendingProcessNew"/>
    <dgm:cxn modelId="{0E623FCB-EDB0-490C-B72F-ABB48FE31DC0}" type="presParOf" srcId="{805167F9-571F-4682-8DB3-EC73224200E5}" destId="{9D98C847-6E3B-4A59-B6E1-62337119C24C}" srcOrd="0" destOrd="0" presId="urn:microsoft.com/office/officeart/2016/7/layout/RepeatingBendingProcessNew"/>
    <dgm:cxn modelId="{767C1991-DABB-471F-BB92-320BFAE521CB}" type="presParOf" srcId="{2BFB12EC-D760-4041-BA98-C763BE77D141}" destId="{A5BE1400-2140-4EE2-88E0-456FBE7F6574}" srcOrd="8" destOrd="0" presId="urn:microsoft.com/office/officeart/2016/7/layout/RepeatingBendingProcessNew"/>
    <dgm:cxn modelId="{B7C5EBE3-ADE8-41C6-B1CC-793B0CCEC4C1}" type="presParOf" srcId="{2BFB12EC-D760-4041-BA98-C763BE77D141}" destId="{BC96C675-633C-4689-A14E-81DEDC8BBD93}" srcOrd="9" destOrd="0" presId="urn:microsoft.com/office/officeart/2016/7/layout/RepeatingBendingProcessNew"/>
    <dgm:cxn modelId="{B8952042-0FE5-40A1-AE90-48D43485895D}" type="presParOf" srcId="{BC96C675-633C-4689-A14E-81DEDC8BBD93}" destId="{F92DAA8C-4EC3-419E-86D2-732DDDDE23BF}" srcOrd="0" destOrd="0" presId="urn:microsoft.com/office/officeart/2016/7/layout/RepeatingBendingProcessNew"/>
    <dgm:cxn modelId="{BE4966DA-C920-46A7-BBDF-81D717ED2982}" type="presParOf" srcId="{2BFB12EC-D760-4041-BA98-C763BE77D141}" destId="{EB65C8CE-7C15-4DF1-83F7-49854576D8DB}" srcOrd="10" destOrd="0" presId="urn:microsoft.com/office/officeart/2016/7/layout/RepeatingBendingProcessNew"/>
    <dgm:cxn modelId="{39D43FA6-BE33-483F-96E3-011064A44FAB}" type="presParOf" srcId="{2BFB12EC-D760-4041-BA98-C763BE77D141}" destId="{42A315FD-1A8D-437D-9C1C-866521C7A65A}" srcOrd="11" destOrd="0" presId="urn:microsoft.com/office/officeart/2016/7/layout/RepeatingBendingProcessNew"/>
    <dgm:cxn modelId="{2153AEBD-1799-4ED2-8758-1523F040E0F6}" type="presParOf" srcId="{42A315FD-1A8D-437D-9C1C-866521C7A65A}" destId="{80EE017B-289A-4DF4-952D-92B8497BA8CF}" srcOrd="0" destOrd="0" presId="urn:microsoft.com/office/officeart/2016/7/layout/RepeatingBendingProcessNew"/>
    <dgm:cxn modelId="{222B8ADF-32DB-4DE2-A882-847326730CF9}" type="presParOf" srcId="{2BFB12EC-D760-4041-BA98-C763BE77D141}" destId="{785F64C7-F179-4209-B228-C82B87167566}"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73D058-9010-4402-BFC3-4E2FB582E840}"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EE1A45-AA9E-44AE-B880-3285CA4F75AA}">
      <dgm:prSet/>
      <dgm:spPr/>
      <dgm:t>
        <a:bodyPr/>
        <a:lstStyle/>
        <a:p>
          <a:pPr>
            <a:defRPr cap="all"/>
          </a:pPr>
          <a:r>
            <a:rPr lang="en-US"/>
            <a:t>Provide a rich employment experiences</a:t>
          </a:r>
        </a:p>
      </dgm:t>
    </dgm:pt>
    <dgm:pt modelId="{8C7C7EAE-D503-4218-AD20-95229CEF84E0}" type="parTrans" cxnId="{652F3427-A025-4F9E-B299-B7DED61DB36C}">
      <dgm:prSet/>
      <dgm:spPr/>
      <dgm:t>
        <a:bodyPr/>
        <a:lstStyle/>
        <a:p>
          <a:endParaRPr lang="en-US"/>
        </a:p>
      </dgm:t>
    </dgm:pt>
    <dgm:pt modelId="{746AD4FC-1597-4C3D-AD25-E2BD3BC80230}" type="sibTrans" cxnId="{652F3427-A025-4F9E-B299-B7DED61DB36C}">
      <dgm:prSet/>
      <dgm:spPr/>
      <dgm:t>
        <a:bodyPr/>
        <a:lstStyle/>
        <a:p>
          <a:endParaRPr lang="en-US"/>
        </a:p>
      </dgm:t>
    </dgm:pt>
    <dgm:pt modelId="{1AFEFAA5-B2E5-4C01-891E-0D40E5D81A17}">
      <dgm:prSet/>
      <dgm:spPr/>
      <dgm:t>
        <a:bodyPr/>
        <a:lstStyle/>
        <a:p>
          <a:pPr>
            <a:defRPr cap="all"/>
          </a:pPr>
          <a:r>
            <a:rPr lang="en-US"/>
            <a:t>Positive organized activities </a:t>
          </a:r>
        </a:p>
      </dgm:t>
    </dgm:pt>
    <dgm:pt modelId="{CE2CF495-5120-4D1C-880C-B2606A8726E2}" type="parTrans" cxnId="{5BB67AA7-721E-44DB-AEA5-5D7BFFBA95AB}">
      <dgm:prSet/>
      <dgm:spPr/>
      <dgm:t>
        <a:bodyPr/>
        <a:lstStyle/>
        <a:p>
          <a:endParaRPr lang="en-US"/>
        </a:p>
      </dgm:t>
    </dgm:pt>
    <dgm:pt modelId="{315845F0-59AD-4EC5-9A7E-A4F7A7C15900}" type="sibTrans" cxnId="{5BB67AA7-721E-44DB-AEA5-5D7BFFBA95AB}">
      <dgm:prSet/>
      <dgm:spPr/>
      <dgm:t>
        <a:bodyPr/>
        <a:lstStyle/>
        <a:p>
          <a:endParaRPr lang="en-US"/>
        </a:p>
      </dgm:t>
    </dgm:pt>
    <dgm:pt modelId="{988955AE-2DA5-4336-8F88-DE6B61391201}">
      <dgm:prSet/>
      <dgm:spPr/>
      <dgm:t>
        <a:bodyPr/>
        <a:lstStyle/>
        <a:p>
          <a:pPr>
            <a:defRPr cap="all"/>
          </a:pPr>
          <a:r>
            <a:rPr lang="en-US"/>
            <a:t>Increasing participants’ income</a:t>
          </a:r>
        </a:p>
      </dgm:t>
    </dgm:pt>
    <dgm:pt modelId="{7DB30B31-E9B9-4B59-8B82-71767A1B6F65}" type="parTrans" cxnId="{F57A4B14-8F9F-4306-BDA3-7EC8925C354F}">
      <dgm:prSet/>
      <dgm:spPr/>
      <dgm:t>
        <a:bodyPr/>
        <a:lstStyle/>
        <a:p>
          <a:endParaRPr lang="en-US"/>
        </a:p>
      </dgm:t>
    </dgm:pt>
    <dgm:pt modelId="{9745A255-A42C-4DB0-9FD0-6B5372F4B02C}" type="sibTrans" cxnId="{F57A4B14-8F9F-4306-BDA3-7EC8925C354F}">
      <dgm:prSet/>
      <dgm:spPr/>
      <dgm:t>
        <a:bodyPr/>
        <a:lstStyle/>
        <a:p>
          <a:endParaRPr lang="en-US"/>
        </a:p>
      </dgm:t>
    </dgm:pt>
    <dgm:pt modelId="{976776E1-B44B-4DD2-9F53-F40235D3FBDF}">
      <dgm:prSet/>
      <dgm:spPr/>
      <dgm:t>
        <a:bodyPr/>
        <a:lstStyle/>
        <a:p>
          <a:pPr>
            <a:defRPr cap="all"/>
          </a:pPr>
          <a:r>
            <a:rPr lang="en-US"/>
            <a:t>Developing young people’s skills </a:t>
          </a:r>
        </a:p>
      </dgm:t>
    </dgm:pt>
    <dgm:pt modelId="{86F0C5B7-871F-46B1-9346-D383021F33A4}" type="parTrans" cxnId="{6FA51A3A-48D8-4726-A91D-C5DDAC447458}">
      <dgm:prSet/>
      <dgm:spPr/>
      <dgm:t>
        <a:bodyPr/>
        <a:lstStyle/>
        <a:p>
          <a:endParaRPr lang="en-US"/>
        </a:p>
      </dgm:t>
    </dgm:pt>
    <dgm:pt modelId="{9CC8BA5D-8863-402B-910A-F48860E314AF}" type="sibTrans" cxnId="{6FA51A3A-48D8-4726-A91D-C5DDAC447458}">
      <dgm:prSet/>
      <dgm:spPr/>
      <dgm:t>
        <a:bodyPr/>
        <a:lstStyle/>
        <a:p>
          <a:endParaRPr lang="en-US"/>
        </a:p>
      </dgm:t>
    </dgm:pt>
    <dgm:pt modelId="{D7FB600B-15D4-4751-B4B7-F9AA663ADAF5}">
      <dgm:prSet/>
      <dgm:spPr/>
      <dgm:t>
        <a:bodyPr/>
        <a:lstStyle/>
        <a:p>
          <a:pPr>
            <a:defRPr cap="all"/>
          </a:pPr>
          <a:r>
            <a:rPr lang="en-US"/>
            <a:t>Networking to improve their labor market prospects</a:t>
          </a:r>
        </a:p>
      </dgm:t>
    </dgm:pt>
    <dgm:pt modelId="{D5C40A10-D176-422F-81C1-75794EE8FB42}" type="parTrans" cxnId="{983E33C2-7123-4851-827A-9A283B8AEBD2}">
      <dgm:prSet/>
      <dgm:spPr/>
      <dgm:t>
        <a:bodyPr/>
        <a:lstStyle/>
        <a:p>
          <a:endParaRPr lang="en-US"/>
        </a:p>
      </dgm:t>
    </dgm:pt>
    <dgm:pt modelId="{27013928-4AFB-4FC6-A0F6-B1AA131CB278}" type="sibTrans" cxnId="{983E33C2-7123-4851-827A-9A283B8AEBD2}">
      <dgm:prSet/>
      <dgm:spPr/>
      <dgm:t>
        <a:bodyPr/>
        <a:lstStyle/>
        <a:p>
          <a:endParaRPr lang="en-US"/>
        </a:p>
      </dgm:t>
    </dgm:pt>
    <dgm:pt modelId="{7DC660BF-1D50-4103-A4D0-EFD4B347DC40}">
      <dgm:prSet/>
      <dgm:spPr/>
      <dgm:t>
        <a:bodyPr/>
        <a:lstStyle/>
        <a:p>
          <a:pPr>
            <a:defRPr cap="all"/>
          </a:pPr>
          <a:r>
            <a:rPr lang="en-US"/>
            <a:t>Offering constructive activities to promote positive behavior</a:t>
          </a:r>
        </a:p>
      </dgm:t>
    </dgm:pt>
    <dgm:pt modelId="{5EB0C3EB-FE28-436F-8787-C354A06C3075}" type="parTrans" cxnId="{4097EA05-A9DE-4D9C-9D23-69EB95C9D454}">
      <dgm:prSet/>
      <dgm:spPr/>
      <dgm:t>
        <a:bodyPr/>
        <a:lstStyle/>
        <a:p>
          <a:endParaRPr lang="en-US"/>
        </a:p>
      </dgm:t>
    </dgm:pt>
    <dgm:pt modelId="{F73EE58A-489D-4853-9006-5A81248CEA04}" type="sibTrans" cxnId="{4097EA05-A9DE-4D9C-9D23-69EB95C9D454}">
      <dgm:prSet/>
      <dgm:spPr/>
      <dgm:t>
        <a:bodyPr/>
        <a:lstStyle/>
        <a:p>
          <a:endParaRPr lang="en-US"/>
        </a:p>
      </dgm:t>
    </dgm:pt>
    <dgm:pt modelId="{165006D5-A4AF-4FFD-91A4-C7DA874600EB}" type="pres">
      <dgm:prSet presAssocID="{5873D058-9010-4402-BFC3-4E2FB582E840}" presName="root" presStyleCnt="0">
        <dgm:presLayoutVars>
          <dgm:dir/>
          <dgm:resizeHandles val="exact"/>
        </dgm:presLayoutVars>
      </dgm:prSet>
      <dgm:spPr/>
      <dgm:t>
        <a:bodyPr/>
        <a:lstStyle/>
        <a:p>
          <a:endParaRPr lang="en-US"/>
        </a:p>
      </dgm:t>
    </dgm:pt>
    <dgm:pt modelId="{5AB0E4A1-9A1D-4D05-8768-BF6B9A91F621}" type="pres">
      <dgm:prSet presAssocID="{3EEE1A45-AA9E-44AE-B880-3285CA4F75AA}" presName="compNode" presStyleCnt="0"/>
      <dgm:spPr/>
    </dgm:pt>
    <dgm:pt modelId="{06E63E60-1D9D-4047-8DE0-6528E3D99302}" type="pres">
      <dgm:prSet presAssocID="{3EEE1A45-AA9E-44AE-B880-3285CA4F75AA}" presName="iconBgRect" presStyleLbl="bgShp" presStyleIdx="0" presStyleCnt="6"/>
      <dgm:spPr>
        <a:prstGeom prst="round2DiagRect">
          <a:avLst>
            <a:gd name="adj1" fmla="val 29727"/>
            <a:gd name="adj2" fmla="val 0"/>
          </a:avLst>
        </a:prstGeom>
      </dgm:spPr>
    </dgm:pt>
    <dgm:pt modelId="{FF32D27A-9FCA-42E5-9E87-75D1FD984D89}" type="pres">
      <dgm:prSet presAssocID="{3EEE1A45-AA9E-44AE-B880-3285CA4F75AA}"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riefcase"/>
        </a:ext>
      </dgm:extLst>
    </dgm:pt>
    <dgm:pt modelId="{AF162FD4-6888-4694-95E8-369EED793DA8}" type="pres">
      <dgm:prSet presAssocID="{3EEE1A45-AA9E-44AE-B880-3285CA4F75AA}" presName="spaceRect" presStyleCnt="0"/>
      <dgm:spPr/>
    </dgm:pt>
    <dgm:pt modelId="{13D746E1-649B-4C26-BBF8-210F4C7ABE11}" type="pres">
      <dgm:prSet presAssocID="{3EEE1A45-AA9E-44AE-B880-3285CA4F75AA}" presName="textRect" presStyleLbl="revTx" presStyleIdx="0" presStyleCnt="6">
        <dgm:presLayoutVars>
          <dgm:chMax val="1"/>
          <dgm:chPref val="1"/>
        </dgm:presLayoutVars>
      </dgm:prSet>
      <dgm:spPr/>
      <dgm:t>
        <a:bodyPr/>
        <a:lstStyle/>
        <a:p>
          <a:endParaRPr lang="en-US"/>
        </a:p>
      </dgm:t>
    </dgm:pt>
    <dgm:pt modelId="{98C00CFF-D64B-4481-AD34-BD8F1EC49C15}" type="pres">
      <dgm:prSet presAssocID="{746AD4FC-1597-4C3D-AD25-E2BD3BC80230}" presName="sibTrans" presStyleCnt="0"/>
      <dgm:spPr/>
    </dgm:pt>
    <dgm:pt modelId="{298F85C7-9E89-4A50-BE0B-AA3DBD4B9DCE}" type="pres">
      <dgm:prSet presAssocID="{1AFEFAA5-B2E5-4C01-891E-0D40E5D81A17}" presName="compNode" presStyleCnt="0"/>
      <dgm:spPr/>
    </dgm:pt>
    <dgm:pt modelId="{254DC176-2096-43CA-9231-5C9CD79E6005}" type="pres">
      <dgm:prSet presAssocID="{1AFEFAA5-B2E5-4C01-891E-0D40E5D81A17}" presName="iconBgRect" presStyleLbl="bgShp" presStyleIdx="1" presStyleCnt="6"/>
      <dgm:spPr>
        <a:prstGeom prst="round2DiagRect">
          <a:avLst>
            <a:gd name="adj1" fmla="val 29727"/>
            <a:gd name="adj2" fmla="val 0"/>
          </a:avLst>
        </a:prstGeom>
      </dgm:spPr>
    </dgm:pt>
    <dgm:pt modelId="{1CFF900F-B8FF-4097-9FBF-19BEF1D0C4B0}" type="pres">
      <dgm:prSet presAssocID="{1AFEFAA5-B2E5-4C01-891E-0D40E5D81A17}"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Thumbs Up Sign"/>
        </a:ext>
      </dgm:extLst>
    </dgm:pt>
    <dgm:pt modelId="{C39B8832-17F1-45A0-BD1D-7A8F29A01A15}" type="pres">
      <dgm:prSet presAssocID="{1AFEFAA5-B2E5-4C01-891E-0D40E5D81A17}" presName="spaceRect" presStyleCnt="0"/>
      <dgm:spPr/>
    </dgm:pt>
    <dgm:pt modelId="{A2DAD08A-7F77-40C6-9B7C-49B88D047820}" type="pres">
      <dgm:prSet presAssocID="{1AFEFAA5-B2E5-4C01-891E-0D40E5D81A17}" presName="textRect" presStyleLbl="revTx" presStyleIdx="1" presStyleCnt="6">
        <dgm:presLayoutVars>
          <dgm:chMax val="1"/>
          <dgm:chPref val="1"/>
        </dgm:presLayoutVars>
      </dgm:prSet>
      <dgm:spPr/>
      <dgm:t>
        <a:bodyPr/>
        <a:lstStyle/>
        <a:p>
          <a:endParaRPr lang="en-US"/>
        </a:p>
      </dgm:t>
    </dgm:pt>
    <dgm:pt modelId="{CE04DC7D-54D5-4DB7-8C77-D8A60448233C}" type="pres">
      <dgm:prSet presAssocID="{315845F0-59AD-4EC5-9A7E-A4F7A7C15900}" presName="sibTrans" presStyleCnt="0"/>
      <dgm:spPr/>
    </dgm:pt>
    <dgm:pt modelId="{E0342319-3B6A-4F79-8A67-DD4597D95F13}" type="pres">
      <dgm:prSet presAssocID="{988955AE-2DA5-4336-8F88-DE6B61391201}" presName="compNode" presStyleCnt="0"/>
      <dgm:spPr/>
    </dgm:pt>
    <dgm:pt modelId="{4AE6E793-E3DF-43E1-B41F-CF50D1E8A717}" type="pres">
      <dgm:prSet presAssocID="{988955AE-2DA5-4336-8F88-DE6B61391201}" presName="iconBgRect" presStyleLbl="bgShp" presStyleIdx="2" presStyleCnt="6"/>
      <dgm:spPr>
        <a:prstGeom prst="round2DiagRect">
          <a:avLst>
            <a:gd name="adj1" fmla="val 29727"/>
            <a:gd name="adj2" fmla="val 0"/>
          </a:avLst>
        </a:prstGeom>
      </dgm:spPr>
    </dgm:pt>
    <dgm:pt modelId="{B7808050-EC20-4286-8B41-D68686D7A357}" type="pres">
      <dgm:prSet presAssocID="{988955AE-2DA5-4336-8F88-DE6B61391201}"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57760E73-B8B7-41AE-B40F-714D9647FDE8}" type="pres">
      <dgm:prSet presAssocID="{988955AE-2DA5-4336-8F88-DE6B61391201}" presName="spaceRect" presStyleCnt="0"/>
      <dgm:spPr/>
    </dgm:pt>
    <dgm:pt modelId="{589DAD82-6432-4406-A54E-526C4EAA5265}" type="pres">
      <dgm:prSet presAssocID="{988955AE-2DA5-4336-8F88-DE6B61391201}" presName="textRect" presStyleLbl="revTx" presStyleIdx="2" presStyleCnt="6">
        <dgm:presLayoutVars>
          <dgm:chMax val="1"/>
          <dgm:chPref val="1"/>
        </dgm:presLayoutVars>
      </dgm:prSet>
      <dgm:spPr/>
      <dgm:t>
        <a:bodyPr/>
        <a:lstStyle/>
        <a:p>
          <a:endParaRPr lang="en-US"/>
        </a:p>
      </dgm:t>
    </dgm:pt>
    <dgm:pt modelId="{ACAA5C4D-35A4-4455-BA5F-C62095C8300B}" type="pres">
      <dgm:prSet presAssocID="{9745A255-A42C-4DB0-9FD0-6B5372F4B02C}" presName="sibTrans" presStyleCnt="0"/>
      <dgm:spPr/>
    </dgm:pt>
    <dgm:pt modelId="{B97716A7-378D-441B-B772-2C675D8A3B5E}" type="pres">
      <dgm:prSet presAssocID="{976776E1-B44B-4DD2-9F53-F40235D3FBDF}" presName="compNode" presStyleCnt="0"/>
      <dgm:spPr/>
    </dgm:pt>
    <dgm:pt modelId="{34D60ACF-0084-4E86-BAF5-88D88A34CCCF}" type="pres">
      <dgm:prSet presAssocID="{976776E1-B44B-4DD2-9F53-F40235D3FBDF}" presName="iconBgRect" presStyleLbl="bgShp" presStyleIdx="3" presStyleCnt="6"/>
      <dgm:spPr>
        <a:prstGeom prst="round2DiagRect">
          <a:avLst>
            <a:gd name="adj1" fmla="val 29727"/>
            <a:gd name="adj2" fmla="val 0"/>
          </a:avLst>
        </a:prstGeom>
      </dgm:spPr>
    </dgm:pt>
    <dgm:pt modelId="{F2A25438-14AE-4FF7-ABFA-29FF7CCC8280}" type="pres">
      <dgm:prSet presAssocID="{976776E1-B44B-4DD2-9F53-F40235D3FBDF}"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2712ABF1-5EA7-4947-BA48-7FCBC8409447}" type="pres">
      <dgm:prSet presAssocID="{976776E1-B44B-4DD2-9F53-F40235D3FBDF}" presName="spaceRect" presStyleCnt="0"/>
      <dgm:spPr/>
    </dgm:pt>
    <dgm:pt modelId="{05D53071-980F-4BE7-8754-E94F3C9BB64B}" type="pres">
      <dgm:prSet presAssocID="{976776E1-B44B-4DD2-9F53-F40235D3FBDF}" presName="textRect" presStyleLbl="revTx" presStyleIdx="3" presStyleCnt="6">
        <dgm:presLayoutVars>
          <dgm:chMax val="1"/>
          <dgm:chPref val="1"/>
        </dgm:presLayoutVars>
      </dgm:prSet>
      <dgm:spPr/>
      <dgm:t>
        <a:bodyPr/>
        <a:lstStyle/>
        <a:p>
          <a:endParaRPr lang="en-US"/>
        </a:p>
      </dgm:t>
    </dgm:pt>
    <dgm:pt modelId="{D6F86041-654B-479F-991D-19B66D088DE9}" type="pres">
      <dgm:prSet presAssocID="{9CC8BA5D-8863-402B-910A-F48860E314AF}" presName="sibTrans" presStyleCnt="0"/>
      <dgm:spPr/>
    </dgm:pt>
    <dgm:pt modelId="{C0A84B95-25AC-4244-94A9-15EC25C0E079}" type="pres">
      <dgm:prSet presAssocID="{D7FB600B-15D4-4751-B4B7-F9AA663ADAF5}" presName="compNode" presStyleCnt="0"/>
      <dgm:spPr/>
    </dgm:pt>
    <dgm:pt modelId="{FAC4FF36-5BD1-41E1-BD41-91DC1715C311}" type="pres">
      <dgm:prSet presAssocID="{D7FB600B-15D4-4751-B4B7-F9AA663ADAF5}" presName="iconBgRect" presStyleLbl="bgShp" presStyleIdx="4" presStyleCnt="6"/>
      <dgm:spPr>
        <a:prstGeom prst="round2DiagRect">
          <a:avLst>
            <a:gd name="adj1" fmla="val 29727"/>
            <a:gd name="adj2" fmla="val 0"/>
          </a:avLst>
        </a:prstGeom>
      </dgm:spPr>
    </dgm:pt>
    <dgm:pt modelId="{F3490A0C-CF77-4B27-9DF6-21525EA36F2B}" type="pres">
      <dgm:prSet presAssocID="{D7FB600B-15D4-4751-B4B7-F9AA663ADAF5}"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Business Growth"/>
        </a:ext>
      </dgm:extLst>
    </dgm:pt>
    <dgm:pt modelId="{6C47574A-766B-4AA5-BC67-49977F631AA7}" type="pres">
      <dgm:prSet presAssocID="{D7FB600B-15D4-4751-B4B7-F9AA663ADAF5}" presName="spaceRect" presStyleCnt="0"/>
      <dgm:spPr/>
    </dgm:pt>
    <dgm:pt modelId="{B539AD8C-07EB-4E8C-939E-A2511A37B41F}" type="pres">
      <dgm:prSet presAssocID="{D7FB600B-15D4-4751-B4B7-F9AA663ADAF5}" presName="textRect" presStyleLbl="revTx" presStyleIdx="4" presStyleCnt="6">
        <dgm:presLayoutVars>
          <dgm:chMax val="1"/>
          <dgm:chPref val="1"/>
        </dgm:presLayoutVars>
      </dgm:prSet>
      <dgm:spPr/>
      <dgm:t>
        <a:bodyPr/>
        <a:lstStyle/>
        <a:p>
          <a:endParaRPr lang="en-US"/>
        </a:p>
      </dgm:t>
    </dgm:pt>
    <dgm:pt modelId="{7CF4CE97-CBF2-4823-ADDB-A8E94549046E}" type="pres">
      <dgm:prSet presAssocID="{27013928-4AFB-4FC6-A0F6-B1AA131CB278}" presName="sibTrans" presStyleCnt="0"/>
      <dgm:spPr/>
    </dgm:pt>
    <dgm:pt modelId="{1B7A370A-19A2-465A-A491-0B7C214D74B9}" type="pres">
      <dgm:prSet presAssocID="{7DC660BF-1D50-4103-A4D0-EFD4B347DC40}" presName="compNode" presStyleCnt="0"/>
      <dgm:spPr/>
    </dgm:pt>
    <dgm:pt modelId="{11381AFB-DD8D-4A92-A7F7-30DC13716402}" type="pres">
      <dgm:prSet presAssocID="{7DC660BF-1D50-4103-A4D0-EFD4B347DC40}" presName="iconBgRect" presStyleLbl="bgShp" presStyleIdx="5" presStyleCnt="6"/>
      <dgm:spPr>
        <a:prstGeom prst="round2DiagRect">
          <a:avLst>
            <a:gd name="adj1" fmla="val 29727"/>
            <a:gd name="adj2" fmla="val 0"/>
          </a:avLst>
        </a:prstGeom>
      </dgm:spPr>
    </dgm:pt>
    <dgm:pt modelId="{040E9EE6-C92A-49A7-9F0E-8DB5CE15A159}" type="pres">
      <dgm:prSet presAssocID="{7DC660BF-1D50-4103-A4D0-EFD4B347DC40}"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1E7F55F6-371D-4554-BC1F-BF79279467E1}" type="pres">
      <dgm:prSet presAssocID="{7DC660BF-1D50-4103-A4D0-EFD4B347DC40}" presName="spaceRect" presStyleCnt="0"/>
      <dgm:spPr/>
    </dgm:pt>
    <dgm:pt modelId="{43CA2597-FAF9-40B1-853F-E7CBE4D7285D}" type="pres">
      <dgm:prSet presAssocID="{7DC660BF-1D50-4103-A4D0-EFD4B347DC40}" presName="textRect" presStyleLbl="revTx" presStyleIdx="5" presStyleCnt="6">
        <dgm:presLayoutVars>
          <dgm:chMax val="1"/>
          <dgm:chPref val="1"/>
        </dgm:presLayoutVars>
      </dgm:prSet>
      <dgm:spPr/>
      <dgm:t>
        <a:bodyPr/>
        <a:lstStyle/>
        <a:p>
          <a:endParaRPr lang="en-US"/>
        </a:p>
      </dgm:t>
    </dgm:pt>
  </dgm:ptLst>
  <dgm:cxnLst>
    <dgm:cxn modelId="{5BB67AA7-721E-44DB-AEA5-5D7BFFBA95AB}" srcId="{5873D058-9010-4402-BFC3-4E2FB582E840}" destId="{1AFEFAA5-B2E5-4C01-891E-0D40E5D81A17}" srcOrd="1" destOrd="0" parTransId="{CE2CF495-5120-4D1C-880C-B2606A8726E2}" sibTransId="{315845F0-59AD-4EC5-9A7E-A4F7A7C15900}"/>
    <dgm:cxn modelId="{4097EA05-A9DE-4D9C-9D23-69EB95C9D454}" srcId="{5873D058-9010-4402-BFC3-4E2FB582E840}" destId="{7DC660BF-1D50-4103-A4D0-EFD4B347DC40}" srcOrd="5" destOrd="0" parTransId="{5EB0C3EB-FE28-436F-8787-C354A06C3075}" sibTransId="{F73EE58A-489D-4853-9006-5A81248CEA04}"/>
    <dgm:cxn modelId="{0D1B9870-1B26-42AB-A8FA-24155983113E}" type="presOf" srcId="{988955AE-2DA5-4336-8F88-DE6B61391201}" destId="{589DAD82-6432-4406-A54E-526C4EAA5265}" srcOrd="0" destOrd="0" presId="urn:microsoft.com/office/officeart/2018/5/layout/IconLeafLabelList"/>
    <dgm:cxn modelId="{983E33C2-7123-4851-827A-9A283B8AEBD2}" srcId="{5873D058-9010-4402-BFC3-4E2FB582E840}" destId="{D7FB600B-15D4-4751-B4B7-F9AA663ADAF5}" srcOrd="4" destOrd="0" parTransId="{D5C40A10-D176-422F-81C1-75794EE8FB42}" sibTransId="{27013928-4AFB-4FC6-A0F6-B1AA131CB278}"/>
    <dgm:cxn modelId="{CBE7572F-56A7-4462-ADDF-7111858595D8}" type="presOf" srcId="{5873D058-9010-4402-BFC3-4E2FB582E840}" destId="{165006D5-A4AF-4FFD-91A4-C7DA874600EB}" srcOrd="0" destOrd="0" presId="urn:microsoft.com/office/officeart/2018/5/layout/IconLeafLabelList"/>
    <dgm:cxn modelId="{6FA51A3A-48D8-4726-A91D-C5DDAC447458}" srcId="{5873D058-9010-4402-BFC3-4E2FB582E840}" destId="{976776E1-B44B-4DD2-9F53-F40235D3FBDF}" srcOrd="3" destOrd="0" parTransId="{86F0C5B7-871F-46B1-9346-D383021F33A4}" sibTransId="{9CC8BA5D-8863-402B-910A-F48860E314AF}"/>
    <dgm:cxn modelId="{48D56611-30C2-45BE-8A00-127516EA6B2B}" type="presOf" srcId="{3EEE1A45-AA9E-44AE-B880-3285CA4F75AA}" destId="{13D746E1-649B-4C26-BBF8-210F4C7ABE11}" srcOrd="0" destOrd="0" presId="urn:microsoft.com/office/officeart/2018/5/layout/IconLeafLabelList"/>
    <dgm:cxn modelId="{621501C7-9079-4260-BC65-8678A087641E}" type="presOf" srcId="{1AFEFAA5-B2E5-4C01-891E-0D40E5D81A17}" destId="{A2DAD08A-7F77-40C6-9B7C-49B88D047820}" srcOrd="0" destOrd="0" presId="urn:microsoft.com/office/officeart/2018/5/layout/IconLeafLabelList"/>
    <dgm:cxn modelId="{F57A4B14-8F9F-4306-BDA3-7EC8925C354F}" srcId="{5873D058-9010-4402-BFC3-4E2FB582E840}" destId="{988955AE-2DA5-4336-8F88-DE6B61391201}" srcOrd="2" destOrd="0" parTransId="{7DB30B31-E9B9-4B59-8B82-71767A1B6F65}" sibTransId="{9745A255-A42C-4DB0-9FD0-6B5372F4B02C}"/>
    <dgm:cxn modelId="{D305123A-EA24-4460-9953-17E27702EB04}" type="presOf" srcId="{7DC660BF-1D50-4103-A4D0-EFD4B347DC40}" destId="{43CA2597-FAF9-40B1-853F-E7CBE4D7285D}" srcOrd="0" destOrd="0" presId="urn:microsoft.com/office/officeart/2018/5/layout/IconLeafLabelList"/>
    <dgm:cxn modelId="{1A867A73-AD63-4D1F-9E00-D77D42C0DD58}" type="presOf" srcId="{976776E1-B44B-4DD2-9F53-F40235D3FBDF}" destId="{05D53071-980F-4BE7-8754-E94F3C9BB64B}" srcOrd="0" destOrd="0" presId="urn:microsoft.com/office/officeart/2018/5/layout/IconLeafLabelList"/>
    <dgm:cxn modelId="{B9E56AC0-E7AD-4ADC-81C7-E4512C691DD1}" type="presOf" srcId="{D7FB600B-15D4-4751-B4B7-F9AA663ADAF5}" destId="{B539AD8C-07EB-4E8C-939E-A2511A37B41F}" srcOrd="0" destOrd="0" presId="urn:microsoft.com/office/officeart/2018/5/layout/IconLeafLabelList"/>
    <dgm:cxn modelId="{652F3427-A025-4F9E-B299-B7DED61DB36C}" srcId="{5873D058-9010-4402-BFC3-4E2FB582E840}" destId="{3EEE1A45-AA9E-44AE-B880-3285CA4F75AA}" srcOrd="0" destOrd="0" parTransId="{8C7C7EAE-D503-4218-AD20-95229CEF84E0}" sibTransId="{746AD4FC-1597-4C3D-AD25-E2BD3BC80230}"/>
    <dgm:cxn modelId="{96835604-1A71-4C63-BCC7-DBED95099E27}" type="presParOf" srcId="{165006D5-A4AF-4FFD-91A4-C7DA874600EB}" destId="{5AB0E4A1-9A1D-4D05-8768-BF6B9A91F621}" srcOrd="0" destOrd="0" presId="urn:microsoft.com/office/officeart/2018/5/layout/IconLeafLabelList"/>
    <dgm:cxn modelId="{13469208-89CA-4DDC-95D7-110EFB507FD3}" type="presParOf" srcId="{5AB0E4A1-9A1D-4D05-8768-BF6B9A91F621}" destId="{06E63E60-1D9D-4047-8DE0-6528E3D99302}" srcOrd="0" destOrd="0" presId="urn:microsoft.com/office/officeart/2018/5/layout/IconLeafLabelList"/>
    <dgm:cxn modelId="{435CEFC0-A08B-48B1-88AC-625BF2FB3512}" type="presParOf" srcId="{5AB0E4A1-9A1D-4D05-8768-BF6B9A91F621}" destId="{FF32D27A-9FCA-42E5-9E87-75D1FD984D89}" srcOrd="1" destOrd="0" presId="urn:microsoft.com/office/officeart/2018/5/layout/IconLeafLabelList"/>
    <dgm:cxn modelId="{D8012C83-CBF9-486B-BF81-9D10B5641E1F}" type="presParOf" srcId="{5AB0E4A1-9A1D-4D05-8768-BF6B9A91F621}" destId="{AF162FD4-6888-4694-95E8-369EED793DA8}" srcOrd="2" destOrd="0" presId="urn:microsoft.com/office/officeart/2018/5/layout/IconLeafLabelList"/>
    <dgm:cxn modelId="{DA5E24D3-7D1D-4D44-A62D-4856AC54DA23}" type="presParOf" srcId="{5AB0E4A1-9A1D-4D05-8768-BF6B9A91F621}" destId="{13D746E1-649B-4C26-BBF8-210F4C7ABE11}" srcOrd="3" destOrd="0" presId="urn:microsoft.com/office/officeart/2018/5/layout/IconLeafLabelList"/>
    <dgm:cxn modelId="{5F78D186-BE75-40C0-938A-6C2F739B0BA1}" type="presParOf" srcId="{165006D5-A4AF-4FFD-91A4-C7DA874600EB}" destId="{98C00CFF-D64B-4481-AD34-BD8F1EC49C15}" srcOrd="1" destOrd="0" presId="urn:microsoft.com/office/officeart/2018/5/layout/IconLeafLabelList"/>
    <dgm:cxn modelId="{19DEAD2F-5D9F-4BDD-BE6F-F514D2094008}" type="presParOf" srcId="{165006D5-A4AF-4FFD-91A4-C7DA874600EB}" destId="{298F85C7-9E89-4A50-BE0B-AA3DBD4B9DCE}" srcOrd="2" destOrd="0" presId="urn:microsoft.com/office/officeart/2018/5/layout/IconLeafLabelList"/>
    <dgm:cxn modelId="{21D1EC50-8D00-49DB-B7CC-802B63CC4C4F}" type="presParOf" srcId="{298F85C7-9E89-4A50-BE0B-AA3DBD4B9DCE}" destId="{254DC176-2096-43CA-9231-5C9CD79E6005}" srcOrd="0" destOrd="0" presId="urn:microsoft.com/office/officeart/2018/5/layout/IconLeafLabelList"/>
    <dgm:cxn modelId="{D8A820CA-056E-4DE9-BFAB-5F38B3CF68B9}" type="presParOf" srcId="{298F85C7-9E89-4A50-BE0B-AA3DBD4B9DCE}" destId="{1CFF900F-B8FF-4097-9FBF-19BEF1D0C4B0}" srcOrd="1" destOrd="0" presId="urn:microsoft.com/office/officeart/2018/5/layout/IconLeafLabelList"/>
    <dgm:cxn modelId="{93DC92F0-F83F-49AE-B9DA-26979373A0A0}" type="presParOf" srcId="{298F85C7-9E89-4A50-BE0B-AA3DBD4B9DCE}" destId="{C39B8832-17F1-45A0-BD1D-7A8F29A01A15}" srcOrd="2" destOrd="0" presId="urn:microsoft.com/office/officeart/2018/5/layout/IconLeafLabelList"/>
    <dgm:cxn modelId="{8D9794CD-F7EB-4E64-92AC-6A2C2D5AD178}" type="presParOf" srcId="{298F85C7-9E89-4A50-BE0B-AA3DBD4B9DCE}" destId="{A2DAD08A-7F77-40C6-9B7C-49B88D047820}" srcOrd="3" destOrd="0" presId="urn:microsoft.com/office/officeart/2018/5/layout/IconLeafLabelList"/>
    <dgm:cxn modelId="{5816CEA6-9F95-432F-9296-6830A5AC7EA0}" type="presParOf" srcId="{165006D5-A4AF-4FFD-91A4-C7DA874600EB}" destId="{CE04DC7D-54D5-4DB7-8C77-D8A60448233C}" srcOrd="3" destOrd="0" presId="urn:microsoft.com/office/officeart/2018/5/layout/IconLeafLabelList"/>
    <dgm:cxn modelId="{B4E58AC7-A05D-4415-883B-1183DA72B775}" type="presParOf" srcId="{165006D5-A4AF-4FFD-91A4-C7DA874600EB}" destId="{E0342319-3B6A-4F79-8A67-DD4597D95F13}" srcOrd="4" destOrd="0" presId="urn:microsoft.com/office/officeart/2018/5/layout/IconLeafLabelList"/>
    <dgm:cxn modelId="{6FE24D59-F277-4A27-94C3-36497527859F}" type="presParOf" srcId="{E0342319-3B6A-4F79-8A67-DD4597D95F13}" destId="{4AE6E793-E3DF-43E1-B41F-CF50D1E8A717}" srcOrd="0" destOrd="0" presId="urn:microsoft.com/office/officeart/2018/5/layout/IconLeafLabelList"/>
    <dgm:cxn modelId="{639794B8-A2F2-468E-B049-871EFE3F9841}" type="presParOf" srcId="{E0342319-3B6A-4F79-8A67-DD4597D95F13}" destId="{B7808050-EC20-4286-8B41-D68686D7A357}" srcOrd="1" destOrd="0" presId="urn:microsoft.com/office/officeart/2018/5/layout/IconLeafLabelList"/>
    <dgm:cxn modelId="{6BE2EFA9-7CC1-4D5A-91EF-23F5B2C27F14}" type="presParOf" srcId="{E0342319-3B6A-4F79-8A67-DD4597D95F13}" destId="{57760E73-B8B7-41AE-B40F-714D9647FDE8}" srcOrd="2" destOrd="0" presId="urn:microsoft.com/office/officeart/2018/5/layout/IconLeafLabelList"/>
    <dgm:cxn modelId="{DF24E4AE-1C3C-4625-9E03-303135312F3C}" type="presParOf" srcId="{E0342319-3B6A-4F79-8A67-DD4597D95F13}" destId="{589DAD82-6432-4406-A54E-526C4EAA5265}" srcOrd="3" destOrd="0" presId="urn:microsoft.com/office/officeart/2018/5/layout/IconLeafLabelList"/>
    <dgm:cxn modelId="{23575631-F0A9-46E8-BB3A-E80FCFE8B222}" type="presParOf" srcId="{165006D5-A4AF-4FFD-91A4-C7DA874600EB}" destId="{ACAA5C4D-35A4-4455-BA5F-C62095C8300B}" srcOrd="5" destOrd="0" presId="urn:microsoft.com/office/officeart/2018/5/layout/IconLeafLabelList"/>
    <dgm:cxn modelId="{B88A22C7-2CCB-4A49-B320-817524AF8209}" type="presParOf" srcId="{165006D5-A4AF-4FFD-91A4-C7DA874600EB}" destId="{B97716A7-378D-441B-B772-2C675D8A3B5E}" srcOrd="6" destOrd="0" presId="urn:microsoft.com/office/officeart/2018/5/layout/IconLeafLabelList"/>
    <dgm:cxn modelId="{18410386-7E26-4AC3-944B-7661EF8EBCA8}" type="presParOf" srcId="{B97716A7-378D-441B-B772-2C675D8A3B5E}" destId="{34D60ACF-0084-4E86-BAF5-88D88A34CCCF}" srcOrd="0" destOrd="0" presId="urn:microsoft.com/office/officeart/2018/5/layout/IconLeafLabelList"/>
    <dgm:cxn modelId="{3532868A-7542-4620-BB86-1150A646D37C}" type="presParOf" srcId="{B97716A7-378D-441B-B772-2C675D8A3B5E}" destId="{F2A25438-14AE-4FF7-ABFA-29FF7CCC8280}" srcOrd="1" destOrd="0" presId="urn:microsoft.com/office/officeart/2018/5/layout/IconLeafLabelList"/>
    <dgm:cxn modelId="{19BC79CA-8DB0-4AF3-A0B1-CA3EFE31F9C6}" type="presParOf" srcId="{B97716A7-378D-441B-B772-2C675D8A3B5E}" destId="{2712ABF1-5EA7-4947-BA48-7FCBC8409447}" srcOrd="2" destOrd="0" presId="urn:microsoft.com/office/officeart/2018/5/layout/IconLeafLabelList"/>
    <dgm:cxn modelId="{0D77034A-221E-42B4-B551-D3E24AF09000}" type="presParOf" srcId="{B97716A7-378D-441B-B772-2C675D8A3B5E}" destId="{05D53071-980F-4BE7-8754-E94F3C9BB64B}" srcOrd="3" destOrd="0" presId="urn:microsoft.com/office/officeart/2018/5/layout/IconLeafLabelList"/>
    <dgm:cxn modelId="{E2D0F583-D6F5-480A-8F19-EAC379F5EFB7}" type="presParOf" srcId="{165006D5-A4AF-4FFD-91A4-C7DA874600EB}" destId="{D6F86041-654B-479F-991D-19B66D088DE9}" srcOrd="7" destOrd="0" presId="urn:microsoft.com/office/officeart/2018/5/layout/IconLeafLabelList"/>
    <dgm:cxn modelId="{3B2A3C62-6A40-4BE7-BB0E-5076FE824858}" type="presParOf" srcId="{165006D5-A4AF-4FFD-91A4-C7DA874600EB}" destId="{C0A84B95-25AC-4244-94A9-15EC25C0E079}" srcOrd="8" destOrd="0" presId="urn:microsoft.com/office/officeart/2018/5/layout/IconLeafLabelList"/>
    <dgm:cxn modelId="{E3946519-C482-4E5E-80F1-B8B013666898}" type="presParOf" srcId="{C0A84B95-25AC-4244-94A9-15EC25C0E079}" destId="{FAC4FF36-5BD1-41E1-BD41-91DC1715C311}" srcOrd="0" destOrd="0" presId="urn:microsoft.com/office/officeart/2018/5/layout/IconLeafLabelList"/>
    <dgm:cxn modelId="{628222FB-847E-4AAD-889F-DD927917EDF0}" type="presParOf" srcId="{C0A84B95-25AC-4244-94A9-15EC25C0E079}" destId="{F3490A0C-CF77-4B27-9DF6-21525EA36F2B}" srcOrd="1" destOrd="0" presId="urn:microsoft.com/office/officeart/2018/5/layout/IconLeafLabelList"/>
    <dgm:cxn modelId="{D5FF7F45-9DE7-414A-A9E0-481A3FEB76AA}" type="presParOf" srcId="{C0A84B95-25AC-4244-94A9-15EC25C0E079}" destId="{6C47574A-766B-4AA5-BC67-49977F631AA7}" srcOrd="2" destOrd="0" presId="urn:microsoft.com/office/officeart/2018/5/layout/IconLeafLabelList"/>
    <dgm:cxn modelId="{BEEEC4C8-2F10-4AA2-A165-4965EB8BBE70}" type="presParOf" srcId="{C0A84B95-25AC-4244-94A9-15EC25C0E079}" destId="{B539AD8C-07EB-4E8C-939E-A2511A37B41F}" srcOrd="3" destOrd="0" presId="urn:microsoft.com/office/officeart/2018/5/layout/IconLeafLabelList"/>
    <dgm:cxn modelId="{1B77BF59-6DB9-4920-86AC-22A7589B892A}" type="presParOf" srcId="{165006D5-A4AF-4FFD-91A4-C7DA874600EB}" destId="{7CF4CE97-CBF2-4823-ADDB-A8E94549046E}" srcOrd="9" destOrd="0" presId="urn:microsoft.com/office/officeart/2018/5/layout/IconLeafLabelList"/>
    <dgm:cxn modelId="{DCC3EAA3-593D-48D1-874B-E68D9E685179}" type="presParOf" srcId="{165006D5-A4AF-4FFD-91A4-C7DA874600EB}" destId="{1B7A370A-19A2-465A-A491-0B7C214D74B9}" srcOrd="10" destOrd="0" presId="urn:microsoft.com/office/officeart/2018/5/layout/IconLeafLabelList"/>
    <dgm:cxn modelId="{5C942DFB-61F6-4FA3-B604-57A0EF35C1D8}" type="presParOf" srcId="{1B7A370A-19A2-465A-A491-0B7C214D74B9}" destId="{11381AFB-DD8D-4A92-A7F7-30DC13716402}" srcOrd="0" destOrd="0" presId="urn:microsoft.com/office/officeart/2018/5/layout/IconLeafLabelList"/>
    <dgm:cxn modelId="{FECA5694-12CA-485A-BBB3-FCE3D9ED5704}" type="presParOf" srcId="{1B7A370A-19A2-465A-A491-0B7C214D74B9}" destId="{040E9EE6-C92A-49A7-9F0E-8DB5CE15A159}" srcOrd="1" destOrd="0" presId="urn:microsoft.com/office/officeart/2018/5/layout/IconLeafLabelList"/>
    <dgm:cxn modelId="{542B5902-084D-4E4F-903A-56C61F0287C4}" type="presParOf" srcId="{1B7A370A-19A2-465A-A491-0B7C214D74B9}" destId="{1E7F55F6-371D-4554-BC1F-BF79279467E1}" srcOrd="2" destOrd="0" presId="urn:microsoft.com/office/officeart/2018/5/layout/IconLeafLabelList"/>
    <dgm:cxn modelId="{EA9560A3-5A91-479D-9777-9DE80D31F06E}" type="presParOf" srcId="{1B7A370A-19A2-465A-A491-0B7C214D74B9}" destId="{43CA2597-FAF9-40B1-853F-E7CBE4D7285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7112B-68AE-4276-B2C8-E2088E01EC1E}">
      <dsp:nvSpPr>
        <dsp:cNvPr id="0" name=""/>
        <dsp:cNvSpPr/>
      </dsp:nvSpPr>
      <dsp:spPr>
        <a:xfrm>
          <a:off x="5092727" y="3054254"/>
          <a:ext cx="877113" cy="877113"/>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4CB974-2FF2-478F-9EC7-9CA809D341DB}">
      <dsp:nvSpPr>
        <dsp:cNvPr id="0" name=""/>
        <dsp:cNvSpPr/>
      </dsp:nvSpPr>
      <dsp:spPr>
        <a:xfrm>
          <a:off x="5279650" y="3184039"/>
          <a:ext cx="503261" cy="50326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92EE3D-EE36-4C24-9FEF-7D35486F1E09}">
      <dsp:nvSpPr>
        <dsp:cNvPr id="0" name=""/>
        <dsp:cNvSpPr/>
      </dsp:nvSpPr>
      <dsp:spPr>
        <a:xfrm>
          <a:off x="4855276" y="4044804"/>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dirty="0"/>
            <a:t>Director’s Update</a:t>
          </a:r>
        </a:p>
      </dsp:txBody>
      <dsp:txXfrm>
        <a:off x="4855276" y="4044804"/>
        <a:ext cx="1437890" cy="575156"/>
      </dsp:txXfrm>
    </dsp:sp>
    <dsp:sp modelId="{ABB5F713-586C-405B-AC62-559FEB2EE90F}">
      <dsp:nvSpPr>
        <dsp:cNvPr id="0" name=""/>
        <dsp:cNvSpPr/>
      </dsp:nvSpPr>
      <dsp:spPr>
        <a:xfrm>
          <a:off x="330125" y="1029341"/>
          <a:ext cx="877113" cy="877113"/>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846E0-1B88-4B0C-B25D-4C484CDE6B24}">
      <dsp:nvSpPr>
        <dsp:cNvPr id="0" name=""/>
        <dsp:cNvSpPr/>
      </dsp:nvSpPr>
      <dsp:spPr>
        <a:xfrm>
          <a:off x="517054" y="1216270"/>
          <a:ext cx="503261" cy="50326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BB0F16-52CA-4971-9E49-AC1808D7490D}">
      <dsp:nvSpPr>
        <dsp:cNvPr id="0" name=""/>
        <dsp:cNvSpPr/>
      </dsp:nvSpPr>
      <dsp:spPr>
        <a:xfrm>
          <a:off x="49745" y="2179658"/>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Risk Management</a:t>
          </a:r>
        </a:p>
      </dsp:txBody>
      <dsp:txXfrm>
        <a:off x="49745" y="2179658"/>
        <a:ext cx="1437890" cy="575156"/>
      </dsp:txXfrm>
    </dsp:sp>
    <dsp:sp modelId="{C542B8BF-6EF4-4650-8E8F-FAAD0B48F878}">
      <dsp:nvSpPr>
        <dsp:cNvPr id="0" name=""/>
        <dsp:cNvSpPr/>
      </dsp:nvSpPr>
      <dsp:spPr>
        <a:xfrm>
          <a:off x="2019646" y="1029341"/>
          <a:ext cx="877113" cy="877113"/>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FE0877-C825-4473-A54D-C749D0C9836C}">
      <dsp:nvSpPr>
        <dsp:cNvPr id="0" name=""/>
        <dsp:cNvSpPr/>
      </dsp:nvSpPr>
      <dsp:spPr>
        <a:xfrm>
          <a:off x="2206576" y="1216270"/>
          <a:ext cx="503261" cy="50326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799A45-9C50-4CF5-91FE-4A12E3B5C02E}">
      <dsp:nvSpPr>
        <dsp:cNvPr id="0" name=""/>
        <dsp:cNvSpPr/>
      </dsp:nvSpPr>
      <dsp:spPr>
        <a:xfrm>
          <a:off x="1739266" y="2179658"/>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Clinic Reminders</a:t>
          </a:r>
        </a:p>
      </dsp:txBody>
      <dsp:txXfrm>
        <a:off x="1739266" y="2179658"/>
        <a:ext cx="1437890" cy="575156"/>
      </dsp:txXfrm>
    </dsp:sp>
    <dsp:sp modelId="{C63C1316-A440-4DD8-B851-09ECE6BB7EE3}">
      <dsp:nvSpPr>
        <dsp:cNvPr id="0" name=""/>
        <dsp:cNvSpPr/>
      </dsp:nvSpPr>
      <dsp:spPr>
        <a:xfrm>
          <a:off x="3709168" y="1029341"/>
          <a:ext cx="877113" cy="877113"/>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7BE72B-586F-46A5-A176-068B69AF4900}">
      <dsp:nvSpPr>
        <dsp:cNvPr id="0" name=""/>
        <dsp:cNvSpPr/>
      </dsp:nvSpPr>
      <dsp:spPr>
        <a:xfrm>
          <a:off x="3896097" y="1216270"/>
          <a:ext cx="503261" cy="50326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D4124A-6E2D-40FA-B22F-3663E0DB29FF}">
      <dsp:nvSpPr>
        <dsp:cNvPr id="0" name=""/>
        <dsp:cNvSpPr/>
      </dsp:nvSpPr>
      <dsp:spPr>
        <a:xfrm>
          <a:off x="3357641" y="2122505"/>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dirty="0"/>
            <a:t>Compensation</a:t>
          </a:r>
        </a:p>
      </dsp:txBody>
      <dsp:txXfrm>
        <a:off x="3357641" y="2122505"/>
        <a:ext cx="1437890" cy="575156"/>
      </dsp:txXfrm>
    </dsp:sp>
    <dsp:sp modelId="{F562DD8A-BD4D-4196-8AC6-9F8C418AD227}">
      <dsp:nvSpPr>
        <dsp:cNvPr id="0" name=""/>
        <dsp:cNvSpPr/>
      </dsp:nvSpPr>
      <dsp:spPr>
        <a:xfrm>
          <a:off x="283963" y="3122449"/>
          <a:ext cx="877113" cy="877113"/>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4C898B-BD5C-4B4A-A63D-C1252DC4080F}">
      <dsp:nvSpPr>
        <dsp:cNvPr id="0" name=""/>
        <dsp:cNvSpPr/>
      </dsp:nvSpPr>
      <dsp:spPr>
        <a:xfrm>
          <a:off x="470888" y="3309375"/>
          <a:ext cx="503261" cy="50326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59BA7E-306F-4CB4-B113-9346D085C4F4}">
      <dsp:nvSpPr>
        <dsp:cNvPr id="0" name=""/>
        <dsp:cNvSpPr/>
      </dsp:nvSpPr>
      <dsp:spPr>
        <a:xfrm>
          <a:off x="49745" y="4182956"/>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dirty="0"/>
            <a:t>HR Services</a:t>
          </a:r>
        </a:p>
      </dsp:txBody>
      <dsp:txXfrm>
        <a:off x="49745" y="4182956"/>
        <a:ext cx="1437890" cy="575156"/>
      </dsp:txXfrm>
    </dsp:sp>
    <dsp:sp modelId="{13B31301-6BB3-40DD-997E-EED0003D84CB}">
      <dsp:nvSpPr>
        <dsp:cNvPr id="0" name=""/>
        <dsp:cNvSpPr/>
      </dsp:nvSpPr>
      <dsp:spPr>
        <a:xfrm>
          <a:off x="5231030" y="918088"/>
          <a:ext cx="877113" cy="877113"/>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72BFC-5FC0-4A81-B384-1E952967A2BD}">
      <dsp:nvSpPr>
        <dsp:cNvPr id="0" name=""/>
        <dsp:cNvSpPr/>
      </dsp:nvSpPr>
      <dsp:spPr>
        <a:xfrm>
          <a:off x="5417958" y="1105018"/>
          <a:ext cx="503261" cy="50326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A2F38B-EE33-4F6C-8055-96D7B1F0AA2A}">
      <dsp:nvSpPr>
        <dsp:cNvPr id="0" name=""/>
        <dsp:cNvSpPr/>
      </dsp:nvSpPr>
      <dsp:spPr>
        <a:xfrm>
          <a:off x="4950651" y="2068406"/>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HHS Summer Youth</a:t>
          </a:r>
        </a:p>
      </dsp:txBody>
      <dsp:txXfrm>
        <a:off x="4950651" y="2068406"/>
        <a:ext cx="1437890" cy="575156"/>
      </dsp:txXfrm>
    </dsp:sp>
    <dsp:sp modelId="{CD9E5FB6-56C0-431D-9777-1645870D2062}">
      <dsp:nvSpPr>
        <dsp:cNvPr id="0" name=""/>
        <dsp:cNvSpPr/>
      </dsp:nvSpPr>
      <dsp:spPr>
        <a:xfrm>
          <a:off x="1972966" y="3138781"/>
          <a:ext cx="877113" cy="877113"/>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D4BF6B-B5A8-4580-A844-0D16C873B15C}">
      <dsp:nvSpPr>
        <dsp:cNvPr id="0" name=""/>
        <dsp:cNvSpPr/>
      </dsp:nvSpPr>
      <dsp:spPr>
        <a:xfrm>
          <a:off x="2159953" y="3325700"/>
          <a:ext cx="503261" cy="503261"/>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FD4A10-4153-49D5-AD21-CCD8C8AC6A9E}">
      <dsp:nvSpPr>
        <dsp:cNvPr id="0" name=""/>
        <dsp:cNvSpPr/>
      </dsp:nvSpPr>
      <dsp:spPr>
        <a:xfrm>
          <a:off x="1684439" y="4174760"/>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dirty="0"/>
            <a:t>Talent Services</a:t>
          </a:r>
        </a:p>
      </dsp:txBody>
      <dsp:txXfrm>
        <a:off x="1684439" y="4174760"/>
        <a:ext cx="1437890" cy="575156"/>
      </dsp:txXfrm>
    </dsp:sp>
    <dsp:sp modelId="{90AC097E-1C0F-4B45-95A1-A5A976DA88D7}">
      <dsp:nvSpPr>
        <dsp:cNvPr id="0" name=""/>
        <dsp:cNvSpPr/>
      </dsp:nvSpPr>
      <dsp:spPr>
        <a:xfrm>
          <a:off x="3589038" y="3040790"/>
          <a:ext cx="877113" cy="877113"/>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5B57F-0DB4-4766-BDAC-DA0119D4505C}">
      <dsp:nvSpPr>
        <dsp:cNvPr id="0" name=""/>
        <dsp:cNvSpPr/>
      </dsp:nvSpPr>
      <dsp:spPr>
        <a:xfrm>
          <a:off x="3775968" y="3227746"/>
          <a:ext cx="503261" cy="503261"/>
        </a:xfrm>
        <a:prstGeom prst="rect">
          <a:avLst/>
        </a:prstGeom>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DD30BE-B99A-46F5-B505-11EB1AAC3779}">
      <dsp:nvSpPr>
        <dsp:cNvPr id="0" name=""/>
        <dsp:cNvSpPr/>
      </dsp:nvSpPr>
      <dsp:spPr>
        <a:xfrm>
          <a:off x="3422950" y="4101342"/>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dirty="0"/>
            <a:t>Benefits</a:t>
          </a:r>
        </a:p>
      </dsp:txBody>
      <dsp:txXfrm>
        <a:off x="3422950" y="4101342"/>
        <a:ext cx="1437890" cy="57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CF644-6F10-4DAE-9730-14598A37640D}">
      <dsp:nvSpPr>
        <dsp:cNvPr id="0" name=""/>
        <dsp:cNvSpPr/>
      </dsp:nvSpPr>
      <dsp:spPr>
        <a:xfrm rot="5400000">
          <a:off x="5110585" y="-2078011"/>
          <a:ext cx="832908" cy="520192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Starting February 1, 2020</a:t>
          </a:r>
          <a:endParaRPr lang="en-US" sz="2000" kern="1200" dirty="0"/>
        </a:p>
      </dsp:txBody>
      <dsp:txXfrm rot="-5400000">
        <a:off x="2926080" y="147153"/>
        <a:ext cx="5161261" cy="751590"/>
      </dsp:txXfrm>
    </dsp:sp>
    <dsp:sp modelId="{A1605294-5D46-4AB8-BF3C-FA0AD294D6CC}">
      <dsp:nvSpPr>
        <dsp:cNvPr id="0" name=""/>
        <dsp:cNvSpPr/>
      </dsp:nvSpPr>
      <dsp:spPr>
        <a:xfrm>
          <a:off x="0" y="14989"/>
          <a:ext cx="2926080" cy="104113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When</a:t>
          </a:r>
          <a:endParaRPr lang="en-US" sz="4400" kern="1200" dirty="0"/>
        </a:p>
      </dsp:txBody>
      <dsp:txXfrm>
        <a:off x="50824" y="65813"/>
        <a:ext cx="2824432" cy="939487"/>
      </dsp:txXfrm>
    </dsp:sp>
    <dsp:sp modelId="{8145D93F-AD80-4126-943B-1A5FA60C7497}">
      <dsp:nvSpPr>
        <dsp:cNvPr id="0" name=""/>
        <dsp:cNvSpPr/>
      </dsp:nvSpPr>
      <dsp:spPr>
        <a:xfrm rot="5400000">
          <a:off x="5110585" y="-984818"/>
          <a:ext cx="832908" cy="520192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Eligible POPS Employees</a:t>
          </a:r>
          <a:endParaRPr lang="en-US" sz="2000" kern="1200" dirty="0"/>
        </a:p>
      </dsp:txBody>
      <dsp:txXfrm rot="-5400000">
        <a:off x="2926080" y="1240346"/>
        <a:ext cx="5161261" cy="751590"/>
      </dsp:txXfrm>
    </dsp:sp>
    <dsp:sp modelId="{34C11E7E-EECF-4B2A-8D33-02584D8EC842}">
      <dsp:nvSpPr>
        <dsp:cNvPr id="0" name=""/>
        <dsp:cNvSpPr/>
      </dsp:nvSpPr>
      <dsp:spPr>
        <a:xfrm>
          <a:off x="0" y="1095573"/>
          <a:ext cx="2926080" cy="104113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Who</a:t>
          </a:r>
          <a:endParaRPr lang="en-US" sz="4400" kern="1200" dirty="0"/>
        </a:p>
      </dsp:txBody>
      <dsp:txXfrm>
        <a:off x="50824" y="1146397"/>
        <a:ext cx="2824432" cy="939487"/>
      </dsp:txXfrm>
    </dsp:sp>
    <dsp:sp modelId="{AFD1C30B-EFCB-49AE-ACCB-A18F839883E3}">
      <dsp:nvSpPr>
        <dsp:cNvPr id="0" name=""/>
        <dsp:cNvSpPr/>
      </dsp:nvSpPr>
      <dsp:spPr>
        <a:xfrm rot="5400000">
          <a:off x="5110585" y="108373"/>
          <a:ext cx="832908" cy="520192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$105.00 paid by the Employee (reimbursement of the test cost is up to the department)</a:t>
          </a:r>
          <a:r>
            <a:rPr lang="en-US" sz="1200" kern="1200" dirty="0" smtClean="0"/>
            <a:t/>
          </a:r>
          <a:br>
            <a:rPr lang="en-US" sz="1200" kern="1200" dirty="0" smtClean="0"/>
          </a:br>
          <a:endParaRPr lang="en-US" sz="1200" kern="1200" dirty="0"/>
        </a:p>
      </dsp:txBody>
      <dsp:txXfrm rot="-5400000">
        <a:off x="2926080" y="2333538"/>
        <a:ext cx="5161261" cy="751590"/>
      </dsp:txXfrm>
    </dsp:sp>
    <dsp:sp modelId="{9B12B988-DDD6-491C-9763-4278371A7764}">
      <dsp:nvSpPr>
        <dsp:cNvPr id="0" name=""/>
        <dsp:cNvSpPr/>
      </dsp:nvSpPr>
      <dsp:spPr>
        <a:xfrm>
          <a:off x="0" y="2188765"/>
          <a:ext cx="2926080" cy="104113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How much</a:t>
          </a:r>
          <a:endParaRPr lang="en-US" sz="4400" kern="1200" dirty="0"/>
        </a:p>
      </dsp:txBody>
      <dsp:txXfrm>
        <a:off x="50824" y="2239589"/>
        <a:ext cx="2824432" cy="939487"/>
      </dsp:txXfrm>
    </dsp:sp>
    <dsp:sp modelId="{E60BCFC6-C4FE-4361-86B7-4F17106B8EC3}">
      <dsp:nvSpPr>
        <dsp:cNvPr id="0" name=""/>
        <dsp:cNvSpPr/>
      </dsp:nvSpPr>
      <dsp:spPr>
        <a:xfrm rot="5400000">
          <a:off x="5110585" y="1201565"/>
          <a:ext cx="832908" cy="520192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Monday through Friday between 9am and 6pm CST</a:t>
          </a:r>
          <a:r>
            <a:rPr lang="en-US" sz="1200" kern="1200" dirty="0" smtClean="0"/>
            <a:t>	</a:t>
          </a:r>
          <a:endParaRPr lang="en-US" sz="1200" kern="1200" dirty="0"/>
        </a:p>
      </dsp:txBody>
      <dsp:txXfrm rot="-5400000">
        <a:off x="2926080" y="3426730"/>
        <a:ext cx="5161261" cy="751590"/>
      </dsp:txXfrm>
    </dsp:sp>
    <dsp:sp modelId="{24032DE9-EFE1-456D-92BC-8125D493CBCE}">
      <dsp:nvSpPr>
        <dsp:cNvPr id="0" name=""/>
        <dsp:cNvSpPr/>
      </dsp:nvSpPr>
      <dsp:spPr>
        <a:xfrm>
          <a:off x="0" y="3281958"/>
          <a:ext cx="2926080" cy="104113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How often</a:t>
          </a:r>
          <a:endParaRPr lang="en-US" sz="4400" kern="1200" dirty="0"/>
        </a:p>
      </dsp:txBody>
      <dsp:txXfrm>
        <a:off x="50824" y="3332782"/>
        <a:ext cx="2824432" cy="939487"/>
      </dsp:txXfrm>
    </dsp:sp>
    <dsp:sp modelId="{6459D491-862B-4643-9640-3C04E5DA5072}">
      <dsp:nvSpPr>
        <dsp:cNvPr id="0" name=""/>
        <dsp:cNvSpPr/>
      </dsp:nvSpPr>
      <dsp:spPr>
        <a:xfrm rot="5400000">
          <a:off x="5110585" y="2294758"/>
          <a:ext cx="832908" cy="520192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Via individual Cell Phone or Computer</a:t>
          </a:r>
          <a:endParaRPr lang="en-US" sz="1600" kern="1200" dirty="0"/>
        </a:p>
        <a:p>
          <a:pPr marL="171450" lvl="1" indent="-171450" algn="l" defTabSz="711200">
            <a:lnSpc>
              <a:spcPct val="90000"/>
            </a:lnSpc>
            <a:spcBef>
              <a:spcPct val="0"/>
            </a:spcBef>
            <a:spcAft>
              <a:spcPct val="15000"/>
            </a:spcAft>
            <a:buChar char="••"/>
          </a:pPr>
          <a:r>
            <a:rPr lang="en-US" sz="1600" kern="1200" dirty="0" smtClean="0"/>
            <a:t>Identification (driver’s license) shown to Berlitz for testing</a:t>
          </a:r>
          <a:endParaRPr lang="en-US" sz="1600" kern="1200" dirty="0"/>
        </a:p>
      </dsp:txBody>
      <dsp:txXfrm rot="-5400000">
        <a:off x="2926080" y="4519923"/>
        <a:ext cx="5161261" cy="751590"/>
      </dsp:txXfrm>
    </dsp:sp>
    <dsp:sp modelId="{C9B3A082-FE20-48ED-B352-A2A25AB840AD}">
      <dsp:nvSpPr>
        <dsp:cNvPr id="0" name=""/>
        <dsp:cNvSpPr/>
      </dsp:nvSpPr>
      <dsp:spPr>
        <a:xfrm>
          <a:off x="0" y="4377531"/>
          <a:ext cx="2926080" cy="104113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Where</a:t>
          </a:r>
          <a:endParaRPr lang="en-US" sz="4400" kern="1200" dirty="0"/>
        </a:p>
      </dsp:txBody>
      <dsp:txXfrm>
        <a:off x="50824" y="4428355"/>
        <a:ext cx="2824432" cy="939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24485-5FFF-4EE1-805B-254108A92D9D}">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3B7BC6-88CE-4007-A29F-A220F4DA66DA}">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80352D-293F-41C8-9DD8-477D57D347AF}">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1111250">
            <a:lnSpc>
              <a:spcPct val="90000"/>
            </a:lnSpc>
            <a:spcBef>
              <a:spcPct val="0"/>
            </a:spcBef>
            <a:spcAft>
              <a:spcPct val="35000"/>
            </a:spcAft>
          </a:pPr>
          <a:r>
            <a:rPr lang="en-US" sz="2500" kern="1200"/>
            <a:t>Upcoming Compensation Items</a:t>
          </a:r>
        </a:p>
      </dsp:txBody>
      <dsp:txXfrm>
        <a:off x="2039300" y="956381"/>
        <a:ext cx="4474303" cy="1765627"/>
      </dsp:txXfrm>
    </dsp:sp>
    <dsp:sp modelId="{62C32C8D-2D51-4E08-9587-FCF5CD807C6D}">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55102-410D-4A1D-8934-E4D013905EDC}">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306E84-531C-4812-83BF-D2505CAEB6EE}">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1111250">
            <a:lnSpc>
              <a:spcPct val="90000"/>
            </a:lnSpc>
            <a:spcBef>
              <a:spcPct val="0"/>
            </a:spcBef>
            <a:spcAft>
              <a:spcPct val="35000"/>
            </a:spcAft>
          </a:pPr>
          <a:r>
            <a:rPr lang="en-US" sz="2500" kern="1200"/>
            <a:t>Processing Reminder</a:t>
          </a:r>
        </a:p>
      </dsp:txBody>
      <dsp:txXfrm>
        <a:off x="2039300" y="3163416"/>
        <a:ext cx="4474303" cy="1765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FA50B-F47E-4B58-9AAB-EC8D8F9426C4}">
      <dsp:nvSpPr>
        <dsp:cNvPr id="0" name=""/>
        <dsp:cNvSpPr/>
      </dsp:nvSpPr>
      <dsp:spPr>
        <a:xfrm>
          <a:off x="0" y="0"/>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A9EF85A-C361-4D37-8666-C938E143998E}">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a:t>Exit Surveys provide information you can use to:</a:t>
          </a:r>
        </a:p>
      </dsp:txBody>
      <dsp:txXfrm>
        <a:off x="0" y="0"/>
        <a:ext cx="2103120" cy="4351338"/>
      </dsp:txXfrm>
    </dsp:sp>
    <dsp:sp modelId="{4C5808A3-4F08-4C67-AF07-3207FA826A34}">
      <dsp:nvSpPr>
        <dsp:cNvPr id="0" name=""/>
        <dsp:cNvSpPr/>
      </dsp:nvSpPr>
      <dsp:spPr>
        <a:xfrm>
          <a:off x="2260854" y="5115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Retain current employees.</a:t>
          </a:r>
        </a:p>
      </dsp:txBody>
      <dsp:txXfrm>
        <a:off x="2260854" y="51151"/>
        <a:ext cx="8254746" cy="1023031"/>
      </dsp:txXfrm>
    </dsp:sp>
    <dsp:sp modelId="{3B405DA8-2E95-40A4-8E2F-4AF6CE873F32}">
      <dsp:nvSpPr>
        <dsp:cNvPr id="0" name=""/>
        <dsp:cNvSpPr/>
      </dsp:nvSpPr>
      <dsp:spPr>
        <a:xfrm>
          <a:off x="2103120" y="1074183"/>
          <a:ext cx="8412480" cy="0"/>
        </a:xfrm>
        <a:prstGeom prst="line">
          <a:avLst/>
        </a:prstGeom>
        <a:noFill/>
        <a:ln w="6350" cap="flat" cmpd="sng" algn="ctr">
          <a:solidFill>
            <a:schemeClr val="accent6">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B2F58537-4BAF-48CA-B1D0-DAB98EEFB5E8}">
      <dsp:nvSpPr>
        <dsp:cNvPr id="0" name=""/>
        <dsp:cNvSpPr/>
      </dsp:nvSpPr>
      <dsp:spPr>
        <a:xfrm>
          <a:off x="2260854" y="1125335"/>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Gather insight about things you might not get otherwise.</a:t>
          </a:r>
        </a:p>
      </dsp:txBody>
      <dsp:txXfrm>
        <a:off x="2260854" y="1125335"/>
        <a:ext cx="8254746" cy="1023031"/>
      </dsp:txXfrm>
    </dsp:sp>
    <dsp:sp modelId="{31DBE8D1-DFFF-478A-9909-529CA860AB13}">
      <dsp:nvSpPr>
        <dsp:cNvPr id="0" name=""/>
        <dsp:cNvSpPr/>
      </dsp:nvSpPr>
      <dsp:spPr>
        <a:xfrm>
          <a:off x="2103120" y="2148366"/>
          <a:ext cx="8412480" cy="0"/>
        </a:xfrm>
        <a:prstGeom prst="line">
          <a:avLst/>
        </a:prstGeom>
        <a:noFill/>
        <a:ln w="6350" cap="flat" cmpd="sng" algn="ctr">
          <a:solidFill>
            <a:schemeClr val="accent6">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C6C5F36-00DA-4E41-8350-A890C639C6F7}">
      <dsp:nvSpPr>
        <dsp:cNvPr id="0" name=""/>
        <dsp:cNvSpPr/>
      </dsp:nvSpPr>
      <dsp:spPr>
        <a:xfrm>
          <a:off x="2260854" y="2199518"/>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Uncover employee conflicts</a:t>
          </a:r>
        </a:p>
      </dsp:txBody>
      <dsp:txXfrm>
        <a:off x="2260854" y="2199518"/>
        <a:ext cx="8254746" cy="1023031"/>
      </dsp:txXfrm>
    </dsp:sp>
    <dsp:sp modelId="{601F7F3B-CEE3-4337-9160-C7F5ACEA61C8}">
      <dsp:nvSpPr>
        <dsp:cNvPr id="0" name=""/>
        <dsp:cNvSpPr/>
      </dsp:nvSpPr>
      <dsp:spPr>
        <a:xfrm>
          <a:off x="2103120" y="3222550"/>
          <a:ext cx="8412480" cy="0"/>
        </a:xfrm>
        <a:prstGeom prst="line">
          <a:avLst/>
        </a:prstGeom>
        <a:noFill/>
        <a:ln w="6350" cap="flat" cmpd="sng" algn="ctr">
          <a:solidFill>
            <a:schemeClr val="accent6">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A405A068-90E6-440B-B4C0-79B939F485D6}">
      <dsp:nvSpPr>
        <dsp:cNvPr id="0" name=""/>
        <dsp:cNvSpPr/>
      </dsp:nvSpPr>
      <dsp:spPr>
        <a:xfrm>
          <a:off x="2260854" y="327370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Maintain a positive work culture by showing respect to employees at each stage of employment</a:t>
          </a:r>
        </a:p>
      </dsp:txBody>
      <dsp:txXfrm>
        <a:off x="2260854" y="3273701"/>
        <a:ext cx="8254746" cy="1023031"/>
      </dsp:txXfrm>
    </dsp:sp>
    <dsp:sp modelId="{E607EADD-AB0C-4787-B3F6-CB1AF9B7EB68}">
      <dsp:nvSpPr>
        <dsp:cNvPr id="0" name=""/>
        <dsp:cNvSpPr/>
      </dsp:nvSpPr>
      <dsp:spPr>
        <a:xfrm>
          <a:off x="2103120" y="4296733"/>
          <a:ext cx="8412480" cy="0"/>
        </a:xfrm>
        <a:prstGeom prst="line">
          <a:avLst/>
        </a:prstGeom>
        <a:noFill/>
        <a:ln w="6350" cap="flat" cmpd="sng" algn="ctr">
          <a:solidFill>
            <a:schemeClr val="accent6">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1DD93-13E1-4BF7-BE17-7D80980D283A}">
      <dsp:nvSpPr>
        <dsp:cNvPr id="0" name=""/>
        <dsp:cNvSpPr/>
      </dsp:nvSpPr>
      <dsp:spPr>
        <a:xfrm>
          <a:off x="212335" y="1508314"/>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86EE2-FD4F-43A2-AB93-336616FE9A9B}">
      <dsp:nvSpPr>
        <dsp:cNvPr id="0" name=""/>
        <dsp:cNvSpPr/>
      </dsp:nvSpPr>
      <dsp:spPr>
        <a:xfrm>
          <a:off x="492877" y="1788856"/>
          <a:ext cx="774830" cy="77483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C9CA64-47BC-4325-97DF-937E226BB8FE}">
      <dsp:nvSpPr>
        <dsp:cNvPr id="0" name=""/>
        <dsp:cNvSpPr/>
      </dsp:nvSpPr>
      <dsp:spPr>
        <a:xfrm>
          <a:off x="1834517" y="150831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en-US" sz="2100" kern="1200"/>
            <a:t>Found on Travis Central at the same link as the old PDF form:</a:t>
          </a:r>
        </a:p>
      </dsp:txBody>
      <dsp:txXfrm>
        <a:off x="1834517" y="1508314"/>
        <a:ext cx="3148942" cy="1335915"/>
      </dsp:txXfrm>
    </dsp:sp>
    <dsp:sp modelId="{B12CECCD-6261-4E5D-914B-0340DDAE547E}">
      <dsp:nvSpPr>
        <dsp:cNvPr id="0" name=""/>
        <dsp:cNvSpPr/>
      </dsp:nvSpPr>
      <dsp:spPr>
        <a:xfrm>
          <a:off x="5532139" y="1508314"/>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3EF7F7-3DAF-4A22-9EE6-F88D18B49784}">
      <dsp:nvSpPr>
        <dsp:cNvPr id="0" name=""/>
        <dsp:cNvSpPr/>
      </dsp:nvSpPr>
      <dsp:spPr>
        <a:xfrm>
          <a:off x="5812681" y="1788856"/>
          <a:ext cx="774830" cy="77483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FB80EC-9169-4935-BF96-8DF31F7869DA}">
      <dsp:nvSpPr>
        <dsp:cNvPr id="0" name=""/>
        <dsp:cNvSpPr/>
      </dsp:nvSpPr>
      <dsp:spPr>
        <a:xfrm>
          <a:off x="7154322" y="150831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en-US" sz="2100" kern="1200"/>
            <a:t>Links directly to the online form (Works best in Chrome or Internet Explorer) :</a:t>
          </a:r>
        </a:p>
      </dsp:txBody>
      <dsp:txXfrm>
        <a:off x="7154322" y="1508314"/>
        <a:ext cx="3148942" cy="1335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AC701-7187-477B-9046-67280BFD57BE}">
      <dsp:nvSpPr>
        <dsp:cNvPr id="0" name=""/>
        <dsp:cNvSpPr/>
      </dsp:nvSpPr>
      <dsp:spPr>
        <a:xfrm>
          <a:off x="592801" y="55771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7BCF2-D517-429C-8644-83345E50DA9B}">
      <dsp:nvSpPr>
        <dsp:cNvPr id="0" name=""/>
        <dsp:cNvSpPr/>
      </dsp:nvSpPr>
      <dsp:spPr>
        <a:xfrm>
          <a:off x="826801" y="791713"/>
          <a:ext cx="630000" cy="63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479742-8650-4178-A12F-D1BDB4749FF2}">
      <dsp:nvSpPr>
        <dsp:cNvPr id="0" name=""/>
        <dsp:cNvSpPr/>
      </dsp:nvSpPr>
      <dsp:spPr>
        <a:xfrm>
          <a:off x="241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kern="1200"/>
            <a:t>Youth obtain a greater understanding of financial management</a:t>
          </a:r>
        </a:p>
      </dsp:txBody>
      <dsp:txXfrm>
        <a:off x="241801" y="1997713"/>
        <a:ext cx="1800000" cy="720000"/>
      </dsp:txXfrm>
    </dsp:sp>
    <dsp:sp modelId="{B9DF3B03-72C5-4DC1-B177-9EA0EBF1DB9A}">
      <dsp:nvSpPr>
        <dsp:cNvPr id="0" name=""/>
        <dsp:cNvSpPr/>
      </dsp:nvSpPr>
      <dsp:spPr>
        <a:xfrm>
          <a:off x="2707801" y="557713"/>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4A1C6D-32E8-4881-808D-6AC9CF3CF094}">
      <dsp:nvSpPr>
        <dsp:cNvPr id="0" name=""/>
        <dsp:cNvSpPr/>
      </dsp:nvSpPr>
      <dsp:spPr>
        <a:xfrm>
          <a:off x="2941801" y="791713"/>
          <a:ext cx="630000" cy="63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0B73CB-AA04-4ECC-BC7C-FD760064D1D0}">
      <dsp:nvSpPr>
        <dsp:cNvPr id="0" name=""/>
        <dsp:cNvSpPr/>
      </dsp:nvSpPr>
      <dsp:spPr>
        <a:xfrm>
          <a:off x="2356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kern="1200"/>
            <a:t>Participants obtain real-world work experience</a:t>
          </a:r>
        </a:p>
      </dsp:txBody>
      <dsp:txXfrm>
        <a:off x="2356801" y="1997713"/>
        <a:ext cx="1800000" cy="720000"/>
      </dsp:txXfrm>
    </dsp:sp>
    <dsp:sp modelId="{3CC7B019-04EF-4222-9D4F-DD9A2F2F9740}">
      <dsp:nvSpPr>
        <dsp:cNvPr id="0" name=""/>
        <dsp:cNvSpPr/>
      </dsp:nvSpPr>
      <dsp:spPr>
        <a:xfrm>
          <a:off x="4822802" y="557713"/>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7FA10B-54C8-4819-9E5A-5ACA913353E3}">
      <dsp:nvSpPr>
        <dsp:cNvPr id="0" name=""/>
        <dsp:cNvSpPr/>
      </dsp:nvSpPr>
      <dsp:spPr>
        <a:xfrm>
          <a:off x="5056802" y="791713"/>
          <a:ext cx="630000" cy="63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5ABD43-8CBD-4627-BCE6-162497054BB6}">
      <dsp:nvSpPr>
        <dsp:cNvPr id="0" name=""/>
        <dsp:cNvSpPr/>
      </dsp:nvSpPr>
      <dsp:spPr>
        <a:xfrm>
          <a:off x="4471802"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kern="1200"/>
            <a:t>Improved interpersonal communication and soft skills</a:t>
          </a:r>
        </a:p>
      </dsp:txBody>
      <dsp:txXfrm>
        <a:off x="4471802" y="1997713"/>
        <a:ext cx="1800000" cy="720000"/>
      </dsp:txXfrm>
    </dsp:sp>
    <dsp:sp modelId="{A811B4E6-4F4E-4825-8760-ACD5B448E6DE}">
      <dsp:nvSpPr>
        <dsp:cNvPr id="0" name=""/>
        <dsp:cNvSpPr/>
      </dsp:nvSpPr>
      <dsp:spPr>
        <a:xfrm>
          <a:off x="592801" y="3167713"/>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809BA-4DE6-414C-A8BC-C868A787CE74}">
      <dsp:nvSpPr>
        <dsp:cNvPr id="0" name=""/>
        <dsp:cNvSpPr/>
      </dsp:nvSpPr>
      <dsp:spPr>
        <a:xfrm>
          <a:off x="826801" y="3401713"/>
          <a:ext cx="630000" cy="63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E999F0-FFD0-4397-9A90-61830289FC3E}">
      <dsp:nvSpPr>
        <dsp:cNvPr id="0" name=""/>
        <dsp:cNvSpPr/>
      </dsp:nvSpPr>
      <dsp:spPr>
        <a:xfrm>
          <a:off x="241801"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kern="1200"/>
            <a:t>Career choice advice and educational guidance</a:t>
          </a:r>
        </a:p>
      </dsp:txBody>
      <dsp:txXfrm>
        <a:off x="241801" y="4607713"/>
        <a:ext cx="1800000" cy="720000"/>
      </dsp:txXfrm>
    </dsp:sp>
    <dsp:sp modelId="{A2CE98C8-7ECB-4298-A437-9DB5A8261B2B}">
      <dsp:nvSpPr>
        <dsp:cNvPr id="0" name=""/>
        <dsp:cNvSpPr/>
      </dsp:nvSpPr>
      <dsp:spPr>
        <a:xfrm>
          <a:off x="2707801" y="3167713"/>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6BE120-D17E-4CEF-A504-0F6D516EDE36}">
      <dsp:nvSpPr>
        <dsp:cNvPr id="0" name=""/>
        <dsp:cNvSpPr/>
      </dsp:nvSpPr>
      <dsp:spPr>
        <a:xfrm>
          <a:off x="2941801" y="3401713"/>
          <a:ext cx="630000" cy="63000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C9573E-C4CE-432D-9D9C-8B70CBDBD236}">
      <dsp:nvSpPr>
        <dsp:cNvPr id="0" name=""/>
        <dsp:cNvSpPr/>
      </dsp:nvSpPr>
      <dsp:spPr>
        <a:xfrm>
          <a:off x="2356801"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kern="1200"/>
            <a:t>Interaction with positive adult role models</a:t>
          </a:r>
        </a:p>
      </dsp:txBody>
      <dsp:txXfrm>
        <a:off x="2356801" y="4607713"/>
        <a:ext cx="1800000" cy="720000"/>
      </dsp:txXfrm>
    </dsp:sp>
    <dsp:sp modelId="{3023F67A-A707-4545-8E2A-2BE7DC5D8B62}">
      <dsp:nvSpPr>
        <dsp:cNvPr id="0" name=""/>
        <dsp:cNvSpPr/>
      </dsp:nvSpPr>
      <dsp:spPr>
        <a:xfrm>
          <a:off x="4822802" y="316771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B2C173-6862-4A0F-8278-17D922DE94AD}">
      <dsp:nvSpPr>
        <dsp:cNvPr id="0" name=""/>
        <dsp:cNvSpPr/>
      </dsp:nvSpPr>
      <dsp:spPr>
        <a:xfrm>
          <a:off x="5056802" y="3401713"/>
          <a:ext cx="630000" cy="630000"/>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3D5BF0-48EB-43B9-974D-081FA733CD77}">
      <dsp:nvSpPr>
        <dsp:cNvPr id="0" name=""/>
        <dsp:cNvSpPr/>
      </dsp:nvSpPr>
      <dsp:spPr>
        <a:xfrm>
          <a:off x="4471802"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kern="1200"/>
            <a:t>Connections for future career opportunities</a:t>
          </a:r>
        </a:p>
      </dsp:txBody>
      <dsp:txXfrm>
        <a:off x="4471802" y="4607713"/>
        <a:ext cx="18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EC8F4-35D3-455E-9C9D-696E7121FBC9}">
      <dsp:nvSpPr>
        <dsp:cNvPr id="0" name=""/>
        <dsp:cNvSpPr/>
      </dsp:nvSpPr>
      <dsp:spPr>
        <a:xfrm>
          <a:off x="2835804" y="496954"/>
          <a:ext cx="383841" cy="91440"/>
        </a:xfrm>
        <a:custGeom>
          <a:avLst/>
          <a:gdLst/>
          <a:ahLst/>
          <a:cxnLst/>
          <a:rect l="0" t="0" r="0" b="0"/>
          <a:pathLst>
            <a:path>
              <a:moveTo>
                <a:pt x="0" y="45720"/>
              </a:moveTo>
              <a:lnTo>
                <a:pt x="38384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7363" y="540602"/>
        <a:ext cx="20722" cy="4144"/>
      </dsp:txXfrm>
    </dsp:sp>
    <dsp:sp modelId="{4A74B689-FCF6-486B-96C2-3D8A63BC5691}">
      <dsp:nvSpPr>
        <dsp:cNvPr id="0" name=""/>
        <dsp:cNvSpPr/>
      </dsp:nvSpPr>
      <dsp:spPr>
        <a:xfrm>
          <a:off x="1035686" y="2099"/>
          <a:ext cx="1801917" cy="10811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295" tIns="92682" rIns="88295" bIns="92682" numCol="1" spcCol="1270" anchor="ctr" anchorCtr="0">
          <a:noAutofit/>
        </a:bodyPr>
        <a:lstStyle/>
        <a:p>
          <a:pPr lvl="0" algn="ctr" defTabSz="577850">
            <a:lnSpc>
              <a:spcPct val="90000"/>
            </a:lnSpc>
            <a:spcBef>
              <a:spcPct val="0"/>
            </a:spcBef>
            <a:spcAft>
              <a:spcPct val="35000"/>
            </a:spcAft>
          </a:pPr>
          <a:r>
            <a:rPr lang="en-US" sz="1300" kern="1200"/>
            <a:t>Travis County resident</a:t>
          </a:r>
        </a:p>
      </dsp:txBody>
      <dsp:txXfrm>
        <a:off x="1035686" y="2099"/>
        <a:ext cx="1801917" cy="1081150"/>
      </dsp:txXfrm>
    </dsp:sp>
    <dsp:sp modelId="{5D2B1A90-6072-4D83-8CD1-970ABCE3360A}">
      <dsp:nvSpPr>
        <dsp:cNvPr id="0" name=""/>
        <dsp:cNvSpPr/>
      </dsp:nvSpPr>
      <dsp:spPr>
        <a:xfrm>
          <a:off x="1936645" y="1081450"/>
          <a:ext cx="2216359" cy="383841"/>
        </a:xfrm>
        <a:custGeom>
          <a:avLst/>
          <a:gdLst/>
          <a:ahLst/>
          <a:cxnLst/>
          <a:rect l="0" t="0" r="0" b="0"/>
          <a:pathLst>
            <a:path>
              <a:moveTo>
                <a:pt x="2216359" y="0"/>
              </a:moveTo>
              <a:lnTo>
                <a:pt x="2216359" y="209020"/>
              </a:lnTo>
              <a:lnTo>
                <a:pt x="0" y="209020"/>
              </a:lnTo>
              <a:lnTo>
                <a:pt x="0" y="383841"/>
              </a:lnTo>
            </a:path>
          </a:pathLst>
        </a:custGeom>
        <a:noFill/>
        <a:ln w="6350" cap="flat" cmpd="sng" algn="ctr">
          <a:solidFill>
            <a:schemeClr val="accent2">
              <a:hueOff val="-291073"/>
              <a:satOff val="-16786"/>
              <a:lumOff val="17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88455" y="1271298"/>
        <a:ext cx="112738" cy="4144"/>
      </dsp:txXfrm>
    </dsp:sp>
    <dsp:sp modelId="{06EC0BC0-903D-4DD8-A540-B0C8F046D2E9}">
      <dsp:nvSpPr>
        <dsp:cNvPr id="0" name=""/>
        <dsp:cNvSpPr/>
      </dsp:nvSpPr>
      <dsp:spPr>
        <a:xfrm>
          <a:off x="3252045" y="2099"/>
          <a:ext cx="1801917" cy="1081150"/>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295" tIns="92682" rIns="88295" bIns="92682" numCol="1" spcCol="1270" anchor="ctr" anchorCtr="0">
          <a:noAutofit/>
        </a:bodyPr>
        <a:lstStyle/>
        <a:p>
          <a:pPr lvl="0" algn="ctr" defTabSz="577850">
            <a:lnSpc>
              <a:spcPct val="90000"/>
            </a:lnSpc>
            <a:spcBef>
              <a:spcPct val="0"/>
            </a:spcBef>
            <a:spcAft>
              <a:spcPct val="35000"/>
            </a:spcAft>
          </a:pPr>
          <a:r>
            <a:rPr lang="en-US" sz="1300" kern="1200"/>
            <a:t>Youth between 14 and 18 years of age</a:t>
          </a:r>
        </a:p>
      </dsp:txBody>
      <dsp:txXfrm>
        <a:off x="3252045" y="2099"/>
        <a:ext cx="1801917" cy="1081150"/>
      </dsp:txXfrm>
    </dsp:sp>
    <dsp:sp modelId="{04E27F61-36BB-423C-BE78-3FE3E47920F1}">
      <dsp:nvSpPr>
        <dsp:cNvPr id="0" name=""/>
        <dsp:cNvSpPr/>
      </dsp:nvSpPr>
      <dsp:spPr>
        <a:xfrm>
          <a:off x="2835804" y="1992546"/>
          <a:ext cx="383841" cy="91440"/>
        </a:xfrm>
        <a:custGeom>
          <a:avLst/>
          <a:gdLst/>
          <a:ahLst/>
          <a:cxnLst/>
          <a:rect l="0" t="0" r="0" b="0"/>
          <a:pathLst>
            <a:path>
              <a:moveTo>
                <a:pt x="0" y="45720"/>
              </a:moveTo>
              <a:lnTo>
                <a:pt x="383841" y="45720"/>
              </a:lnTo>
            </a:path>
          </a:pathLst>
        </a:custGeom>
        <a:noFill/>
        <a:ln w="6350" cap="flat" cmpd="sng" algn="ctr">
          <a:solidFill>
            <a:schemeClr val="accent2">
              <a:hueOff val="-582145"/>
              <a:satOff val="-33571"/>
              <a:lumOff val="34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7363" y="2036194"/>
        <a:ext cx="20722" cy="4144"/>
      </dsp:txXfrm>
    </dsp:sp>
    <dsp:sp modelId="{71063B67-DDE7-4169-9D33-6CB6F4F3EFAF}">
      <dsp:nvSpPr>
        <dsp:cNvPr id="0" name=""/>
        <dsp:cNvSpPr/>
      </dsp:nvSpPr>
      <dsp:spPr>
        <a:xfrm>
          <a:off x="1035686" y="1497691"/>
          <a:ext cx="1801917" cy="1081150"/>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295" tIns="92682" rIns="88295" bIns="92682" numCol="1" spcCol="1270" anchor="ctr" anchorCtr="0">
          <a:noAutofit/>
        </a:bodyPr>
        <a:lstStyle/>
        <a:p>
          <a:pPr lvl="0" algn="ctr" defTabSz="577850">
            <a:lnSpc>
              <a:spcPct val="90000"/>
            </a:lnSpc>
            <a:spcBef>
              <a:spcPct val="0"/>
            </a:spcBef>
            <a:spcAft>
              <a:spcPct val="35000"/>
            </a:spcAft>
          </a:pPr>
          <a:r>
            <a:rPr lang="en-US" sz="1300" kern="1200"/>
            <a:t>Youth with disabilities up to 22 years of age</a:t>
          </a:r>
        </a:p>
      </dsp:txBody>
      <dsp:txXfrm>
        <a:off x="1035686" y="1497691"/>
        <a:ext cx="1801917" cy="1081150"/>
      </dsp:txXfrm>
    </dsp:sp>
    <dsp:sp modelId="{805167F9-571F-4682-8DB3-EC73224200E5}">
      <dsp:nvSpPr>
        <dsp:cNvPr id="0" name=""/>
        <dsp:cNvSpPr/>
      </dsp:nvSpPr>
      <dsp:spPr>
        <a:xfrm>
          <a:off x="1936645" y="2577041"/>
          <a:ext cx="2216359" cy="383841"/>
        </a:xfrm>
        <a:custGeom>
          <a:avLst/>
          <a:gdLst/>
          <a:ahLst/>
          <a:cxnLst/>
          <a:rect l="0" t="0" r="0" b="0"/>
          <a:pathLst>
            <a:path>
              <a:moveTo>
                <a:pt x="2216359" y="0"/>
              </a:moveTo>
              <a:lnTo>
                <a:pt x="2216359" y="209020"/>
              </a:lnTo>
              <a:lnTo>
                <a:pt x="0" y="209020"/>
              </a:lnTo>
              <a:lnTo>
                <a:pt x="0" y="383841"/>
              </a:lnTo>
            </a:path>
          </a:pathLst>
        </a:custGeom>
        <a:noFill/>
        <a:ln w="6350" cap="flat" cmpd="sng" algn="ctr">
          <a:solidFill>
            <a:schemeClr val="accent2">
              <a:hueOff val="-873218"/>
              <a:satOff val="-50357"/>
              <a:lumOff val="5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88455" y="2766890"/>
        <a:ext cx="112738" cy="4144"/>
      </dsp:txXfrm>
    </dsp:sp>
    <dsp:sp modelId="{38B1E673-1188-464C-9BCB-4997C5E8A45B}">
      <dsp:nvSpPr>
        <dsp:cNvPr id="0" name=""/>
        <dsp:cNvSpPr/>
      </dsp:nvSpPr>
      <dsp:spPr>
        <a:xfrm>
          <a:off x="3252045" y="1497691"/>
          <a:ext cx="1801917" cy="108115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295" tIns="92682" rIns="88295" bIns="92682" numCol="1" spcCol="1270" anchor="ctr" anchorCtr="0">
          <a:noAutofit/>
        </a:bodyPr>
        <a:lstStyle/>
        <a:p>
          <a:pPr lvl="0" algn="ctr" defTabSz="577850">
            <a:lnSpc>
              <a:spcPct val="90000"/>
            </a:lnSpc>
            <a:spcBef>
              <a:spcPct val="0"/>
            </a:spcBef>
            <a:spcAft>
              <a:spcPct val="35000"/>
            </a:spcAft>
          </a:pPr>
          <a:r>
            <a:rPr lang="en-US" sz="1300" kern="1200"/>
            <a:t>Attends school and has a school ID or report card</a:t>
          </a:r>
        </a:p>
      </dsp:txBody>
      <dsp:txXfrm>
        <a:off x="3252045" y="1497691"/>
        <a:ext cx="1801917" cy="1081150"/>
      </dsp:txXfrm>
    </dsp:sp>
    <dsp:sp modelId="{BC96C675-633C-4689-A14E-81DEDC8BBD93}">
      <dsp:nvSpPr>
        <dsp:cNvPr id="0" name=""/>
        <dsp:cNvSpPr/>
      </dsp:nvSpPr>
      <dsp:spPr>
        <a:xfrm>
          <a:off x="2835804" y="3488138"/>
          <a:ext cx="383841" cy="91440"/>
        </a:xfrm>
        <a:custGeom>
          <a:avLst/>
          <a:gdLst/>
          <a:ahLst/>
          <a:cxnLst/>
          <a:rect l="0" t="0" r="0" b="0"/>
          <a:pathLst>
            <a:path>
              <a:moveTo>
                <a:pt x="0" y="45720"/>
              </a:moveTo>
              <a:lnTo>
                <a:pt x="383841" y="45720"/>
              </a:lnTo>
            </a:path>
          </a:pathLst>
        </a:custGeom>
        <a:noFill/>
        <a:ln w="6350" cap="flat" cmpd="sng" algn="ctr">
          <a:solidFill>
            <a:schemeClr val="accent2">
              <a:hueOff val="-1164290"/>
              <a:satOff val="-67142"/>
              <a:lumOff val="69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7363" y="3531786"/>
        <a:ext cx="20722" cy="4144"/>
      </dsp:txXfrm>
    </dsp:sp>
    <dsp:sp modelId="{A5BE1400-2140-4EE2-88E0-456FBE7F6574}">
      <dsp:nvSpPr>
        <dsp:cNvPr id="0" name=""/>
        <dsp:cNvSpPr/>
      </dsp:nvSpPr>
      <dsp:spPr>
        <a:xfrm>
          <a:off x="1035686" y="2993283"/>
          <a:ext cx="1801917" cy="1081150"/>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295" tIns="92682" rIns="88295" bIns="92682" numCol="1" spcCol="1270" anchor="ctr" anchorCtr="0">
          <a:noAutofit/>
        </a:bodyPr>
        <a:lstStyle/>
        <a:p>
          <a:pPr lvl="0" algn="ctr" defTabSz="577850">
            <a:lnSpc>
              <a:spcPct val="90000"/>
            </a:lnSpc>
            <a:spcBef>
              <a:spcPct val="0"/>
            </a:spcBef>
            <a:spcAft>
              <a:spcPct val="35000"/>
            </a:spcAft>
          </a:pPr>
          <a:r>
            <a:rPr lang="en-US" sz="1300" kern="1200"/>
            <a:t>Youth has a valid Social Security card</a:t>
          </a:r>
        </a:p>
      </dsp:txBody>
      <dsp:txXfrm>
        <a:off x="1035686" y="2993283"/>
        <a:ext cx="1801917" cy="1081150"/>
      </dsp:txXfrm>
    </dsp:sp>
    <dsp:sp modelId="{42A315FD-1A8D-437D-9C1C-866521C7A65A}">
      <dsp:nvSpPr>
        <dsp:cNvPr id="0" name=""/>
        <dsp:cNvSpPr/>
      </dsp:nvSpPr>
      <dsp:spPr>
        <a:xfrm>
          <a:off x="1936645" y="4072633"/>
          <a:ext cx="2216359" cy="383841"/>
        </a:xfrm>
        <a:custGeom>
          <a:avLst/>
          <a:gdLst/>
          <a:ahLst/>
          <a:cxnLst/>
          <a:rect l="0" t="0" r="0" b="0"/>
          <a:pathLst>
            <a:path>
              <a:moveTo>
                <a:pt x="2216359" y="0"/>
              </a:moveTo>
              <a:lnTo>
                <a:pt x="2216359" y="209020"/>
              </a:lnTo>
              <a:lnTo>
                <a:pt x="0" y="209020"/>
              </a:lnTo>
              <a:lnTo>
                <a:pt x="0" y="383841"/>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88455" y="4262482"/>
        <a:ext cx="112738" cy="4144"/>
      </dsp:txXfrm>
    </dsp:sp>
    <dsp:sp modelId="{EB65C8CE-7C15-4DF1-83F7-49854576D8DB}">
      <dsp:nvSpPr>
        <dsp:cNvPr id="0" name=""/>
        <dsp:cNvSpPr/>
      </dsp:nvSpPr>
      <dsp:spPr>
        <a:xfrm>
          <a:off x="3252045" y="2993283"/>
          <a:ext cx="1801917" cy="1081150"/>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295" tIns="92682" rIns="88295" bIns="92682" numCol="1" spcCol="1270" anchor="ctr" anchorCtr="0">
          <a:noAutofit/>
        </a:bodyPr>
        <a:lstStyle/>
        <a:p>
          <a:pPr lvl="0" algn="ctr" defTabSz="577850">
            <a:lnSpc>
              <a:spcPct val="90000"/>
            </a:lnSpc>
            <a:spcBef>
              <a:spcPct val="0"/>
            </a:spcBef>
            <a:spcAft>
              <a:spcPct val="35000"/>
            </a:spcAft>
          </a:pPr>
          <a:r>
            <a:rPr lang="en-US" sz="1300" kern="1200"/>
            <a:t>Youth must complete job readiness training and orientation</a:t>
          </a:r>
        </a:p>
      </dsp:txBody>
      <dsp:txXfrm>
        <a:off x="3252045" y="2993283"/>
        <a:ext cx="1801917" cy="1081150"/>
      </dsp:txXfrm>
    </dsp:sp>
    <dsp:sp modelId="{785F64C7-F179-4209-B228-C82B87167566}">
      <dsp:nvSpPr>
        <dsp:cNvPr id="0" name=""/>
        <dsp:cNvSpPr/>
      </dsp:nvSpPr>
      <dsp:spPr>
        <a:xfrm>
          <a:off x="1035686" y="4488874"/>
          <a:ext cx="1801917" cy="108115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295" tIns="92682" rIns="88295" bIns="92682" numCol="1" spcCol="1270" anchor="ctr" anchorCtr="0">
          <a:noAutofit/>
        </a:bodyPr>
        <a:lstStyle/>
        <a:p>
          <a:pPr lvl="0" algn="ctr" defTabSz="577850">
            <a:lnSpc>
              <a:spcPct val="90000"/>
            </a:lnSpc>
            <a:spcBef>
              <a:spcPct val="0"/>
            </a:spcBef>
            <a:spcAft>
              <a:spcPct val="35000"/>
            </a:spcAft>
          </a:pPr>
          <a:r>
            <a:rPr lang="en-US" sz="1300" kern="1200"/>
            <a:t>The youth’s parent or guardian is required to attend the first day of job readiness training</a:t>
          </a:r>
        </a:p>
      </dsp:txBody>
      <dsp:txXfrm>
        <a:off x="1035686" y="4488874"/>
        <a:ext cx="1801917" cy="10811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63E60-1D9D-4047-8DE0-6528E3D99302}">
      <dsp:nvSpPr>
        <dsp:cNvPr id="0" name=""/>
        <dsp:cNvSpPr/>
      </dsp:nvSpPr>
      <dsp:spPr>
        <a:xfrm>
          <a:off x="290272" y="919820"/>
          <a:ext cx="903919" cy="90391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32D27A-9FCA-42E5-9E87-75D1FD984D89}">
      <dsp:nvSpPr>
        <dsp:cNvPr id="0" name=""/>
        <dsp:cNvSpPr/>
      </dsp:nvSpPr>
      <dsp:spPr>
        <a:xfrm>
          <a:off x="482911" y="1112459"/>
          <a:ext cx="518642" cy="51864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D746E1-649B-4C26-BBF8-210F4C7ABE11}">
      <dsp:nvSpPr>
        <dsp:cNvPr id="0" name=""/>
        <dsp:cNvSpPr/>
      </dsp:nvSpPr>
      <dsp:spPr>
        <a:xfrm>
          <a:off x="1314" y="2105289"/>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a:t>Provide a rich employment experiences</a:t>
          </a:r>
        </a:p>
      </dsp:txBody>
      <dsp:txXfrm>
        <a:off x="1314" y="2105289"/>
        <a:ext cx="1481835" cy="592734"/>
      </dsp:txXfrm>
    </dsp:sp>
    <dsp:sp modelId="{254DC176-2096-43CA-9231-5C9CD79E6005}">
      <dsp:nvSpPr>
        <dsp:cNvPr id="0" name=""/>
        <dsp:cNvSpPr/>
      </dsp:nvSpPr>
      <dsp:spPr>
        <a:xfrm>
          <a:off x="2031430" y="919820"/>
          <a:ext cx="903919" cy="90391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FF900F-B8FF-4097-9FBF-19BEF1D0C4B0}">
      <dsp:nvSpPr>
        <dsp:cNvPr id="0" name=""/>
        <dsp:cNvSpPr/>
      </dsp:nvSpPr>
      <dsp:spPr>
        <a:xfrm>
          <a:off x="2224068" y="1112459"/>
          <a:ext cx="518642" cy="51864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DAD08A-7F77-40C6-9B7C-49B88D047820}">
      <dsp:nvSpPr>
        <dsp:cNvPr id="0" name=""/>
        <dsp:cNvSpPr/>
      </dsp:nvSpPr>
      <dsp:spPr>
        <a:xfrm>
          <a:off x="1742472" y="2105289"/>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a:t>Positive organized activities </a:t>
          </a:r>
        </a:p>
      </dsp:txBody>
      <dsp:txXfrm>
        <a:off x="1742472" y="2105289"/>
        <a:ext cx="1481835" cy="592734"/>
      </dsp:txXfrm>
    </dsp:sp>
    <dsp:sp modelId="{4AE6E793-E3DF-43E1-B41F-CF50D1E8A717}">
      <dsp:nvSpPr>
        <dsp:cNvPr id="0" name=""/>
        <dsp:cNvSpPr/>
      </dsp:nvSpPr>
      <dsp:spPr>
        <a:xfrm>
          <a:off x="3772587" y="919820"/>
          <a:ext cx="903919" cy="90391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08050-EC20-4286-8B41-D68686D7A357}">
      <dsp:nvSpPr>
        <dsp:cNvPr id="0" name=""/>
        <dsp:cNvSpPr/>
      </dsp:nvSpPr>
      <dsp:spPr>
        <a:xfrm>
          <a:off x="3965226" y="1112459"/>
          <a:ext cx="518642" cy="51864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9DAD82-6432-4406-A54E-526C4EAA5265}">
      <dsp:nvSpPr>
        <dsp:cNvPr id="0" name=""/>
        <dsp:cNvSpPr/>
      </dsp:nvSpPr>
      <dsp:spPr>
        <a:xfrm>
          <a:off x="3483629" y="2105289"/>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a:t>Increasing participants’ income</a:t>
          </a:r>
        </a:p>
      </dsp:txBody>
      <dsp:txXfrm>
        <a:off x="3483629" y="2105289"/>
        <a:ext cx="1481835" cy="592734"/>
      </dsp:txXfrm>
    </dsp:sp>
    <dsp:sp modelId="{34D60ACF-0084-4E86-BAF5-88D88A34CCCF}">
      <dsp:nvSpPr>
        <dsp:cNvPr id="0" name=""/>
        <dsp:cNvSpPr/>
      </dsp:nvSpPr>
      <dsp:spPr>
        <a:xfrm>
          <a:off x="5513744" y="919820"/>
          <a:ext cx="903919" cy="90391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A25438-14AE-4FF7-ABFA-29FF7CCC8280}">
      <dsp:nvSpPr>
        <dsp:cNvPr id="0" name=""/>
        <dsp:cNvSpPr/>
      </dsp:nvSpPr>
      <dsp:spPr>
        <a:xfrm>
          <a:off x="5706383" y="1112459"/>
          <a:ext cx="518642" cy="51864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D53071-980F-4BE7-8754-E94F3C9BB64B}">
      <dsp:nvSpPr>
        <dsp:cNvPr id="0" name=""/>
        <dsp:cNvSpPr/>
      </dsp:nvSpPr>
      <dsp:spPr>
        <a:xfrm>
          <a:off x="5224786" y="2105289"/>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a:t>Developing young people’s skills </a:t>
          </a:r>
        </a:p>
      </dsp:txBody>
      <dsp:txXfrm>
        <a:off x="5224786" y="2105289"/>
        <a:ext cx="1481835" cy="592734"/>
      </dsp:txXfrm>
    </dsp:sp>
    <dsp:sp modelId="{FAC4FF36-5BD1-41E1-BD41-91DC1715C311}">
      <dsp:nvSpPr>
        <dsp:cNvPr id="0" name=""/>
        <dsp:cNvSpPr/>
      </dsp:nvSpPr>
      <dsp:spPr>
        <a:xfrm>
          <a:off x="7254901" y="919820"/>
          <a:ext cx="903919" cy="90391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90A0C-CF77-4B27-9DF6-21525EA36F2B}">
      <dsp:nvSpPr>
        <dsp:cNvPr id="0" name=""/>
        <dsp:cNvSpPr/>
      </dsp:nvSpPr>
      <dsp:spPr>
        <a:xfrm>
          <a:off x="7447540" y="1112459"/>
          <a:ext cx="518642" cy="51864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39AD8C-07EB-4E8C-939E-A2511A37B41F}">
      <dsp:nvSpPr>
        <dsp:cNvPr id="0" name=""/>
        <dsp:cNvSpPr/>
      </dsp:nvSpPr>
      <dsp:spPr>
        <a:xfrm>
          <a:off x="6965943" y="2105289"/>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a:t>Networking to improve their labor market prospects</a:t>
          </a:r>
        </a:p>
      </dsp:txBody>
      <dsp:txXfrm>
        <a:off x="6965943" y="2105289"/>
        <a:ext cx="1481835" cy="592734"/>
      </dsp:txXfrm>
    </dsp:sp>
    <dsp:sp modelId="{11381AFB-DD8D-4A92-A7F7-30DC13716402}">
      <dsp:nvSpPr>
        <dsp:cNvPr id="0" name=""/>
        <dsp:cNvSpPr/>
      </dsp:nvSpPr>
      <dsp:spPr>
        <a:xfrm>
          <a:off x="8996059" y="919820"/>
          <a:ext cx="903919" cy="90391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E9EE6-C92A-49A7-9F0E-8DB5CE15A159}">
      <dsp:nvSpPr>
        <dsp:cNvPr id="0" name=""/>
        <dsp:cNvSpPr/>
      </dsp:nvSpPr>
      <dsp:spPr>
        <a:xfrm>
          <a:off x="9188697" y="1112459"/>
          <a:ext cx="518642" cy="51864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CA2597-FAF9-40B1-853F-E7CBE4D7285D}">
      <dsp:nvSpPr>
        <dsp:cNvPr id="0" name=""/>
        <dsp:cNvSpPr/>
      </dsp:nvSpPr>
      <dsp:spPr>
        <a:xfrm>
          <a:off x="8707101" y="2105289"/>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a:t>Offering constructive activities to promote positive behavior</a:t>
          </a:r>
        </a:p>
      </dsp:txBody>
      <dsp:txXfrm>
        <a:off x="8707101" y="2105289"/>
        <a:ext cx="1481835" cy="59273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CCFFE-FC8C-4B6B-B11B-56D5EC5066EA}" type="datetimeFigureOut">
              <a:rPr lang="en-US" smtClean="0"/>
              <a:t>4/3/2020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7FD12-C9B7-403B-9BBA-A5D5691D3DEC}" type="slidenum">
              <a:rPr lang="en-US" smtClean="0"/>
              <a:t>‹#›</a:t>
            </a:fld>
            <a:endParaRPr lang="en-US"/>
          </a:p>
        </p:txBody>
      </p:sp>
    </p:spTree>
    <p:extLst>
      <p:ext uri="{BB962C8B-B14F-4D97-AF65-F5344CB8AC3E}">
        <p14:creationId xmlns:p14="http://schemas.microsoft.com/office/powerpoint/2010/main" val="2209741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your HR Analysts</a:t>
            </a:r>
            <a:r>
              <a:rPr lang="en-US" baseline="0" dirty="0"/>
              <a:t> reach out to you to schedule time for our roadshows, we can help create your hiring process as well as give refresher course</a:t>
            </a:r>
          </a:p>
          <a:p>
            <a:r>
              <a:rPr lang="en-US" baseline="0" dirty="0"/>
              <a:t>Today were going to be talking about setting up steps in Insight so OHC is utilized correctly.  We’re going to spend just a few minutes to set up the initial steps and your </a:t>
            </a:r>
            <a:r>
              <a:rPr lang="en-US" baseline="0" dirty="0" err="1"/>
              <a:t>Recrutiers</a:t>
            </a:r>
            <a:r>
              <a:rPr lang="en-US" baseline="0" dirty="0"/>
              <a:t> will reach out to you with additional assistance.  It’s important to have these steps set up so that we are able to track applicants through the hiring process</a:t>
            </a:r>
            <a:endParaRPr lang="en-US" dirty="0"/>
          </a:p>
        </p:txBody>
      </p:sp>
      <p:sp>
        <p:nvSpPr>
          <p:cNvPr id="4" name="Slide Number Placeholder 3"/>
          <p:cNvSpPr>
            <a:spLocks noGrp="1"/>
          </p:cNvSpPr>
          <p:nvPr>
            <p:ph type="sldNum" sz="quarter" idx="10"/>
          </p:nvPr>
        </p:nvSpPr>
        <p:spPr/>
        <p:txBody>
          <a:bodyPr/>
          <a:lstStyle/>
          <a:p>
            <a:fld id="{B6108681-2CDB-4839-B8F8-0C7374F4FED9}" type="slidenum">
              <a:rPr lang="en-US" smtClean="0"/>
              <a:t>51</a:t>
            </a:fld>
            <a:endParaRPr lang="en-US"/>
          </a:p>
        </p:txBody>
      </p:sp>
    </p:spTree>
    <p:extLst>
      <p:ext uri="{BB962C8B-B14F-4D97-AF65-F5344CB8AC3E}">
        <p14:creationId xmlns:p14="http://schemas.microsoft.com/office/powerpoint/2010/main" val="150239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full process seen here is a lot. Let’s simplify!</a:t>
            </a:r>
            <a:endParaRPr lang="en-US" dirty="0"/>
          </a:p>
        </p:txBody>
      </p:sp>
      <p:sp>
        <p:nvSpPr>
          <p:cNvPr id="4" name="Slide Number Placeholder 3"/>
          <p:cNvSpPr>
            <a:spLocks noGrp="1"/>
          </p:cNvSpPr>
          <p:nvPr>
            <p:ph type="sldNum" sz="quarter" idx="10"/>
          </p:nvPr>
        </p:nvSpPr>
        <p:spPr/>
        <p:txBody>
          <a:bodyPr/>
          <a:lstStyle/>
          <a:p>
            <a:fld id="{B6108681-2CDB-4839-B8F8-0C7374F4FED9}" type="slidenum">
              <a:rPr lang="en-US" smtClean="0"/>
              <a:t>52</a:t>
            </a:fld>
            <a:endParaRPr lang="en-US"/>
          </a:p>
        </p:txBody>
      </p:sp>
    </p:spTree>
    <p:extLst>
      <p:ext uri="{BB962C8B-B14F-4D97-AF65-F5344CB8AC3E}">
        <p14:creationId xmlns:p14="http://schemas.microsoft.com/office/powerpoint/2010/main" val="338689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can be pared down</a:t>
            </a:r>
            <a:r>
              <a:rPr lang="en-US" baseline="0" dirty="0"/>
              <a:t> to these basics.</a:t>
            </a:r>
            <a:endParaRPr lang="en-US" dirty="0"/>
          </a:p>
        </p:txBody>
      </p:sp>
      <p:sp>
        <p:nvSpPr>
          <p:cNvPr id="4" name="Slide Number Placeholder 3"/>
          <p:cNvSpPr>
            <a:spLocks noGrp="1"/>
          </p:cNvSpPr>
          <p:nvPr>
            <p:ph type="sldNum" sz="quarter" idx="10"/>
          </p:nvPr>
        </p:nvSpPr>
        <p:spPr/>
        <p:txBody>
          <a:bodyPr/>
          <a:lstStyle/>
          <a:p>
            <a:fld id="{B6108681-2CDB-4839-B8F8-0C7374F4FED9}" type="slidenum">
              <a:rPr lang="en-US" smtClean="0"/>
              <a:t>53</a:t>
            </a:fld>
            <a:endParaRPr lang="en-US"/>
          </a:p>
        </p:txBody>
      </p:sp>
    </p:spTree>
    <p:extLst>
      <p:ext uri="{BB962C8B-B14F-4D97-AF65-F5344CB8AC3E}">
        <p14:creationId xmlns:p14="http://schemas.microsoft.com/office/powerpoint/2010/main" val="411222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many roles and permissions in </a:t>
            </a:r>
            <a:r>
              <a:rPr lang="en-US" baseline="0" dirty="0" err="1"/>
              <a:t>Neogov</a:t>
            </a:r>
            <a:r>
              <a:rPr lang="en-US" baseline="0" dirty="0"/>
              <a:t>. To ensure that HR and managers are able to use the process correctly and see candidates when they should it is important to ensure we have your roles set up correctly and to understand what each does and how it interacts with others</a:t>
            </a:r>
            <a:endParaRPr lang="en-US" dirty="0"/>
          </a:p>
        </p:txBody>
      </p:sp>
      <p:sp>
        <p:nvSpPr>
          <p:cNvPr id="4" name="Slide Number Placeholder 3"/>
          <p:cNvSpPr>
            <a:spLocks noGrp="1"/>
          </p:cNvSpPr>
          <p:nvPr>
            <p:ph type="sldNum" sz="quarter" idx="10"/>
          </p:nvPr>
        </p:nvSpPr>
        <p:spPr/>
        <p:txBody>
          <a:bodyPr/>
          <a:lstStyle/>
          <a:p>
            <a:fld id="{B6108681-2CDB-4839-B8F8-0C7374F4FED9}" type="slidenum">
              <a:rPr lang="en-US" smtClean="0"/>
              <a:t>54</a:t>
            </a:fld>
            <a:endParaRPr lang="en-US"/>
          </a:p>
        </p:txBody>
      </p:sp>
    </p:spTree>
    <p:extLst>
      <p:ext uri="{BB962C8B-B14F-4D97-AF65-F5344CB8AC3E}">
        <p14:creationId xmlns:p14="http://schemas.microsoft.com/office/powerpoint/2010/main" val="376128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standard process flow for hire. Additional steps can be added. </a:t>
            </a:r>
            <a:r>
              <a:rPr lang="en-US" baseline="0" dirty="0" err="1"/>
              <a:t>Additonal</a:t>
            </a:r>
            <a:r>
              <a:rPr lang="en-US" baseline="0" dirty="0"/>
              <a:t> interviews, auto score, questionnaires, points, etc. SME reviews are an optional function so utilizing these other tools helps to narrow down a potentially large candidate pool</a:t>
            </a:r>
            <a:endParaRPr lang="en-US" dirty="0"/>
          </a:p>
        </p:txBody>
      </p:sp>
      <p:sp>
        <p:nvSpPr>
          <p:cNvPr id="4" name="Slide Number Placeholder 3"/>
          <p:cNvSpPr>
            <a:spLocks noGrp="1"/>
          </p:cNvSpPr>
          <p:nvPr>
            <p:ph type="sldNum" sz="quarter" idx="10"/>
          </p:nvPr>
        </p:nvSpPr>
        <p:spPr/>
        <p:txBody>
          <a:bodyPr/>
          <a:lstStyle/>
          <a:p>
            <a:fld id="{B6108681-2CDB-4839-B8F8-0C7374F4FED9}" type="slidenum">
              <a:rPr lang="en-US" smtClean="0"/>
              <a:t>55</a:t>
            </a:fld>
            <a:endParaRPr lang="en-US"/>
          </a:p>
        </p:txBody>
      </p:sp>
    </p:spTree>
    <p:extLst>
      <p:ext uri="{BB962C8B-B14F-4D97-AF65-F5344CB8AC3E}">
        <p14:creationId xmlns:p14="http://schemas.microsoft.com/office/powerpoint/2010/main" val="3508239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someone with SME and Hiring Manager view would see in OHC</a:t>
            </a:r>
            <a:r>
              <a:rPr lang="en-US" baseline="0" dirty="0"/>
              <a:t> on their Dashboard. Everything in Insight and OHC can be started from here. </a:t>
            </a:r>
            <a:endParaRPr lang="en-US" dirty="0"/>
          </a:p>
        </p:txBody>
      </p:sp>
      <p:sp>
        <p:nvSpPr>
          <p:cNvPr id="4" name="Slide Number Placeholder 3"/>
          <p:cNvSpPr>
            <a:spLocks noGrp="1"/>
          </p:cNvSpPr>
          <p:nvPr>
            <p:ph type="sldNum" sz="quarter" idx="10"/>
          </p:nvPr>
        </p:nvSpPr>
        <p:spPr/>
        <p:txBody>
          <a:bodyPr/>
          <a:lstStyle/>
          <a:p>
            <a:fld id="{B6108681-2CDB-4839-B8F8-0C7374F4FED9}" type="slidenum">
              <a:rPr lang="en-US" smtClean="0"/>
              <a:t>56</a:t>
            </a:fld>
            <a:endParaRPr lang="en-US"/>
          </a:p>
        </p:txBody>
      </p:sp>
    </p:spTree>
    <p:extLst>
      <p:ext uri="{BB962C8B-B14F-4D97-AF65-F5344CB8AC3E}">
        <p14:creationId xmlns:p14="http://schemas.microsoft.com/office/powerpoint/2010/main" val="848567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Exam plan is built in Insight before the Hiring Manager role ever sees the candidates. It is best to have it planned ahead of time, but steps can be added along the way</a:t>
            </a:r>
            <a:endParaRPr lang="en-US" dirty="0"/>
          </a:p>
        </p:txBody>
      </p:sp>
      <p:sp>
        <p:nvSpPr>
          <p:cNvPr id="4" name="Slide Number Placeholder 3"/>
          <p:cNvSpPr>
            <a:spLocks noGrp="1"/>
          </p:cNvSpPr>
          <p:nvPr>
            <p:ph type="sldNum" sz="quarter" idx="10"/>
          </p:nvPr>
        </p:nvSpPr>
        <p:spPr/>
        <p:txBody>
          <a:bodyPr/>
          <a:lstStyle/>
          <a:p>
            <a:fld id="{B6108681-2CDB-4839-B8F8-0C7374F4FED9}" type="slidenum">
              <a:rPr lang="en-US" smtClean="0"/>
              <a:t>57</a:t>
            </a:fld>
            <a:endParaRPr lang="en-US"/>
          </a:p>
        </p:txBody>
      </p:sp>
    </p:spTree>
    <p:extLst>
      <p:ext uri="{BB962C8B-B14F-4D97-AF65-F5344CB8AC3E}">
        <p14:creationId xmlns:p14="http://schemas.microsoft.com/office/powerpoint/2010/main" val="496792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a:t>
            </a:r>
            <a:r>
              <a:rPr lang="en-US" baseline="0" dirty="0"/>
              <a:t> an completed SME review would look like. The 3 candidates that were reviewed all received a Pass score and that is reflected back to the evaluation step in Insight</a:t>
            </a:r>
            <a:endParaRPr lang="en-US" dirty="0"/>
          </a:p>
        </p:txBody>
      </p:sp>
      <p:sp>
        <p:nvSpPr>
          <p:cNvPr id="4" name="Slide Number Placeholder 3"/>
          <p:cNvSpPr>
            <a:spLocks noGrp="1"/>
          </p:cNvSpPr>
          <p:nvPr>
            <p:ph type="sldNum" sz="quarter" idx="10"/>
          </p:nvPr>
        </p:nvSpPr>
        <p:spPr/>
        <p:txBody>
          <a:bodyPr/>
          <a:lstStyle/>
          <a:p>
            <a:fld id="{B6108681-2CDB-4839-B8F8-0C7374F4FED9}" type="slidenum">
              <a:rPr lang="en-US" smtClean="0"/>
              <a:t>58</a:t>
            </a:fld>
            <a:endParaRPr lang="en-US"/>
          </a:p>
        </p:txBody>
      </p:sp>
    </p:spTree>
    <p:extLst>
      <p:ext uri="{BB962C8B-B14F-4D97-AF65-F5344CB8AC3E}">
        <p14:creationId xmlns:p14="http://schemas.microsoft.com/office/powerpoint/2010/main" val="392412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 Hiring manager sees</a:t>
            </a:r>
            <a:r>
              <a:rPr lang="en-US" baseline="0" dirty="0"/>
              <a:t> when viewing their candidates for a specific Requisition. This particular view is set to show all Referred candidates through the process, including the Hired candidate. The final step would be then to close the Requisition in Insight.</a:t>
            </a:r>
            <a:endParaRPr lang="en-US" dirty="0"/>
          </a:p>
        </p:txBody>
      </p:sp>
      <p:sp>
        <p:nvSpPr>
          <p:cNvPr id="4" name="Slide Number Placeholder 3"/>
          <p:cNvSpPr>
            <a:spLocks noGrp="1"/>
          </p:cNvSpPr>
          <p:nvPr>
            <p:ph type="sldNum" sz="quarter" idx="10"/>
          </p:nvPr>
        </p:nvSpPr>
        <p:spPr/>
        <p:txBody>
          <a:bodyPr/>
          <a:lstStyle/>
          <a:p>
            <a:fld id="{B6108681-2CDB-4839-B8F8-0C7374F4FED9}" type="slidenum">
              <a:rPr lang="en-US" smtClean="0"/>
              <a:t>59</a:t>
            </a:fld>
            <a:endParaRPr lang="en-US"/>
          </a:p>
        </p:txBody>
      </p:sp>
    </p:spTree>
    <p:extLst>
      <p:ext uri="{BB962C8B-B14F-4D97-AF65-F5344CB8AC3E}">
        <p14:creationId xmlns:p14="http://schemas.microsoft.com/office/powerpoint/2010/main" val="349963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1D820C-99A4-40C7-A7C3-84B90EB20A54}"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0FEC8-F199-4D8F-BE4C-95602A0105D3}" type="slidenum">
              <a:rPr lang="en-US" smtClean="0"/>
              <a:t>‹#›</a:t>
            </a:fld>
            <a:endParaRPr lang="en-US"/>
          </a:p>
        </p:txBody>
      </p:sp>
    </p:spTree>
    <p:extLst>
      <p:ext uri="{BB962C8B-B14F-4D97-AF65-F5344CB8AC3E}">
        <p14:creationId xmlns:p14="http://schemas.microsoft.com/office/powerpoint/2010/main" val="202809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D820C-99A4-40C7-A7C3-84B90EB20A54}"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0FEC8-F199-4D8F-BE4C-95602A0105D3}" type="slidenum">
              <a:rPr lang="en-US" smtClean="0"/>
              <a:t>‹#›</a:t>
            </a:fld>
            <a:endParaRPr lang="en-US"/>
          </a:p>
        </p:txBody>
      </p:sp>
    </p:spTree>
    <p:extLst>
      <p:ext uri="{BB962C8B-B14F-4D97-AF65-F5344CB8AC3E}">
        <p14:creationId xmlns:p14="http://schemas.microsoft.com/office/powerpoint/2010/main" val="2947914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D820C-99A4-40C7-A7C3-84B90EB20A54}"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0FEC8-F199-4D8F-BE4C-95602A0105D3}" type="slidenum">
              <a:rPr lang="en-US" smtClean="0"/>
              <a:t>‹#›</a:t>
            </a:fld>
            <a:endParaRPr lang="en-US"/>
          </a:p>
        </p:txBody>
      </p:sp>
    </p:spTree>
    <p:extLst>
      <p:ext uri="{BB962C8B-B14F-4D97-AF65-F5344CB8AC3E}">
        <p14:creationId xmlns:p14="http://schemas.microsoft.com/office/powerpoint/2010/main" val="72043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D820C-99A4-40C7-A7C3-84B90EB20A54}"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0FEC8-F199-4D8F-BE4C-95602A0105D3}" type="slidenum">
              <a:rPr lang="en-US" smtClean="0"/>
              <a:t>‹#›</a:t>
            </a:fld>
            <a:endParaRPr lang="en-US"/>
          </a:p>
        </p:txBody>
      </p:sp>
    </p:spTree>
    <p:extLst>
      <p:ext uri="{BB962C8B-B14F-4D97-AF65-F5344CB8AC3E}">
        <p14:creationId xmlns:p14="http://schemas.microsoft.com/office/powerpoint/2010/main" val="106903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1D820C-99A4-40C7-A7C3-84B90EB20A54}"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0FEC8-F199-4D8F-BE4C-95602A0105D3}" type="slidenum">
              <a:rPr lang="en-US" smtClean="0"/>
              <a:t>‹#›</a:t>
            </a:fld>
            <a:endParaRPr lang="en-US"/>
          </a:p>
        </p:txBody>
      </p:sp>
    </p:spTree>
    <p:extLst>
      <p:ext uri="{BB962C8B-B14F-4D97-AF65-F5344CB8AC3E}">
        <p14:creationId xmlns:p14="http://schemas.microsoft.com/office/powerpoint/2010/main" val="111749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1D820C-99A4-40C7-A7C3-84B90EB20A54}"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0FEC8-F199-4D8F-BE4C-95602A0105D3}" type="slidenum">
              <a:rPr lang="en-US" smtClean="0"/>
              <a:t>‹#›</a:t>
            </a:fld>
            <a:endParaRPr lang="en-US"/>
          </a:p>
        </p:txBody>
      </p:sp>
    </p:spTree>
    <p:extLst>
      <p:ext uri="{BB962C8B-B14F-4D97-AF65-F5344CB8AC3E}">
        <p14:creationId xmlns:p14="http://schemas.microsoft.com/office/powerpoint/2010/main" val="1405262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1D820C-99A4-40C7-A7C3-84B90EB20A54}"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A0FEC8-F199-4D8F-BE4C-95602A0105D3}" type="slidenum">
              <a:rPr lang="en-US" smtClean="0"/>
              <a:t>‹#›</a:t>
            </a:fld>
            <a:endParaRPr lang="en-US"/>
          </a:p>
        </p:txBody>
      </p:sp>
    </p:spTree>
    <p:extLst>
      <p:ext uri="{BB962C8B-B14F-4D97-AF65-F5344CB8AC3E}">
        <p14:creationId xmlns:p14="http://schemas.microsoft.com/office/powerpoint/2010/main" val="246890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1D820C-99A4-40C7-A7C3-84B90EB20A54}"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A0FEC8-F199-4D8F-BE4C-95602A0105D3}" type="slidenum">
              <a:rPr lang="en-US" smtClean="0"/>
              <a:t>‹#›</a:t>
            </a:fld>
            <a:endParaRPr lang="en-US"/>
          </a:p>
        </p:txBody>
      </p:sp>
    </p:spTree>
    <p:extLst>
      <p:ext uri="{BB962C8B-B14F-4D97-AF65-F5344CB8AC3E}">
        <p14:creationId xmlns:p14="http://schemas.microsoft.com/office/powerpoint/2010/main" val="226501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D820C-99A4-40C7-A7C3-84B90EB20A54}"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A0FEC8-F199-4D8F-BE4C-95602A0105D3}" type="slidenum">
              <a:rPr lang="en-US" smtClean="0"/>
              <a:t>‹#›</a:t>
            </a:fld>
            <a:endParaRPr lang="en-US"/>
          </a:p>
        </p:txBody>
      </p:sp>
    </p:spTree>
    <p:extLst>
      <p:ext uri="{BB962C8B-B14F-4D97-AF65-F5344CB8AC3E}">
        <p14:creationId xmlns:p14="http://schemas.microsoft.com/office/powerpoint/2010/main" val="153827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1D820C-99A4-40C7-A7C3-84B90EB20A54}"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0FEC8-F199-4D8F-BE4C-95602A0105D3}" type="slidenum">
              <a:rPr lang="en-US" smtClean="0"/>
              <a:t>‹#›</a:t>
            </a:fld>
            <a:endParaRPr lang="en-US"/>
          </a:p>
        </p:txBody>
      </p:sp>
    </p:spTree>
    <p:extLst>
      <p:ext uri="{BB962C8B-B14F-4D97-AF65-F5344CB8AC3E}">
        <p14:creationId xmlns:p14="http://schemas.microsoft.com/office/powerpoint/2010/main" val="186992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1D820C-99A4-40C7-A7C3-84B90EB20A54}"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0FEC8-F199-4D8F-BE4C-95602A0105D3}" type="slidenum">
              <a:rPr lang="en-US" smtClean="0"/>
              <a:t>‹#›</a:t>
            </a:fld>
            <a:endParaRPr lang="en-US"/>
          </a:p>
        </p:txBody>
      </p:sp>
    </p:spTree>
    <p:extLst>
      <p:ext uri="{BB962C8B-B14F-4D97-AF65-F5344CB8AC3E}">
        <p14:creationId xmlns:p14="http://schemas.microsoft.com/office/powerpoint/2010/main" val="989203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D820C-99A4-40C7-A7C3-84B90EB20A54}" type="datetimeFigureOut">
              <a:rPr lang="en-US" smtClean="0"/>
              <a:t>4/3/2020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0FEC8-F199-4D8F-BE4C-95602A0105D3}" type="slidenum">
              <a:rPr lang="en-US" smtClean="0"/>
              <a:t>‹#›</a:t>
            </a:fld>
            <a:endParaRPr lang="en-US"/>
          </a:p>
        </p:txBody>
      </p:sp>
    </p:spTree>
    <p:extLst>
      <p:ext uri="{BB962C8B-B14F-4D97-AF65-F5344CB8AC3E}">
        <p14:creationId xmlns:p14="http://schemas.microsoft.com/office/powerpoint/2010/main" val="1202587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mailto:frances.diep@traviscountytx.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traviscentral/hr/at-work/tuition-reimbursement"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engagedly.com/why-are-exit-interviews-important/" TargetMode="Externa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3.svg"/><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2"/>
            <a:ext cx="9144000" cy="2840037"/>
          </a:xfrm>
        </p:spPr>
        <p:txBody>
          <a:bodyPr>
            <a:normAutofit/>
          </a:bodyPr>
          <a:lstStyle/>
          <a:p>
            <a:pPr>
              <a:spcBef>
                <a:spcPts val="1000"/>
              </a:spcBef>
            </a:pPr>
            <a:r>
              <a:rPr lang="en-US" altLang="en-US" sz="5800" dirty="0">
                <a:latin typeface="Tw Cen MT" panose="020B0602020104020603" pitchFamily="34" charset="0"/>
              </a:rPr>
              <a:t>Human Resources </a:t>
            </a:r>
            <a:r>
              <a:rPr lang="en-US" altLang="en-US" sz="5800" dirty="0" smtClean="0">
                <a:latin typeface="Tw Cen MT" panose="020B0602020104020603" pitchFamily="34" charset="0"/>
              </a:rPr>
              <a:t>Liaison Meeting – January 2020</a:t>
            </a:r>
            <a:r>
              <a:rPr lang="en-US" altLang="en-US" sz="5800" dirty="0">
                <a:latin typeface="Tw Cen MT" panose="020B0602020104020603" pitchFamily="34" charset="0"/>
              </a:rPr>
              <a:t/>
            </a:r>
            <a:br>
              <a:rPr lang="en-US" altLang="en-US" sz="5800" dirty="0">
                <a:latin typeface="Tw Cen MT" panose="020B0602020104020603" pitchFamily="34" charset="0"/>
              </a:rPr>
            </a:br>
            <a:endParaRPr lang="en-US" sz="5800" cap="all" spc="100" dirty="0">
              <a:latin typeface="+mn-lt"/>
              <a:ea typeface="+mn-ea"/>
              <a:cs typeface="+mn-cs"/>
            </a:endParaRPr>
          </a:p>
        </p:txBody>
      </p:sp>
      <p:sp>
        <p:nvSpPr>
          <p:cNvPr id="3" name="Subtitle 2"/>
          <p:cNvSpPr>
            <a:spLocks noGrp="1"/>
          </p:cNvSpPr>
          <p:nvPr>
            <p:ph type="subTitle" idx="1"/>
          </p:nvPr>
        </p:nvSpPr>
        <p:spPr>
          <a:xfrm>
            <a:off x="1524000" y="4256436"/>
            <a:ext cx="9144000" cy="1600818"/>
          </a:xfrm>
        </p:spPr>
        <p:txBody>
          <a:bodyPr>
            <a:normAutofit/>
          </a:bodyPr>
          <a:lstStyle/>
          <a:p>
            <a:r>
              <a:rPr lang="en-US" altLang="en-US" dirty="0">
                <a:solidFill>
                  <a:schemeClr val="accent1">
                    <a:lumMod val="60000"/>
                    <a:lumOff val="40000"/>
                  </a:schemeClr>
                </a:solidFill>
              </a:rPr>
              <a:t>Human Resources Management Department</a:t>
            </a:r>
            <a:br>
              <a:rPr lang="en-US" altLang="en-US" dirty="0">
                <a:solidFill>
                  <a:schemeClr val="accent1">
                    <a:lumMod val="60000"/>
                    <a:lumOff val="40000"/>
                  </a:schemeClr>
                </a:solidFill>
              </a:rPr>
            </a:br>
            <a:r>
              <a:rPr lang="en-US" dirty="0">
                <a:solidFill>
                  <a:schemeClr val="accent1">
                    <a:lumMod val="60000"/>
                    <a:lumOff val="40000"/>
                  </a:schemeClr>
                </a:solidFill>
                <a:latin typeface="Tw Cen MT" panose="020B0602020104020603" pitchFamily="34" charset="0"/>
              </a:rPr>
              <a:t>Friday, January 24, 2020 </a:t>
            </a:r>
          </a:p>
        </p:txBody>
      </p:sp>
      <p:cxnSp>
        <p:nvCxnSpPr>
          <p:cNvPr id="13" name="Straight Connector 12">
            <a:extLst>
              <a:ext uri="{FF2B5EF4-FFF2-40B4-BE49-F238E27FC236}">
                <a16:creationId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3169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1E4F20-6166-4F4F-80CF-31BC428D2A42}"/>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r>
              <a:rPr lang="en-US" sz="3700" b="0" kern="1200">
                <a:solidFill>
                  <a:schemeClr val="accent1"/>
                </a:solidFill>
                <a:latin typeface="+mj-lt"/>
                <a:ea typeface="+mj-ea"/>
                <a:cs typeface="+mj-cs"/>
              </a:rPr>
              <a:t>DWC 2 – Reimbursement of Voluntary Payment</a:t>
            </a:r>
            <a:endParaRPr lang="en-US" sz="3700" kern="1200">
              <a:solidFill>
                <a:schemeClr val="accent1"/>
              </a:solidFill>
              <a:latin typeface="+mj-lt"/>
              <a:ea typeface="+mj-ea"/>
              <a:cs typeface="+mj-cs"/>
            </a:endParaRPr>
          </a:p>
          <a:p>
            <a:pPr algn="r"/>
            <a:endParaRPr lang="en-US" sz="3700" kern="1200">
              <a:solidFill>
                <a:schemeClr val="accent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17BAD02-E83D-44BD-A8B9-9118B6FD503B}"/>
              </a:ext>
            </a:extLst>
          </p:cNvPr>
          <p:cNvSpPr>
            <a:spLocks noGrp="1"/>
          </p:cNvSpPr>
          <p:nvPr>
            <p:ph type="subTitle" idx="1"/>
          </p:nvPr>
        </p:nvSpPr>
        <p:spPr>
          <a:xfrm>
            <a:off x="4976031" y="963877"/>
            <a:ext cx="6377769" cy="4930246"/>
          </a:xfrm>
        </p:spPr>
        <p:txBody>
          <a:bodyPr vert="horz" lIns="91440" tIns="45720" rIns="91440" bIns="45720" rtlCol="0" anchor="ctr">
            <a:normAutofit/>
          </a:bodyPr>
          <a:lstStyle/>
          <a:p>
            <a:pPr marL="342900" indent="-342900" algn="l">
              <a:buFont typeface="Arial" panose="020B0604020202020204" pitchFamily="34" charset="0"/>
              <a:buChar char="•"/>
            </a:pPr>
            <a:r>
              <a:rPr lang="en-US" dirty="0" smtClean="0"/>
              <a:t>To </a:t>
            </a:r>
            <a:r>
              <a:rPr lang="en-US" dirty="0"/>
              <a:t>provide information to York and TDI that the employee is receiving salary continuation from the County</a:t>
            </a:r>
          </a:p>
          <a:p>
            <a:pPr marL="342900" indent="-342900" algn="l">
              <a:buFont typeface="Arial" panose="020B0604020202020204" pitchFamily="34" charset="0"/>
              <a:buChar char="•"/>
            </a:pPr>
            <a:r>
              <a:rPr lang="en-US" dirty="0" smtClean="0"/>
              <a:t>The </a:t>
            </a:r>
            <a:r>
              <a:rPr lang="en-US" dirty="0"/>
              <a:t>request must be filed within </a:t>
            </a:r>
            <a:r>
              <a:rPr lang="en-US" b="1" u="sng" dirty="0"/>
              <a:t>7 days</a:t>
            </a:r>
            <a:r>
              <a:rPr lang="en-US" dirty="0"/>
              <a:t> after the initial payment of compensation (or medical benefits).</a:t>
            </a:r>
            <a:endParaRPr lang="en-US" dirty="0">
              <a:cs typeface="Calibri" panose="020F0502020204030204"/>
            </a:endParaRPr>
          </a:p>
          <a:p>
            <a:pPr marL="342900" indent="-342900" algn="l">
              <a:buFont typeface="Arial" panose="020B0604020202020204" pitchFamily="34" charset="0"/>
              <a:buChar char="•"/>
            </a:pPr>
            <a:r>
              <a:rPr lang="en-US" dirty="0" smtClean="0"/>
              <a:t>The </a:t>
            </a:r>
            <a:r>
              <a:rPr lang="en-US" dirty="0"/>
              <a:t>reimbursement is to be made within 7 days after notice. Since the County is self-insured this does not apply</a:t>
            </a:r>
            <a:endParaRPr lang="en-US" dirty="0">
              <a:cs typeface="Calibri" panose="020F0502020204030204"/>
            </a:endParaRPr>
          </a:p>
          <a:p>
            <a:pPr marL="342900" indent="-342900" algn="l">
              <a:buFont typeface="Arial" panose="020B0604020202020204" pitchFamily="34" charset="0"/>
              <a:buChar char="•"/>
            </a:pPr>
            <a:r>
              <a:rPr lang="en-US" b="1" i="1" dirty="0" smtClean="0"/>
              <a:t>Failure </a:t>
            </a:r>
            <a:r>
              <a:rPr lang="en-US" b="1" i="1" dirty="0"/>
              <a:t>to timely report could result in an administrative violation</a:t>
            </a:r>
            <a:endParaRPr lang="en-US" dirty="0">
              <a:cs typeface="Calibri" panose="020F0502020204030204"/>
            </a:endParaRPr>
          </a:p>
          <a:p>
            <a:pPr algn="l"/>
            <a:endParaRPr lang="en-US" dirty="0">
              <a:cs typeface="Calibri" panose="020F0502020204030204"/>
            </a:endParaRPr>
          </a:p>
        </p:txBody>
      </p:sp>
    </p:spTree>
    <p:extLst>
      <p:ext uri="{BB962C8B-B14F-4D97-AF65-F5344CB8AC3E}">
        <p14:creationId xmlns:p14="http://schemas.microsoft.com/office/powerpoint/2010/main" val="35098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1E4F20-6166-4F4F-80CF-31BC428D2A42}"/>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r>
              <a:rPr lang="en-US" b="0" kern="1200">
                <a:solidFill>
                  <a:schemeClr val="accent1"/>
                </a:solidFill>
                <a:latin typeface="+mj-lt"/>
                <a:ea typeface="+mj-ea"/>
                <a:cs typeface="+mj-cs"/>
              </a:rPr>
              <a:t>DWC 3 – Wage Statement</a:t>
            </a:r>
            <a:endParaRPr lang="en-US" kern="1200">
              <a:solidFill>
                <a:schemeClr val="accent1"/>
              </a:solidFill>
              <a:latin typeface="+mj-lt"/>
              <a:ea typeface="+mj-ea"/>
              <a:cs typeface="+mj-cs"/>
            </a:endParaRPr>
          </a:p>
          <a:p>
            <a:pPr algn="r"/>
            <a:endParaRPr lang="en-US" kern="1200">
              <a:solidFill>
                <a:schemeClr val="accent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17BAD02-E83D-44BD-A8B9-9118B6FD503B}"/>
              </a:ext>
            </a:extLst>
          </p:cNvPr>
          <p:cNvSpPr>
            <a:spLocks noGrp="1"/>
          </p:cNvSpPr>
          <p:nvPr>
            <p:ph type="subTitle" idx="1"/>
          </p:nvPr>
        </p:nvSpPr>
        <p:spPr>
          <a:xfrm>
            <a:off x="4976031" y="963877"/>
            <a:ext cx="6377769" cy="4930246"/>
          </a:xfrm>
        </p:spPr>
        <p:txBody>
          <a:bodyPr vert="horz" lIns="91440" tIns="45720" rIns="91440" bIns="45720" rtlCol="0" anchor="ctr">
            <a:normAutofit/>
          </a:bodyPr>
          <a:lstStyle/>
          <a:p>
            <a:pPr indent="-228600" algn="l">
              <a:buFont typeface="Arial" panose="020B0604020202020204" pitchFamily="34" charset="0"/>
              <a:buChar char="•"/>
            </a:pPr>
            <a:r>
              <a:rPr lang="en-US" dirty="0" smtClean="0"/>
              <a:t>To </a:t>
            </a:r>
            <a:r>
              <a:rPr lang="en-US" dirty="0"/>
              <a:t>provide the employee’s wage information to York for calculating the employee’s Average Weekly Wage (AWW) to establish benefits due to the employee.</a:t>
            </a:r>
          </a:p>
          <a:p>
            <a:pPr indent="-228600" algn="l">
              <a:buFont typeface="Arial" panose="020B0604020202020204" pitchFamily="34" charset="0"/>
              <a:buChar char="•"/>
            </a:pPr>
            <a:r>
              <a:rPr lang="en-US" dirty="0" smtClean="0"/>
              <a:t>The </a:t>
            </a:r>
            <a:r>
              <a:rPr lang="en-US" dirty="0"/>
              <a:t>average wage the employee earned during the </a:t>
            </a:r>
            <a:r>
              <a:rPr lang="en-US" b="1" u="sng" dirty="0"/>
              <a:t>13 weeks</a:t>
            </a:r>
            <a:r>
              <a:rPr lang="en-US" dirty="0"/>
              <a:t> immediately preceding the date of injury </a:t>
            </a:r>
          </a:p>
          <a:p>
            <a:pPr indent="-228600" algn="l">
              <a:buFont typeface="Arial" panose="020B0604020202020204" pitchFamily="34" charset="0"/>
              <a:buChar char="•"/>
            </a:pPr>
            <a:r>
              <a:rPr lang="en-US" dirty="0" smtClean="0"/>
              <a:t>The </a:t>
            </a:r>
            <a:r>
              <a:rPr lang="en-US" dirty="0"/>
              <a:t>wage statement must be filed within </a:t>
            </a:r>
            <a:r>
              <a:rPr lang="en-US" b="1" u="sng" dirty="0"/>
              <a:t>30 days</a:t>
            </a:r>
            <a:r>
              <a:rPr lang="en-US" dirty="0"/>
              <a:t> of the employees’ </a:t>
            </a:r>
            <a:r>
              <a:rPr lang="en-US" b="1" u="sng" dirty="0"/>
              <a:t>eighth day</a:t>
            </a:r>
            <a:r>
              <a:rPr lang="en-US" dirty="0"/>
              <a:t> of disability.</a:t>
            </a:r>
          </a:p>
          <a:p>
            <a:pPr indent="-228600" algn="l">
              <a:buFont typeface="Arial" panose="020B0604020202020204" pitchFamily="34" charset="0"/>
              <a:buChar char="•"/>
            </a:pPr>
            <a:r>
              <a:rPr lang="en-US" b="1" i="1" dirty="0" smtClean="0"/>
              <a:t>Failure </a:t>
            </a:r>
            <a:r>
              <a:rPr lang="en-US" b="1" i="1" dirty="0"/>
              <a:t>to timely report could result in an administrative violation</a:t>
            </a:r>
            <a:endParaRPr lang="en-US" dirty="0"/>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99244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1E4F20-6166-4F4F-80CF-31BC428D2A42}"/>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r>
              <a:rPr lang="en-US" b="0" kern="1200">
                <a:solidFill>
                  <a:schemeClr val="accent1"/>
                </a:solidFill>
                <a:latin typeface="+mj-lt"/>
                <a:ea typeface="+mj-ea"/>
                <a:cs typeface="+mj-cs"/>
              </a:rPr>
              <a:t>DWC 6 – Supplemental Report of Injury</a:t>
            </a:r>
            <a:endParaRPr lang="en-US" kern="1200">
              <a:solidFill>
                <a:schemeClr val="accent1"/>
              </a:solidFill>
              <a:latin typeface="+mj-lt"/>
              <a:ea typeface="+mj-ea"/>
              <a:cs typeface="+mj-cs"/>
            </a:endParaRPr>
          </a:p>
          <a:p>
            <a:pPr algn="r"/>
            <a:endParaRPr lang="en-US" kern="1200">
              <a:solidFill>
                <a:schemeClr val="accent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17BAD02-E83D-44BD-A8B9-9118B6FD503B}"/>
              </a:ext>
            </a:extLst>
          </p:cNvPr>
          <p:cNvSpPr>
            <a:spLocks noGrp="1"/>
          </p:cNvSpPr>
          <p:nvPr>
            <p:ph type="subTitle" idx="1"/>
          </p:nvPr>
        </p:nvSpPr>
        <p:spPr>
          <a:xfrm>
            <a:off x="4976031" y="963877"/>
            <a:ext cx="6377769" cy="4930246"/>
          </a:xfrm>
        </p:spPr>
        <p:txBody>
          <a:bodyPr vert="horz" lIns="91440" tIns="45720" rIns="91440" bIns="45720" rtlCol="0" anchor="ctr">
            <a:normAutofit/>
          </a:bodyPr>
          <a:lstStyle/>
          <a:p>
            <a:pPr marL="342900" indent="-342900" algn="l">
              <a:buFont typeface="Arial" panose="020B0604020202020204" pitchFamily="34" charset="0"/>
              <a:buChar char="•"/>
            </a:pPr>
            <a:r>
              <a:rPr lang="en-US" sz="2200" dirty="0"/>
              <a:t>Requires the Employer to report all Return to Work and Post-Injury Change of Earnings and is due:</a:t>
            </a:r>
          </a:p>
          <a:p>
            <a:pPr marL="342900" indent="-342900" algn="l">
              <a:buFont typeface="Arial" panose="020B0604020202020204" pitchFamily="34" charset="0"/>
              <a:buChar char="•"/>
            </a:pPr>
            <a:r>
              <a:rPr lang="en-US" sz="2200" dirty="0" smtClean="0"/>
              <a:t>three </a:t>
            </a:r>
            <a:r>
              <a:rPr lang="en-US" sz="2200" dirty="0"/>
              <a:t>(3) days from the date an injured worker returns to work; and</a:t>
            </a:r>
          </a:p>
          <a:p>
            <a:pPr marL="342900" indent="-342900" algn="l">
              <a:buFont typeface="Arial" panose="020B0604020202020204" pitchFamily="34" charset="0"/>
              <a:buChar char="•"/>
            </a:pPr>
            <a:r>
              <a:rPr lang="en-US" sz="2200" dirty="0" smtClean="0"/>
              <a:t>three </a:t>
            </a:r>
            <a:r>
              <a:rPr lang="en-US" sz="2200" dirty="0"/>
              <a:t>(3) days from the date an injury causes an employee to miss additional work after returning to work.</a:t>
            </a:r>
          </a:p>
          <a:p>
            <a:pPr marL="342900" indent="-342900" algn="l">
              <a:buFont typeface="Arial" panose="020B0604020202020204" pitchFamily="34" charset="0"/>
              <a:buChar char="•"/>
            </a:pPr>
            <a:r>
              <a:rPr lang="en-US" sz="2200" dirty="0" smtClean="0"/>
              <a:t>ten </a:t>
            </a:r>
            <a:r>
              <a:rPr lang="en-US" sz="2200" dirty="0"/>
              <a:t>(10) days from the end of a pay period in which an injured worker's pay changes; and</a:t>
            </a:r>
          </a:p>
          <a:p>
            <a:pPr marL="342900" indent="-342900" algn="l">
              <a:buFont typeface="Arial" panose="020B0604020202020204" pitchFamily="34" charset="0"/>
              <a:buChar char="•"/>
            </a:pPr>
            <a:r>
              <a:rPr lang="en-US" sz="2200" dirty="0" smtClean="0"/>
              <a:t>ten </a:t>
            </a:r>
            <a:r>
              <a:rPr lang="en-US" sz="2200" dirty="0"/>
              <a:t>(10) days from the date an injured worker resigns or is terminated; </a:t>
            </a:r>
          </a:p>
          <a:p>
            <a:pPr marL="342900" indent="-342900" algn="l">
              <a:buFont typeface="Arial" panose="020B0604020202020204" pitchFamily="34" charset="0"/>
              <a:buChar char="•"/>
            </a:pPr>
            <a:r>
              <a:rPr lang="en-US" sz="2200" b="1" i="1" dirty="0" smtClean="0"/>
              <a:t>Failure </a:t>
            </a:r>
            <a:r>
              <a:rPr lang="en-US" sz="2200" b="1" i="1" dirty="0"/>
              <a:t>to timely report could result in an administrative violation</a:t>
            </a:r>
            <a:endParaRPr lang="en-US" sz="2200" dirty="0"/>
          </a:p>
          <a:p>
            <a:pPr indent="-228600" algn="l">
              <a:buFont typeface="Arial" panose="020B0604020202020204" pitchFamily="34" charset="0"/>
              <a:buChar char="•"/>
            </a:pPr>
            <a:endParaRPr lang="en-US" sz="2200" dirty="0"/>
          </a:p>
        </p:txBody>
      </p:sp>
    </p:spTree>
    <p:extLst>
      <p:ext uri="{BB962C8B-B14F-4D97-AF65-F5344CB8AC3E}">
        <p14:creationId xmlns:p14="http://schemas.microsoft.com/office/powerpoint/2010/main" val="14410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31E4F20-6166-4F4F-80CF-31BC428D2A42}"/>
              </a:ext>
            </a:extLst>
          </p:cNvPr>
          <p:cNvSpPr>
            <a:spLocks noGrp="1"/>
          </p:cNvSpPr>
          <p:nvPr>
            <p:ph type="ctrTitle"/>
          </p:nvPr>
        </p:nvSpPr>
        <p:spPr>
          <a:xfrm>
            <a:off x="774700" y="761999"/>
            <a:ext cx="3511188" cy="5368413"/>
          </a:xfrm>
        </p:spPr>
        <p:txBody>
          <a:bodyPr vert="horz" lIns="91440" tIns="45720" rIns="91440" bIns="45720" rtlCol="0" anchor="ctr">
            <a:normAutofit/>
          </a:bodyPr>
          <a:lstStyle/>
          <a:p>
            <a:pPr algn="l"/>
            <a:r>
              <a:rPr lang="en-US" b="0" kern="1200">
                <a:solidFill>
                  <a:srgbClr val="FFFFFF"/>
                </a:solidFill>
                <a:latin typeface="+mj-lt"/>
                <a:ea typeface="+mj-ea"/>
                <a:cs typeface="+mj-cs"/>
              </a:rPr>
              <a:t>Frequently Asked Questions - #1</a:t>
            </a:r>
            <a:endParaRPr lang="en-US" kern="1200">
              <a:solidFill>
                <a:srgbClr val="FFFFFF"/>
              </a:solidFill>
              <a:latin typeface="+mj-lt"/>
              <a:ea typeface="+mj-ea"/>
              <a:cs typeface="+mj-cs"/>
            </a:endParaRPr>
          </a:p>
          <a:p>
            <a:pPr algn="l"/>
            <a:endParaRPr lang="en-US" b="0" kern="1200">
              <a:solidFill>
                <a:srgbClr val="FFFFFF"/>
              </a:solidFill>
              <a:latin typeface="+mj-lt"/>
              <a:ea typeface="+mj-ea"/>
              <a:cs typeface="+mj-cs"/>
            </a:endParaRPr>
          </a:p>
          <a:p>
            <a:pPr algn="l"/>
            <a:endParaRPr lang="en-US" kern="1200">
              <a:solidFill>
                <a:srgbClr val="FFFFFF"/>
              </a:solidFill>
              <a:latin typeface="+mj-lt"/>
              <a:ea typeface="+mj-ea"/>
              <a:cs typeface="+mj-cs"/>
            </a:endParaRPr>
          </a:p>
        </p:txBody>
      </p:sp>
      <p:sp>
        <p:nvSpPr>
          <p:cNvPr id="10" name="Rectangle 9">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17BAD02-E83D-44BD-A8B9-9118B6FD503B}"/>
              </a:ext>
            </a:extLst>
          </p:cNvPr>
          <p:cNvSpPr>
            <a:spLocks noGrp="1"/>
          </p:cNvSpPr>
          <p:nvPr>
            <p:ph type="subTitle" idx="1"/>
          </p:nvPr>
        </p:nvSpPr>
        <p:spPr>
          <a:xfrm>
            <a:off x="5112327" y="839584"/>
            <a:ext cx="3948546" cy="5339465"/>
          </a:xfrm>
        </p:spPr>
        <p:txBody>
          <a:bodyPr vert="horz" lIns="91440" tIns="45720" rIns="91440" bIns="45720" rtlCol="0" anchor="ctr">
            <a:normAutofit fontScale="92500" lnSpcReduction="20000"/>
          </a:bodyPr>
          <a:lstStyle/>
          <a:p>
            <a:pPr marL="285750" indent="-285750" algn="l">
              <a:buFont typeface="Arial" panose="020B0604020202020204" pitchFamily="34" charset="0"/>
              <a:buChar char="•"/>
            </a:pPr>
            <a:endParaRPr lang="en-US" sz="1700" b="1" dirty="0" smtClean="0"/>
          </a:p>
          <a:p>
            <a:pPr marL="285750" indent="-285750" algn="l">
              <a:buFont typeface="Arial" panose="020B0604020202020204" pitchFamily="34" charset="0"/>
              <a:buChar char="•"/>
            </a:pPr>
            <a:endParaRPr lang="en-US" sz="1700" b="1" dirty="0"/>
          </a:p>
          <a:p>
            <a:pPr marL="285750" indent="-285750" algn="l">
              <a:buFont typeface="Arial" panose="020B0604020202020204" pitchFamily="34" charset="0"/>
              <a:buChar char="•"/>
            </a:pPr>
            <a:endParaRPr lang="en-US" sz="1700" b="1" dirty="0" smtClean="0"/>
          </a:p>
          <a:p>
            <a:pPr algn="l"/>
            <a:r>
              <a:rPr lang="en-US" sz="1900" b="1" dirty="0" smtClean="0"/>
              <a:t>Do </a:t>
            </a:r>
            <a:r>
              <a:rPr lang="en-US" sz="1900" b="1" dirty="0"/>
              <a:t>I need to notify York via a DWC-6 Form if an employee is NOT losing time from work, but has to attend a doctor’s appointment or physical therapy?</a:t>
            </a:r>
            <a:endParaRPr lang="en-US" sz="1900" dirty="0">
              <a:cs typeface="Calibri" panose="020F0502020204030204"/>
            </a:endParaRPr>
          </a:p>
          <a:p>
            <a:pPr marL="285750" indent="-285750" algn="l">
              <a:buFont typeface="Arial" panose="020B0604020202020204" pitchFamily="34" charset="0"/>
              <a:buChar char="•"/>
            </a:pPr>
            <a:r>
              <a:rPr lang="en-US" sz="1900" dirty="0" smtClean="0"/>
              <a:t>It </a:t>
            </a:r>
            <a:r>
              <a:rPr lang="en-US" sz="1900" dirty="0"/>
              <a:t>is in the best interest to allow employees to attend their doctor’s appointment or physical therapy during the work day.  Also, make sure to let the employee know they should try and minimize any time away from work.  For example, utilize a lunch hour.</a:t>
            </a:r>
            <a:endParaRPr lang="en-US" sz="1900" dirty="0">
              <a:cs typeface="Calibri"/>
            </a:endParaRPr>
          </a:p>
          <a:p>
            <a:pPr marL="285750" indent="-285750" algn="l">
              <a:buFont typeface="Arial" panose="020B0604020202020204" pitchFamily="34" charset="0"/>
              <a:buChar char="•"/>
            </a:pPr>
            <a:r>
              <a:rPr lang="en-US" sz="1900" dirty="0" smtClean="0"/>
              <a:t>York </a:t>
            </a:r>
            <a:r>
              <a:rPr lang="en-US" sz="1900" dirty="0"/>
              <a:t>does not request that you file a DWC-6 as “Disability” is defined as the inability,  because of the compensable injury, to obtain and retain employment at wages equivalent to the pre-injury wage. (Section 401.011 Texas Labor Code) </a:t>
            </a:r>
            <a:endParaRPr lang="en-US" sz="1900" dirty="0">
              <a:cs typeface="Calibri"/>
            </a:endParaRPr>
          </a:p>
          <a:p>
            <a:pPr marL="285750" indent="-285750" algn="l">
              <a:buFont typeface="Arial" panose="020B0604020202020204" pitchFamily="34" charset="0"/>
              <a:buChar char="•"/>
            </a:pPr>
            <a:r>
              <a:rPr lang="en-US" sz="1900" dirty="0" smtClean="0"/>
              <a:t>“</a:t>
            </a:r>
            <a:r>
              <a:rPr lang="en-US" sz="1900" dirty="0"/>
              <a:t>Treatment” is not “Disability”.</a:t>
            </a:r>
            <a:endParaRPr lang="en-US" sz="1900" dirty="0">
              <a:cs typeface="Calibri"/>
            </a:endParaRPr>
          </a:p>
          <a:p>
            <a:pPr algn="l"/>
            <a:endParaRPr lang="en-US" sz="1700" dirty="0">
              <a:cs typeface="Calibri"/>
            </a:endParaRPr>
          </a:p>
          <a:p>
            <a:pPr algn="l"/>
            <a:endParaRPr lang="en-US" sz="1700" dirty="0">
              <a:cs typeface="Calibri"/>
            </a:endParaRPr>
          </a:p>
        </p:txBody>
      </p:sp>
      <p:sp>
        <p:nvSpPr>
          <p:cNvPr id="12" name="Rectangle 11">
            <a:extLst>
              <a:ext uri="{FF2B5EF4-FFF2-40B4-BE49-F238E27FC236}">
                <a16:creationId xmlns:a16="http://schemas.microsoft.com/office/drawing/2014/main" id="{A35BD09B-BC3A-45C0-AF8E-950F364CDD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488" y="448056"/>
            <a:ext cx="2103120" cy="290779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05CC4153-3F0D-4F4C-8F12-E8FC3FA40A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510388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31E4F20-6166-4F4F-80CF-31BC428D2A42}"/>
              </a:ext>
            </a:extLst>
          </p:cNvPr>
          <p:cNvSpPr>
            <a:spLocks noGrp="1"/>
          </p:cNvSpPr>
          <p:nvPr>
            <p:ph type="ctrTitle"/>
          </p:nvPr>
        </p:nvSpPr>
        <p:spPr>
          <a:xfrm>
            <a:off x="774700" y="761999"/>
            <a:ext cx="3511188" cy="5368413"/>
          </a:xfrm>
        </p:spPr>
        <p:txBody>
          <a:bodyPr vert="horz" lIns="91440" tIns="45720" rIns="91440" bIns="45720" rtlCol="0" anchor="ctr">
            <a:normAutofit/>
          </a:bodyPr>
          <a:lstStyle/>
          <a:p>
            <a:pPr algn="l"/>
            <a:r>
              <a:rPr lang="en-US" b="0" kern="1200">
                <a:solidFill>
                  <a:srgbClr val="FFFFFF"/>
                </a:solidFill>
                <a:latin typeface="+mj-lt"/>
                <a:ea typeface="+mj-ea"/>
                <a:cs typeface="+mj-cs"/>
              </a:rPr>
              <a:t>Frequently Asked Questions - #2</a:t>
            </a:r>
            <a:endParaRPr lang="en-US" kern="1200">
              <a:solidFill>
                <a:srgbClr val="FFFFFF"/>
              </a:solidFill>
              <a:latin typeface="+mj-lt"/>
              <a:ea typeface="+mj-ea"/>
              <a:cs typeface="+mj-cs"/>
            </a:endParaRPr>
          </a:p>
          <a:p>
            <a:pPr algn="l"/>
            <a:endParaRPr lang="en-US" b="0" kern="1200">
              <a:solidFill>
                <a:srgbClr val="FFFFFF"/>
              </a:solidFill>
              <a:latin typeface="+mj-lt"/>
              <a:ea typeface="+mj-ea"/>
              <a:cs typeface="+mj-cs"/>
            </a:endParaRPr>
          </a:p>
        </p:txBody>
      </p:sp>
      <p:sp>
        <p:nvSpPr>
          <p:cNvPr id="10" name="Rectangle 9">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17BAD02-E83D-44BD-A8B9-9118B6FD503B}"/>
              </a:ext>
            </a:extLst>
          </p:cNvPr>
          <p:cNvSpPr>
            <a:spLocks noGrp="1"/>
          </p:cNvSpPr>
          <p:nvPr>
            <p:ph type="subTitle" idx="1"/>
          </p:nvPr>
        </p:nvSpPr>
        <p:spPr>
          <a:xfrm>
            <a:off x="5093623" y="762000"/>
            <a:ext cx="4042310" cy="5368412"/>
          </a:xfrm>
        </p:spPr>
        <p:txBody>
          <a:bodyPr vert="horz" lIns="91440" tIns="45720" rIns="91440" bIns="45720" rtlCol="0" anchor="ctr">
            <a:normAutofit lnSpcReduction="10000"/>
          </a:bodyPr>
          <a:lstStyle/>
          <a:p>
            <a:pPr algn="l"/>
            <a:r>
              <a:rPr lang="en-US" sz="1800" b="1" dirty="0" smtClean="0"/>
              <a:t>When </a:t>
            </a:r>
            <a:r>
              <a:rPr lang="en-US" sz="1800" b="1" dirty="0"/>
              <a:t>is a workplace incident that causes injury to one of my employees not payable under workers' compensation?</a:t>
            </a:r>
            <a:endParaRPr lang="en-US" sz="1800" dirty="0">
              <a:cs typeface="Calibri" panose="020F0502020204030204"/>
            </a:endParaRPr>
          </a:p>
          <a:p>
            <a:pPr algn="l"/>
            <a:r>
              <a:rPr lang="en-US" sz="1800" dirty="0"/>
              <a:t>The County is not liable for benefits if:</a:t>
            </a:r>
            <a:endParaRPr lang="en-US" sz="1800" dirty="0">
              <a:cs typeface="Calibri" panose="020F0502020204030204"/>
            </a:endParaRPr>
          </a:p>
          <a:p>
            <a:pPr marL="285750" indent="-285750" algn="l">
              <a:buFont typeface="Arial" panose="020B0604020202020204" pitchFamily="34" charset="0"/>
              <a:buChar char="•"/>
            </a:pPr>
            <a:r>
              <a:rPr lang="en-US" sz="1800" dirty="0" smtClean="0"/>
              <a:t>your </a:t>
            </a:r>
            <a:r>
              <a:rPr lang="en-US" sz="1800" dirty="0"/>
              <a:t>employee was injured while in a state of </a:t>
            </a:r>
            <a:r>
              <a:rPr lang="en-US" sz="1800" b="1" u="sng" dirty="0"/>
              <a:t>intoxication</a:t>
            </a:r>
            <a:r>
              <a:rPr lang="en-US" sz="1800" dirty="0"/>
              <a:t>; </a:t>
            </a:r>
            <a:endParaRPr lang="en-US" sz="1800" dirty="0">
              <a:cs typeface="Calibri" panose="020F0502020204030204"/>
            </a:endParaRPr>
          </a:p>
          <a:p>
            <a:pPr marL="285750" indent="-285750" algn="l">
              <a:buFont typeface="Arial" panose="020B0604020202020204" pitchFamily="34" charset="0"/>
              <a:buChar char="•"/>
            </a:pPr>
            <a:r>
              <a:rPr lang="en-US" sz="1800" dirty="0" smtClean="0"/>
              <a:t>the </a:t>
            </a:r>
            <a:r>
              <a:rPr lang="en-US" sz="1800" dirty="0"/>
              <a:t>injury was caused by the employee's </a:t>
            </a:r>
            <a:r>
              <a:rPr lang="en-US" sz="1800" b="1" u="sng" dirty="0"/>
              <a:t>willful attempt</a:t>
            </a:r>
            <a:r>
              <a:rPr lang="en-US" sz="1800" dirty="0"/>
              <a:t> to injure himself or unlawfully injure another person; </a:t>
            </a:r>
            <a:endParaRPr lang="en-US" sz="1800" dirty="0">
              <a:cs typeface="Calibri" panose="020F0502020204030204"/>
            </a:endParaRPr>
          </a:p>
          <a:p>
            <a:pPr marL="285750" indent="-285750" algn="l">
              <a:buFont typeface="Arial" panose="020B0604020202020204" pitchFamily="34" charset="0"/>
              <a:buChar char="•"/>
            </a:pPr>
            <a:r>
              <a:rPr lang="en-US" sz="1800" dirty="0" smtClean="0"/>
              <a:t>your </a:t>
            </a:r>
            <a:r>
              <a:rPr lang="en-US" sz="1800" dirty="0"/>
              <a:t>employee was injured while participating in a </a:t>
            </a:r>
            <a:r>
              <a:rPr lang="en-US" sz="1800" b="1" u="sng" dirty="0"/>
              <a:t>voluntary off-duty recreation</a:t>
            </a:r>
            <a:r>
              <a:rPr lang="en-US" sz="1800" dirty="0"/>
              <a:t>, social, or athletic activity that was not part of the employee's duties; </a:t>
            </a:r>
            <a:endParaRPr lang="en-US" sz="1800" dirty="0">
              <a:cs typeface="Calibri" panose="020F0502020204030204"/>
            </a:endParaRPr>
          </a:p>
          <a:p>
            <a:pPr marL="285750" indent="-285750" algn="l">
              <a:buFont typeface="Arial" panose="020B0604020202020204" pitchFamily="34" charset="0"/>
              <a:buChar char="•"/>
            </a:pPr>
            <a:r>
              <a:rPr lang="en-US" sz="1800" dirty="0" smtClean="0"/>
              <a:t>the </a:t>
            </a:r>
            <a:r>
              <a:rPr lang="en-US" sz="1800" dirty="0"/>
              <a:t>injury arose out of an </a:t>
            </a:r>
            <a:r>
              <a:rPr lang="en-US" sz="1800" b="1" u="sng" dirty="0"/>
              <a:t>act of God</a:t>
            </a:r>
            <a:r>
              <a:rPr lang="en-US" sz="1800" dirty="0"/>
              <a:t>; or </a:t>
            </a:r>
            <a:endParaRPr lang="en-US" sz="1800" dirty="0">
              <a:cs typeface="Calibri" panose="020F0502020204030204"/>
            </a:endParaRPr>
          </a:p>
          <a:p>
            <a:pPr marL="285750" indent="-285750" algn="l">
              <a:buFont typeface="Arial" panose="020B0604020202020204" pitchFamily="34" charset="0"/>
              <a:buChar char="•"/>
            </a:pPr>
            <a:r>
              <a:rPr lang="en-US" sz="1800" b="1" u="sng" dirty="0" smtClean="0"/>
              <a:t>horseplay</a:t>
            </a:r>
            <a:r>
              <a:rPr lang="en-US" sz="1800" dirty="0" smtClean="0"/>
              <a:t> </a:t>
            </a:r>
            <a:r>
              <a:rPr lang="en-US" sz="1800" dirty="0"/>
              <a:t>caused the injury.</a:t>
            </a:r>
            <a:br>
              <a:rPr lang="en-US" sz="1800" dirty="0"/>
            </a:br>
            <a:r>
              <a:rPr lang="en-US" sz="1800" dirty="0"/>
              <a:t> </a:t>
            </a:r>
            <a:endParaRPr lang="en-US" sz="1800" dirty="0">
              <a:cs typeface="Calibri" panose="020F0502020204030204"/>
            </a:endParaRPr>
          </a:p>
          <a:p>
            <a:pPr algn="l"/>
            <a:endParaRPr lang="en-US" sz="1700" dirty="0">
              <a:cs typeface="Calibri" panose="020F0502020204030204"/>
            </a:endParaRPr>
          </a:p>
          <a:p>
            <a:pPr algn="l"/>
            <a:endParaRPr lang="en-US" sz="1700" dirty="0">
              <a:cs typeface="Calibri" panose="020F0502020204030204"/>
            </a:endParaRPr>
          </a:p>
        </p:txBody>
      </p:sp>
      <p:sp>
        <p:nvSpPr>
          <p:cNvPr id="12" name="Rectangle 11">
            <a:extLst>
              <a:ext uri="{FF2B5EF4-FFF2-40B4-BE49-F238E27FC236}">
                <a16:creationId xmlns:a16="http://schemas.microsoft.com/office/drawing/2014/main" id="{A35BD09B-BC3A-45C0-AF8E-950F364CDD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488" y="448056"/>
            <a:ext cx="2103120" cy="290779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05CC4153-3F0D-4F4C-8F12-E8FC3FA40A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825402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31E4F20-6166-4F4F-80CF-31BC428D2A42}"/>
              </a:ext>
            </a:extLst>
          </p:cNvPr>
          <p:cNvSpPr>
            <a:spLocks noGrp="1"/>
          </p:cNvSpPr>
          <p:nvPr>
            <p:ph type="ctrTitle"/>
          </p:nvPr>
        </p:nvSpPr>
        <p:spPr>
          <a:xfrm>
            <a:off x="774700" y="761999"/>
            <a:ext cx="3511188" cy="5368413"/>
          </a:xfrm>
        </p:spPr>
        <p:txBody>
          <a:bodyPr vert="horz" lIns="91440" tIns="45720" rIns="91440" bIns="45720" rtlCol="0" anchor="ctr">
            <a:normAutofit/>
          </a:bodyPr>
          <a:lstStyle/>
          <a:p>
            <a:pPr algn="l"/>
            <a:r>
              <a:rPr lang="en-US" b="0" kern="1200" dirty="0">
                <a:solidFill>
                  <a:srgbClr val="FFFFFF"/>
                </a:solidFill>
                <a:latin typeface="+mj-lt"/>
                <a:ea typeface="+mj-ea"/>
                <a:cs typeface="+mj-cs"/>
              </a:rPr>
              <a:t>Frequently Asked Questions - </a:t>
            </a:r>
            <a:r>
              <a:rPr lang="en-US" b="0" dirty="0">
                <a:solidFill>
                  <a:srgbClr val="FFFFFF"/>
                </a:solidFill>
              </a:rPr>
              <a:t>#3</a:t>
            </a:r>
            <a:endParaRPr lang="en-US" kern="1200" dirty="0">
              <a:solidFill>
                <a:srgbClr val="FFFFFF"/>
              </a:solidFill>
              <a:latin typeface="+mj-lt"/>
              <a:ea typeface="+mj-ea"/>
              <a:cs typeface="+mj-cs"/>
            </a:endParaRPr>
          </a:p>
          <a:p>
            <a:pPr algn="l"/>
            <a:endParaRPr lang="en-US" b="0" kern="1200">
              <a:solidFill>
                <a:srgbClr val="FFFFFF"/>
              </a:solidFill>
              <a:latin typeface="+mj-lt"/>
              <a:ea typeface="+mj-ea"/>
              <a:cs typeface="+mj-cs"/>
            </a:endParaRPr>
          </a:p>
        </p:txBody>
      </p:sp>
      <p:sp>
        <p:nvSpPr>
          <p:cNvPr id="10" name="Rectangle 9">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17BAD02-E83D-44BD-A8B9-9118B6FD503B}"/>
              </a:ext>
            </a:extLst>
          </p:cNvPr>
          <p:cNvSpPr>
            <a:spLocks noGrp="1"/>
          </p:cNvSpPr>
          <p:nvPr>
            <p:ph type="subTitle" idx="1"/>
          </p:nvPr>
        </p:nvSpPr>
        <p:spPr>
          <a:xfrm>
            <a:off x="5093623" y="762000"/>
            <a:ext cx="4042310" cy="5368412"/>
          </a:xfrm>
        </p:spPr>
        <p:txBody>
          <a:bodyPr vert="horz" lIns="91440" tIns="45720" rIns="91440" bIns="45720" rtlCol="0" anchor="ctr">
            <a:normAutofit/>
          </a:bodyPr>
          <a:lstStyle/>
          <a:p>
            <a:pPr algn="l"/>
            <a:r>
              <a:rPr lang="en-US" sz="1800" b="1" dirty="0" smtClean="0"/>
              <a:t>Am </a:t>
            </a:r>
            <a:r>
              <a:rPr lang="en-US" sz="1800" b="1" dirty="0"/>
              <a:t>I required to hold my employee's job open for them after they are injured?</a:t>
            </a:r>
            <a:r>
              <a:rPr lang="en-US" sz="1800" dirty="0"/>
              <a:t> </a:t>
            </a:r>
            <a:endParaRPr lang="en-US" sz="1800" dirty="0">
              <a:ea typeface="+mn-lt"/>
              <a:cs typeface="+mn-lt"/>
            </a:endParaRPr>
          </a:p>
          <a:p>
            <a:pPr marL="285750" indent="-285750" algn="l">
              <a:buFont typeface="Arial" panose="020B0604020202020204" pitchFamily="34" charset="0"/>
              <a:buChar char="•"/>
            </a:pPr>
            <a:r>
              <a:rPr lang="en-US" sz="1800" dirty="0" smtClean="0"/>
              <a:t>York </a:t>
            </a:r>
            <a:r>
              <a:rPr lang="en-US" sz="1800" dirty="0"/>
              <a:t>encourages a Modified Duty Program. However, you </a:t>
            </a:r>
            <a:r>
              <a:rPr lang="en-US" sz="1800" b="1" u="sng" dirty="0"/>
              <a:t>are not</a:t>
            </a:r>
            <a:r>
              <a:rPr lang="en-US" sz="1800" dirty="0"/>
              <a:t> required under the Texas Workers' Compensation Act to provide employment after an injury occurs. </a:t>
            </a:r>
            <a:endParaRPr lang="en-US" sz="1800" dirty="0">
              <a:ea typeface="+mn-lt"/>
              <a:cs typeface="+mn-lt"/>
            </a:endParaRPr>
          </a:p>
          <a:p>
            <a:pPr marL="285750" indent="-285750" algn="l">
              <a:buFont typeface="Arial" panose="020B0604020202020204" pitchFamily="34" charset="0"/>
              <a:buChar char="•"/>
            </a:pPr>
            <a:r>
              <a:rPr lang="en-US" sz="1800" dirty="0" smtClean="0"/>
              <a:t>However</a:t>
            </a:r>
            <a:r>
              <a:rPr lang="en-US" sz="1800" dirty="0"/>
              <a:t>, make sure to check your personnel policy regarding </a:t>
            </a:r>
            <a:r>
              <a:rPr lang="en-US" sz="1800" b="1" dirty="0"/>
              <a:t>FMLA</a:t>
            </a:r>
            <a:r>
              <a:rPr lang="en-US" sz="1800" dirty="0"/>
              <a:t> prior to terminating an employee and remember to </a:t>
            </a:r>
            <a:r>
              <a:rPr lang="en-US" sz="1800" b="1" dirty="0"/>
              <a:t>be consistent</a:t>
            </a:r>
            <a:r>
              <a:rPr lang="en-US" sz="1800" dirty="0"/>
              <a:t> with your employees.</a:t>
            </a:r>
            <a:endParaRPr lang="en-US" sz="1800" dirty="0">
              <a:ea typeface="+mn-lt"/>
              <a:cs typeface="+mn-lt"/>
            </a:endParaRPr>
          </a:p>
          <a:p>
            <a:pPr algn="l"/>
            <a:r>
              <a:rPr lang="en-US" sz="1800" dirty="0"/>
              <a:t>Consider implementing a </a:t>
            </a:r>
            <a:r>
              <a:rPr lang="en-US" sz="1800" b="1" dirty="0"/>
              <a:t>Neutral Absence Policy</a:t>
            </a:r>
            <a:r>
              <a:rPr lang="en-US" sz="1800" i="1" dirty="0"/>
              <a:t>. </a:t>
            </a:r>
            <a:endParaRPr lang="en-US" sz="1800" i="1" dirty="0" smtClean="0"/>
          </a:p>
          <a:p>
            <a:pPr marL="285750" indent="-285750" algn="l">
              <a:buFont typeface="Arial" panose="020B0604020202020204" pitchFamily="34" charset="0"/>
              <a:buChar char="•"/>
            </a:pPr>
            <a:r>
              <a:rPr lang="en-US" sz="1800" i="1" dirty="0" smtClean="0"/>
              <a:t>It </a:t>
            </a:r>
            <a:r>
              <a:rPr lang="en-US" sz="1800" i="1" dirty="0"/>
              <a:t>is permissible to terminate an employee who is out on workers' compensation, given business necessity or  other reasons that fall within the County’s policy</a:t>
            </a:r>
            <a:endParaRPr lang="en-US" sz="1800" dirty="0">
              <a:ea typeface="+mn-lt"/>
              <a:cs typeface="+mn-lt"/>
            </a:endParaRPr>
          </a:p>
          <a:p>
            <a:pPr algn="l"/>
            <a:endParaRPr lang="en-US" sz="1700" b="1" dirty="0">
              <a:cs typeface="Calibri" panose="020F0502020204030204"/>
            </a:endParaRPr>
          </a:p>
        </p:txBody>
      </p:sp>
      <p:sp>
        <p:nvSpPr>
          <p:cNvPr id="12" name="Rectangle 11">
            <a:extLst>
              <a:ext uri="{FF2B5EF4-FFF2-40B4-BE49-F238E27FC236}">
                <a16:creationId xmlns:a16="http://schemas.microsoft.com/office/drawing/2014/main" id="{A35BD09B-BC3A-45C0-AF8E-950F364CDD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488" y="448056"/>
            <a:ext cx="2103120" cy="290779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05CC4153-3F0D-4F4C-8F12-E8FC3FA40A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75491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31E4F20-6166-4F4F-80CF-31BC428D2A42}"/>
              </a:ext>
            </a:extLst>
          </p:cNvPr>
          <p:cNvSpPr>
            <a:spLocks noGrp="1"/>
          </p:cNvSpPr>
          <p:nvPr>
            <p:ph type="ctrTitle"/>
          </p:nvPr>
        </p:nvSpPr>
        <p:spPr>
          <a:xfrm>
            <a:off x="774700" y="761999"/>
            <a:ext cx="3511188" cy="5368413"/>
          </a:xfrm>
        </p:spPr>
        <p:txBody>
          <a:bodyPr vert="horz" lIns="91440" tIns="45720" rIns="91440" bIns="45720" rtlCol="0" anchor="ctr">
            <a:normAutofit/>
          </a:bodyPr>
          <a:lstStyle/>
          <a:p>
            <a:pPr algn="l"/>
            <a:r>
              <a:rPr lang="en-US" b="0" kern="1200" dirty="0">
                <a:solidFill>
                  <a:srgbClr val="FFFFFF"/>
                </a:solidFill>
                <a:latin typeface="+mj-lt"/>
                <a:ea typeface="+mj-ea"/>
                <a:cs typeface="+mj-cs"/>
              </a:rPr>
              <a:t>Frequently Asked Questions - </a:t>
            </a:r>
            <a:r>
              <a:rPr lang="en-US" b="0" dirty="0">
                <a:solidFill>
                  <a:srgbClr val="FFFFFF"/>
                </a:solidFill>
              </a:rPr>
              <a:t>#4</a:t>
            </a:r>
            <a:endParaRPr lang="en-US" kern="1200" dirty="0">
              <a:solidFill>
                <a:srgbClr val="FFFFFF"/>
              </a:solidFill>
              <a:latin typeface="+mj-lt"/>
              <a:ea typeface="+mj-ea"/>
              <a:cs typeface="+mj-cs"/>
            </a:endParaRPr>
          </a:p>
          <a:p>
            <a:pPr algn="l"/>
            <a:endParaRPr lang="en-US" b="0" kern="1200">
              <a:solidFill>
                <a:srgbClr val="FFFFFF"/>
              </a:solidFill>
              <a:latin typeface="+mj-lt"/>
              <a:ea typeface="+mj-ea"/>
              <a:cs typeface="+mj-cs"/>
            </a:endParaRPr>
          </a:p>
        </p:txBody>
      </p:sp>
      <p:sp>
        <p:nvSpPr>
          <p:cNvPr id="10" name="Rectangle 9">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17BAD02-E83D-44BD-A8B9-9118B6FD503B}"/>
              </a:ext>
            </a:extLst>
          </p:cNvPr>
          <p:cNvSpPr>
            <a:spLocks noGrp="1"/>
          </p:cNvSpPr>
          <p:nvPr>
            <p:ph type="subTitle" idx="1"/>
          </p:nvPr>
        </p:nvSpPr>
        <p:spPr>
          <a:xfrm>
            <a:off x="5093623" y="762000"/>
            <a:ext cx="4042310" cy="5368412"/>
          </a:xfrm>
        </p:spPr>
        <p:txBody>
          <a:bodyPr vert="horz" lIns="91440" tIns="45720" rIns="91440" bIns="45720" rtlCol="0" anchor="ctr">
            <a:normAutofit/>
          </a:bodyPr>
          <a:lstStyle/>
          <a:p>
            <a:pPr algn="l"/>
            <a:r>
              <a:rPr lang="en-US" sz="1800" b="1" dirty="0"/>
              <a:t>As an employer, how long to I have keep a record of all work related injuries?</a:t>
            </a:r>
            <a:endParaRPr lang="en-US" sz="1800" dirty="0">
              <a:ea typeface="+mn-lt"/>
              <a:cs typeface="+mn-lt"/>
            </a:endParaRPr>
          </a:p>
          <a:p>
            <a:pPr marL="285750" indent="-285750" algn="l">
              <a:buFont typeface="Arial" panose="020B0604020202020204" pitchFamily="34" charset="0"/>
              <a:buChar char="•"/>
            </a:pPr>
            <a:r>
              <a:rPr lang="en-US" sz="1800" dirty="0"/>
              <a:t>The records must be kept for at least </a:t>
            </a:r>
            <a:r>
              <a:rPr lang="en-US" sz="1800" b="1" u="sng" dirty="0"/>
              <a:t>five (5) years</a:t>
            </a:r>
            <a:r>
              <a:rPr lang="en-US" sz="1800" dirty="0"/>
              <a:t> from the last day of the year in which the injury, illness or fatality occurred, or for the period of time required by the Texas State Library and Archives Commission retention schedule.</a:t>
            </a:r>
            <a:endParaRPr lang="en-US" sz="1800" dirty="0">
              <a:ea typeface="+mn-lt"/>
              <a:cs typeface="+mn-lt"/>
            </a:endParaRPr>
          </a:p>
          <a:p>
            <a:pPr algn="l"/>
            <a:endParaRPr lang="en-US" sz="1800" dirty="0">
              <a:ea typeface="+mn-lt"/>
              <a:cs typeface="+mn-lt"/>
            </a:endParaRPr>
          </a:p>
          <a:p>
            <a:pPr marL="285750" indent="-285750" algn="l">
              <a:buFont typeface="Arial"/>
              <a:buChar char="•"/>
            </a:pPr>
            <a:endParaRPr lang="en-US" sz="1700" dirty="0">
              <a:ea typeface="+mn-lt"/>
              <a:cs typeface="+mn-lt"/>
            </a:endParaRPr>
          </a:p>
          <a:p>
            <a:pPr algn="l"/>
            <a:endParaRPr lang="en-US" sz="1700" dirty="0">
              <a:cs typeface="Calibri" panose="020F0502020204030204"/>
            </a:endParaRPr>
          </a:p>
        </p:txBody>
      </p:sp>
      <p:sp>
        <p:nvSpPr>
          <p:cNvPr id="12" name="Rectangle 11">
            <a:extLst>
              <a:ext uri="{FF2B5EF4-FFF2-40B4-BE49-F238E27FC236}">
                <a16:creationId xmlns:a16="http://schemas.microsoft.com/office/drawing/2014/main" id="{A35BD09B-BC3A-45C0-AF8E-950F364CDD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488" y="448056"/>
            <a:ext cx="2103120" cy="290779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05CC4153-3F0D-4F4C-8F12-E8FC3FA40A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756217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31E4F20-6166-4F4F-80CF-31BC428D2A42}"/>
              </a:ext>
            </a:extLst>
          </p:cNvPr>
          <p:cNvSpPr>
            <a:spLocks noGrp="1"/>
          </p:cNvSpPr>
          <p:nvPr>
            <p:ph type="ctrTitle"/>
          </p:nvPr>
        </p:nvSpPr>
        <p:spPr>
          <a:xfrm>
            <a:off x="774700" y="761999"/>
            <a:ext cx="3511188" cy="5368413"/>
          </a:xfrm>
        </p:spPr>
        <p:txBody>
          <a:bodyPr vert="horz" lIns="91440" tIns="45720" rIns="91440" bIns="45720" rtlCol="0" anchor="ctr">
            <a:normAutofit/>
          </a:bodyPr>
          <a:lstStyle/>
          <a:p>
            <a:pPr algn="l"/>
            <a:r>
              <a:rPr lang="en-US" b="0" kern="1200" dirty="0">
                <a:solidFill>
                  <a:srgbClr val="FFFFFF"/>
                </a:solidFill>
                <a:latin typeface="+mj-lt"/>
                <a:ea typeface="+mj-ea"/>
                <a:cs typeface="+mj-cs"/>
              </a:rPr>
              <a:t>Frequently Asked Questions - </a:t>
            </a:r>
            <a:r>
              <a:rPr lang="en-US" b="0" dirty="0">
                <a:solidFill>
                  <a:srgbClr val="FFFFFF"/>
                </a:solidFill>
              </a:rPr>
              <a:t>#5</a:t>
            </a:r>
            <a:endParaRPr lang="en-US" kern="1200" dirty="0">
              <a:solidFill>
                <a:srgbClr val="FFFFFF"/>
              </a:solidFill>
              <a:latin typeface="+mj-lt"/>
              <a:ea typeface="+mj-ea"/>
              <a:cs typeface="+mj-cs"/>
            </a:endParaRPr>
          </a:p>
          <a:p>
            <a:pPr algn="l"/>
            <a:endParaRPr lang="en-US" b="0" kern="1200">
              <a:solidFill>
                <a:srgbClr val="FFFFFF"/>
              </a:solidFill>
              <a:latin typeface="+mj-lt"/>
              <a:ea typeface="+mj-ea"/>
              <a:cs typeface="+mj-cs"/>
            </a:endParaRPr>
          </a:p>
        </p:txBody>
      </p:sp>
      <p:sp>
        <p:nvSpPr>
          <p:cNvPr id="10" name="Rectangle 9">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17BAD02-E83D-44BD-A8B9-9118B6FD503B}"/>
              </a:ext>
            </a:extLst>
          </p:cNvPr>
          <p:cNvSpPr>
            <a:spLocks noGrp="1"/>
          </p:cNvSpPr>
          <p:nvPr>
            <p:ph type="subTitle" idx="1"/>
          </p:nvPr>
        </p:nvSpPr>
        <p:spPr>
          <a:xfrm>
            <a:off x="4847817" y="57150"/>
            <a:ext cx="4681406" cy="6552584"/>
          </a:xfrm>
        </p:spPr>
        <p:txBody>
          <a:bodyPr vert="horz" lIns="91440" tIns="45720" rIns="91440" bIns="45720" rtlCol="0" anchor="ctr">
            <a:normAutofit fontScale="85000" lnSpcReduction="10000"/>
          </a:bodyPr>
          <a:lstStyle/>
          <a:p>
            <a:pPr algn="l"/>
            <a:endParaRPr lang="en-US" sz="1700" dirty="0"/>
          </a:p>
          <a:p>
            <a:pPr algn="l"/>
            <a:endParaRPr lang="en-US" sz="1700" dirty="0"/>
          </a:p>
          <a:p>
            <a:pPr algn="l"/>
            <a:r>
              <a:rPr lang="en-US" sz="1900" b="1" dirty="0" smtClean="0"/>
              <a:t>Can </a:t>
            </a:r>
            <a:r>
              <a:rPr lang="en-US" sz="1900" b="1" dirty="0"/>
              <a:t>an injury occurring while walking be considered compensable? </a:t>
            </a:r>
            <a:r>
              <a:rPr lang="en-US" sz="1900" dirty="0"/>
              <a:t>YES</a:t>
            </a:r>
            <a:endParaRPr lang="en-US" sz="1900" dirty="0">
              <a:ea typeface="+mn-lt"/>
              <a:cs typeface="+mn-lt"/>
            </a:endParaRPr>
          </a:p>
          <a:p>
            <a:pPr algn="l"/>
            <a:r>
              <a:rPr lang="en-US" sz="1900" b="1" dirty="0" smtClean="0"/>
              <a:t>Why</a:t>
            </a:r>
            <a:r>
              <a:rPr lang="en-US" sz="1900" b="1" dirty="0"/>
              <a:t>??? Since everybody walks both at work and outside of work, why would this be considered a compensable injury?</a:t>
            </a:r>
            <a:endParaRPr lang="en-US" sz="1900" dirty="0">
              <a:ea typeface="+mn-lt"/>
              <a:cs typeface="+mn-lt"/>
            </a:endParaRPr>
          </a:p>
          <a:p>
            <a:pPr marL="285750" indent="-285750" algn="l">
              <a:buFont typeface="Arial" panose="020B0604020202020204" pitchFamily="34" charset="0"/>
              <a:buChar char="•"/>
            </a:pPr>
            <a:r>
              <a:rPr lang="en-US" sz="1900" dirty="0" smtClean="0"/>
              <a:t>If </a:t>
            </a:r>
            <a:r>
              <a:rPr lang="en-US" sz="1900" dirty="0"/>
              <a:t>an employee who is walking suffers an injury while furthering the business of the employer and it arose out of employment, then it would be compensable.</a:t>
            </a:r>
            <a:endParaRPr lang="en-US" sz="1900" dirty="0">
              <a:ea typeface="+mn-lt"/>
              <a:cs typeface="+mn-lt"/>
            </a:endParaRPr>
          </a:p>
          <a:p>
            <a:pPr algn="l"/>
            <a:r>
              <a:rPr lang="en-US" sz="1900" b="1" dirty="0" smtClean="0"/>
              <a:t>Example</a:t>
            </a:r>
            <a:r>
              <a:rPr lang="en-US" sz="1900" b="1" dirty="0"/>
              <a:t>: </a:t>
            </a:r>
            <a:endParaRPr lang="en-US" sz="1900" b="1" dirty="0" smtClean="0"/>
          </a:p>
          <a:p>
            <a:pPr marL="285750" indent="-285750" algn="l">
              <a:buFont typeface="Arial" panose="020B0604020202020204" pitchFamily="34" charset="0"/>
              <a:buChar char="•"/>
            </a:pPr>
            <a:r>
              <a:rPr lang="en-US" sz="1900" dirty="0" smtClean="0"/>
              <a:t>If </a:t>
            </a:r>
            <a:r>
              <a:rPr lang="en-US" sz="1900" dirty="0"/>
              <a:t>an employee’s knee popped causing an injury when he put his foot on the ground while walking down the hallway to go to a meeting at his place of employment, this would be compensable.  The fact that the event could have occurred out side of work is not a defense.  The employee was furthering the affairs of the employer by going to a meeting. The injury arose out of employment because the injury occurred when the employee put his foot down on the floor, which is owned or controlled by the employer.  The floor is considered an instrumentality of the employer. This has been upheld through the Appeals Panel. </a:t>
            </a:r>
            <a:r>
              <a:rPr lang="en-US" sz="1900" i="1" dirty="0"/>
              <a:t>If it can be shown that there was an underlying medical or degenerative condition, then there would be a defense in this type of claim. (I.e. prior knee surgery, arthritis in the knee)  </a:t>
            </a:r>
            <a:r>
              <a:rPr lang="en-US" sz="1900" dirty="0"/>
              <a:t>  </a:t>
            </a:r>
            <a:endParaRPr lang="en-US" sz="1700" dirty="0">
              <a:ea typeface="+mn-lt"/>
              <a:cs typeface="+mn-lt"/>
            </a:endParaRPr>
          </a:p>
          <a:p>
            <a:pPr algn="l"/>
            <a:endParaRPr lang="en-US" sz="1700" dirty="0">
              <a:cs typeface="Calibri" panose="020F0502020204030204"/>
            </a:endParaRPr>
          </a:p>
        </p:txBody>
      </p:sp>
      <p:sp>
        <p:nvSpPr>
          <p:cNvPr id="12" name="Rectangle 11">
            <a:extLst>
              <a:ext uri="{FF2B5EF4-FFF2-40B4-BE49-F238E27FC236}">
                <a16:creationId xmlns:a16="http://schemas.microsoft.com/office/drawing/2014/main" id="{A35BD09B-BC3A-45C0-AF8E-950F364CDD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488" y="448056"/>
            <a:ext cx="2103120" cy="290779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05CC4153-3F0D-4F4C-8F12-E8FC3FA40A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24150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0FA0-7C21-4A4D-818A-D9AC118A6890}"/>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b="0"/>
              <a:t>QUESTIONS?</a:t>
            </a:r>
            <a:endParaRPr lang="en-US" sz="6000"/>
          </a:p>
          <a:p>
            <a:endParaRPr lang="en-US" sz="6000"/>
          </a:p>
        </p:txBody>
      </p:sp>
      <p:sp>
        <p:nvSpPr>
          <p:cNvPr id="8" name="Freeform: Shape 7">
            <a:extLst>
              <a:ext uri="{FF2B5EF4-FFF2-40B4-BE49-F238E27FC236}">
                <a16:creationId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B073645-39B9-4E0D-9A1D-CBA4DB425F05}"/>
              </a:ext>
            </a:extLst>
          </p:cNvPr>
          <p:cNvPicPr>
            <a:picLocks noChangeAspect="1"/>
          </p:cNvPicPr>
          <p:nvPr/>
        </p:nvPicPr>
        <p:blipFill rotWithShape="1">
          <a:blip r:embed="rId2"/>
          <a:srcRect l="34118" r="4" b="4"/>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52318188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a:solidFill>
                  <a:schemeClr val="bg1"/>
                </a:solidFill>
              </a:rPr>
              <a:t>Clinic</a:t>
            </a:r>
          </a:p>
        </p:txBody>
      </p:sp>
      <p:sp>
        <p:nvSpPr>
          <p:cNvPr id="4" name="TextBox 3">
            <a:extLst>
              <a:ext uri="{FF2B5EF4-FFF2-40B4-BE49-F238E27FC236}">
                <a16:creationId xmlns:a16="http://schemas.microsoft.com/office/drawing/2014/main" id="{CD607C01-7CB0-4100-A23A-42097693C66D}"/>
              </a:ext>
            </a:extLst>
          </p:cNvPr>
          <p:cNvSpPr txBox="1"/>
          <p:nvPr/>
        </p:nvSpPr>
        <p:spPr>
          <a:xfrm>
            <a:off x="4208206" y="521109"/>
            <a:ext cx="7413522" cy="3964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endParaRPr lang="en-US" dirty="0">
              <a:ea typeface="+mn-lt"/>
              <a:cs typeface="+mn-lt"/>
            </a:endParaRPr>
          </a:p>
          <a:p>
            <a:pPr>
              <a:lnSpc>
                <a:spcPct val="90000"/>
              </a:lnSpc>
              <a:spcBef>
                <a:spcPts val="1000"/>
              </a:spcBef>
            </a:pPr>
            <a:endParaRPr lang="en-US" dirty="0">
              <a:ea typeface="+mn-lt"/>
              <a:cs typeface="+mn-lt"/>
            </a:endParaRPr>
          </a:p>
          <a:p>
            <a:pPr>
              <a:lnSpc>
                <a:spcPct val="90000"/>
              </a:lnSpc>
              <a:spcBef>
                <a:spcPts val="1000"/>
              </a:spcBef>
            </a:pPr>
            <a:endParaRPr lang="en-US" dirty="0">
              <a:ea typeface="+mn-lt"/>
              <a:cs typeface="+mn-lt"/>
            </a:endParaRPr>
          </a:p>
          <a:p>
            <a:pPr>
              <a:lnSpc>
                <a:spcPct val="90000"/>
              </a:lnSpc>
              <a:spcBef>
                <a:spcPts val="1000"/>
              </a:spcBef>
            </a:pPr>
            <a:endParaRPr lang="en-US" dirty="0">
              <a:ea typeface="+mn-lt"/>
              <a:cs typeface="+mn-lt"/>
            </a:endParaRPr>
          </a:p>
          <a:p>
            <a:pPr>
              <a:lnSpc>
                <a:spcPct val="90000"/>
              </a:lnSpc>
              <a:spcBef>
                <a:spcPts val="1000"/>
              </a:spcBef>
            </a:pPr>
            <a:endParaRPr lang="en-US" sz="4400" dirty="0">
              <a:ea typeface="+mn-lt"/>
              <a:cs typeface="+mn-lt"/>
            </a:endParaRPr>
          </a:p>
          <a:p>
            <a:pPr>
              <a:lnSpc>
                <a:spcPct val="90000"/>
              </a:lnSpc>
              <a:spcBef>
                <a:spcPts val="1000"/>
              </a:spcBef>
            </a:pPr>
            <a:r>
              <a:rPr lang="en-US" sz="4400" dirty="0">
                <a:ea typeface="+mn-lt"/>
                <a:cs typeface="+mn-lt"/>
              </a:rPr>
              <a:t>Employee Health Clinic</a:t>
            </a:r>
          </a:p>
          <a:p>
            <a:pPr>
              <a:lnSpc>
                <a:spcPct val="90000"/>
              </a:lnSpc>
              <a:spcBef>
                <a:spcPts val="1000"/>
              </a:spcBef>
            </a:pPr>
            <a:endParaRPr lang="en-US" sz="4400" dirty="0">
              <a:ea typeface="+mn-lt"/>
              <a:cs typeface="+mn-lt"/>
            </a:endParaRPr>
          </a:p>
          <a:p>
            <a:pPr algn="l"/>
            <a:endParaRPr lang="en-US" dirty="0">
              <a:cs typeface="Calibri"/>
            </a:endParaRPr>
          </a:p>
        </p:txBody>
      </p:sp>
      <p:sp>
        <p:nvSpPr>
          <p:cNvPr id="5" name="TextBox 4">
            <a:extLst>
              <a:ext uri="{FF2B5EF4-FFF2-40B4-BE49-F238E27FC236}">
                <a16:creationId xmlns:a16="http://schemas.microsoft.com/office/drawing/2014/main" id="{BB99F7CE-D065-42AA-B7BE-72C3235ED26F}"/>
              </a:ext>
            </a:extLst>
          </p:cNvPr>
          <p:cNvSpPr txBox="1"/>
          <p:nvPr/>
        </p:nvSpPr>
        <p:spPr>
          <a:xfrm>
            <a:off x="4287371" y="351416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Shawn </a:t>
            </a:r>
            <a:r>
              <a:rPr lang="en-US" sz="2400" dirty="0" err="1"/>
              <a:t>Musarra</a:t>
            </a:r>
            <a:endParaRPr lang="en-US" sz="2400" dirty="0" err="1">
              <a:cs typeface="Calibri"/>
            </a:endParaRPr>
          </a:p>
        </p:txBody>
      </p:sp>
    </p:spTree>
    <p:extLst>
      <p:ext uri="{BB962C8B-B14F-4D97-AF65-F5344CB8AC3E}">
        <p14:creationId xmlns:p14="http://schemas.microsoft.com/office/powerpoint/2010/main" val="240828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a:solidFill>
                  <a:srgbClr val="FFFFFF"/>
                </a:solidFill>
                <a:latin typeface="Tw Cen MT" panose="020B0602020104020603" pitchFamily="34" charset="0"/>
              </a:rPr>
              <a:t>HR Liaison Meeting Agenda</a:t>
            </a:r>
          </a:p>
        </p:txBody>
      </p:sp>
      <p:graphicFrame>
        <p:nvGraphicFramePr>
          <p:cNvPr id="13" name="Content Placeholder 2">
            <a:extLst>
              <a:ext uri="{FF2B5EF4-FFF2-40B4-BE49-F238E27FC236}">
                <a16:creationId xmlns:a16="http://schemas.microsoft.com/office/drawing/2014/main" id="{05713FB2-608F-4368-9F2B-F094E032C7C9}"/>
              </a:ext>
            </a:extLst>
          </p:cNvPr>
          <p:cNvGraphicFramePr>
            <a:graphicFrameLocks noGrp="1"/>
          </p:cNvGraphicFramePr>
          <p:nvPr>
            <p:ph idx="1"/>
            <p:extLst>
              <p:ext uri="{D42A27DB-BD31-4B8C-83A1-F6EECF244321}">
                <p14:modId xmlns:p14="http://schemas.microsoft.com/office/powerpoint/2010/main" val="169101664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622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2" name="Rectangle 38">
            <a:extLst>
              <a:ext uri="{FF2B5EF4-FFF2-40B4-BE49-F238E27FC236}">
                <a16:creationId xmlns:a16="http://schemas.microsoft.com/office/drawing/2014/main" id="{1E214AA7-F028-4A0D-8698-61AEC754D1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0BF898-FE20-44D3-A1A1-1FEEB2F24004}"/>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vert="horz" lIns="91440" tIns="45720" rIns="91440" bIns="45720" rtlCol="0" anchor="ctr">
            <a:normAutofit/>
          </a:bodyPr>
          <a:lstStyle/>
          <a:p>
            <a:pPr algn="ctr"/>
            <a:r>
              <a:rPr lang="en-US" sz="3600" kern="1200">
                <a:solidFill>
                  <a:srgbClr val="3F3F3F"/>
                </a:solidFill>
                <a:latin typeface="+mj-lt"/>
                <a:ea typeface="+mj-ea"/>
                <a:cs typeface="+mj-cs"/>
              </a:rPr>
              <a:t>Updates &amp; Useful Information</a:t>
            </a:r>
          </a:p>
        </p:txBody>
      </p:sp>
      <p:sp>
        <p:nvSpPr>
          <p:cNvPr id="3" name="Content Placeholder 2">
            <a:extLst>
              <a:ext uri="{FF2B5EF4-FFF2-40B4-BE49-F238E27FC236}">
                <a16:creationId xmlns:a16="http://schemas.microsoft.com/office/drawing/2014/main" id="{95669C1B-9F62-4599-9A4C-18EB2E5513ED}"/>
              </a:ext>
            </a:extLst>
          </p:cNvPr>
          <p:cNvSpPr>
            <a:spLocks noGrp="1"/>
          </p:cNvSpPr>
          <p:nvPr>
            <p:ph idx="1"/>
          </p:nvPr>
        </p:nvSpPr>
        <p:spPr>
          <a:xfrm>
            <a:off x="1476915" y="2888250"/>
            <a:ext cx="4297351" cy="2959777"/>
          </a:xfrm>
        </p:spPr>
        <p:txBody>
          <a:bodyPr vert="horz" lIns="91440" tIns="45720" rIns="91440" bIns="45720" rtlCol="0" anchor="t">
            <a:normAutofit/>
          </a:bodyPr>
          <a:lstStyle/>
          <a:p>
            <a:pPr marL="0" indent="0">
              <a:buNone/>
            </a:pPr>
            <a:r>
              <a:rPr lang="en-US" sz="2000" dirty="0"/>
              <a:t>Interested in personalized health and nutrition strategies?  Sign up to meet with our Health Coach, Mrs. Francis Diep.  She has an office within the Main clinic and is mobile.  </a:t>
            </a:r>
            <a:endParaRPr lang="en-US" dirty="0"/>
          </a:p>
          <a:p>
            <a:pPr>
              <a:spcBef>
                <a:spcPct val="0"/>
              </a:spcBef>
              <a:spcAft>
                <a:spcPct val="0"/>
              </a:spcAft>
            </a:pPr>
            <a:endParaRPr lang="en-US" sz="2000" b="1"/>
          </a:p>
        </p:txBody>
      </p:sp>
      <p:cxnSp>
        <p:nvCxnSpPr>
          <p:cNvPr id="44" name="Straight Connector 40">
            <a:extLst>
              <a:ext uri="{FF2B5EF4-FFF2-40B4-BE49-F238E27FC236}">
                <a16:creationId xmlns:a16="http://schemas.microsoft.com/office/drawing/2014/main" id="{D6206FDC-2777-4D7F-AF9C-73413DA664C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8622D63-C5C6-47BD-8D17-23FDF1A2D8E9}"/>
              </a:ext>
            </a:extLst>
          </p:cNvPr>
          <p:cNvSpPr txBox="1"/>
          <p:nvPr/>
        </p:nvSpPr>
        <p:spPr>
          <a:xfrm>
            <a:off x="6417731" y="2888250"/>
            <a:ext cx="4292594" cy="295977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57150">
              <a:lnSpc>
                <a:spcPct val="90000"/>
              </a:lnSpc>
              <a:spcBef>
                <a:spcPct val="0"/>
              </a:spcBef>
              <a:spcAft>
                <a:spcPts val="600"/>
              </a:spcAft>
            </a:pPr>
            <a:r>
              <a:rPr lang="en-US" sz="2000" b="1" dirty="0"/>
              <a:t>Frances Diep, RD, LD, CDE</a:t>
            </a:r>
            <a:endParaRPr lang="en-US" sz="2000" dirty="0">
              <a:cs typeface="Calibri" panose="020F0502020204030204"/>
            </a:endParaRPr>
          </a:p>
          <a:p>
            <a:pPr marL="57150">
              <a:lnSpc>
                <a:spcPct val="90000"/>
              </a:lnSpc>
              <a:spcBef>
                <a:spcPct val="0"/>
              </a:spcBef>
              <a:spcAft>
                <a:spcPts val="600"/>
              </a:spcAft>
            </a:pPr>
            <a:r>
              <a:rPr lang="en-US" sz="2000" dirty="0"/>
              <a:t>Health Coach, Onsite Health Strategies </a:t>
            </a:r>
            <a:endParaRPr lang="en-US" sz="2000" dirty="0">
              <a:cs typeface="Calibri" panose="020F0502020204030204"/>
            </a:endParaRPr>
          </a:p>
          <a:p>
            <a:pPr marL="57150">
              <a:lnSpc>
                <a:spcPct val="90000"/>
              </a:lnSpc>
              <a:spcBef>
                <a:spcPct val="0"/>
              </a:spcBef>
              <a:spcAft>
                <a:spcPts val="600"/>
              </a:spcAft>
            </a:pPr>
            <a:r>
              <a:rPr lang="en-US" sz="2000" dirty="0"/>
              <a:t>UnitedHealthcare</a:t>
            </a:r>
            <a:endParaRPr lang="en-US" sz="2000" dirty="0">
              <a:cs typeface="Calibri" panose="020F0502020204030204"/>
            </a:endParaRPr>
          </a:p>
          <a:p>
            <a:pPr marL="57150">
              <a:lnSpc>
                <a:spcPct val="90000"/>
              </a:lnSpc>
              <a:spcBef>
                <a:spcPct val="0"/>
              </a:spcBef>
              <a:spcAft>
                <a:spcPts val="600"/>
              </a:spcAft>
            </a:pPr>
            <a:r>
              <a:rPr lang="en-US" sz="2000" dirty="0"/>
              <a:t>O: 512-854-5860</a:t>
            </a:r>
            <a:endParaRPr lang="en-US" sz="2000" dirty="0">
              <a:cs typeface="Calibri" panose="020F0502020204030204"/>
            </a:endParaRPr>
          </a:p>
          <a:p>
            <a:pPr marL="57150">
              <a:lnSpc>
                <a:spcPct val="90000"/>
              </a:lnSpc>
              <a:spcBef>
                <a:spcPct val="0"/>
              </a:spcBef>
              <a:spcAft>
                <a:spcPts val="600"/>
              </a:spcAft>
            </a:pPr>
            <a:r>
              <a:rPr lang="en-US" sz="2000" dirty="0">
                <a:hlinkClick r:id="rId2"/>
              </a:rPr>
              <a:t>frances.diep@traviscountytx.gov</a:t>
            </a:r>
            <a:r>
              <a:rPr lang="en-US" sz="2000" dirty="0"/>
              <a:t> d text</a:t>
            </a:r>
            <a:endParaRPr lang="en-US" sz="2000" dirty="0">
              <a:cs typeface="Calibri" panose="020F0502020204030204"/>
            </a:endParaRPr>
          </a:p>
        </p:txBody>
      </p:sp>
    </p:spTree>
    <p:extLst>
      <p:ext uri="{BB962C8B-B14F-4D97-AF65-F5344CB8AC3E}">
        <p14:creationId xmlns:p14="http://schemas.microsoft.com/office/powerpoint/2010/main" val="287217318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7A57295-2710-4920-B99A-4D1FA03A62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8067929-4D33-4306-9E2F-67C49CDDB5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0BF898-FE20-44D3-A1A1-1FEEB2F24004}"/>
              </a:ext>
            </a:extLst>
          </p:cNvPr>
          <p:cNvSpPr>
            <a:spLocks noGrp="1"/>
          </p:cNvSpPr>
          <p:nvPr>
            <p:ph type="title"/>
          </p:nvPr>
        </p:nvSpPr>
        <p:spPr>
          <a:xfrm>
            <a:off x="838200" y="894027"/>
            <a:ext cx="3494362" cy="4782873"/>
          </a:xfrm>
        </p:spPr>
        <p:txBody>
          <a:bodyPr>
            <a:normAutofit/>
          </a:bodyPr>
          <a:lstStyle/>
          <a:p>
            <a:pPr algn="r"/>
            <a:r>
              <a:rPr lang="en-US">
                <a:solidFill>
                  <a:schemeClr val="bg1"/>
                </a:solidFill>
                <a:ea typeface="+mj-lt"/>
                <a:cs typeface="+mj-lt"/>
              </a:rPr>
              <a:t>Clinic Locations, Days, &amp; Hours of Operation</a:t>
            </a:r>
            <a:br>
              <a:rPr lang="en-US">
                <a:solidFill>
                  <a:schemeClr val="bg1"/>
                </a:solidFill>
                <a:ea typeface="+mj-lt"/>
                <a:cs typeface="+mj-lt"/>
              </a:rPr>
            </a:br>
            <a:endParaRPr lang="en-US" b="0">
              <a:solidFill>
                <a:schemeClr val="bg1"/>
              </a:solidFill>
              <a:ea typeface="+mj-lt"/>
              <a:cs typeface="+mj-lt"/>
            </a:endParaRPr>
          </a:p>
        </p:txBody>
      </p:sp>
      <p:cxnSp>
        <p:nvCxnSpPr>
          <p:cNvPr id="43" name="Straight Connector 42">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669C1B-9F62-4599-9A4C-18EB2E5513ED}"/>
              </a:ext>
            </a:extLst>
          </p:cNvPr>
          <p:cNvSpPr>
            <a:spLocks noGrp="1"/>
          </p:cNvSpPr>
          <p:nvPr>
            <p:ph idx="1"/>
          </p:nvPr>
        </p:nvSpPr>
        <p:spPr>
          <a:xfrm>
            <a:off x="4976032" y="1938704"/>
            <a:ext cx="6377768" cy="3738196"/>
          </a:xfrm>
        </p:spPr>
        <p:txBody>
          <a:bodyPr vert="horz" lIns="91440" tIns="45720" rIns="91440" bIns="45720" rtlCol="0" anchor="ctr">
            <a:normAutofit lnSpcReduction="10000"/>
          </a:bodyPr>
          <a:lstStyle/>
          <a:p>
            <a:pPr indent="0">
              <a:buNone/>
            </a:pPr>
            <a:endParaRPr lang="en-US" sz="1700" dirty="0">
              <a:solidFill>
                <a:schemeClr val="bg1"/>
              </a:solidFill>
              <a:cs typeface="Calibri"/>
            </a:endParaRPr>
          </a:p>
          <a:p>
            <a:pPr indent="0">
              <a:buNone/>
            </a:pPr>
            <a:endParaRPr lang="en-US" sz="1700">
              <a:solidFill>
                <a:schemeClr val="bg1"/>
              </a:solidFill>
              <a:ea typeface="+mn-lt"/>
              <a:cs typeface="+mn-lt"/>
            </a:endParaRPr>
          </a:p>
          <a:p>
            <a:pPr marL="365760" lvl="1" indent="0">
              <a:spcBef>
                <a:spcPts val="0"/>
              </a:spcBef>
              <a:buNone/>
            </a:pPr>
            <a:r>
              <a:rPr lang="en-US" sz="1700" b="1" dirty="0">
                <a:solidFill>
                  <a:schemeClr val="bg1"/>
                </a:solidFill>
                <a:ea typeface="+mn-lt"/>
                <a:cs typeface="+mn-lt"/>
              </a:rPr>
              <a:t>Main Clinic </a:t>
            </a:r>
            <a:r>
              <a:rPr lang="en-US" sz="1700" dirty="0">
                <a:solidFill>
                  <a:schemeClr val="bg1"/>
                </a:solidFill>
                <a:ea typeface="+mn-lt"/>
                <a:cs typeface="+mn-lt"/>
              </a:rPr>
              <a:t>– (Open Monday-Friday) 700 Lavaca St., Suite 980</a:t>
            </a:r>
          </a:p>
          <a:p>
            <a:pPr marL="640080" lvl="1" indent="-274320">
              <a:spcBef>
                <a:spcPts val="0"/>
              </a:spcBef>
              <a:buFont typeface="Arial"/>
              <a:buChar char="•"/>
            </a:pPr>
            <a:endParaRPr lang="en-US" sz="1700">
              <a:solidFill>
                <a:schemeClr val="bg1"/>
              </a:solidFill>
              <a:ea typeface="+mn-lt"/>
              <a:cs typeface="+mn-lt"/>
            </a:endParaRPr>
          </a:p>
          <a:p>
            <a:pPr marL="365760" lvl="1" indent="0">
              <a:spcBef>
                <a:spcPts val="0"/>
              </a:spcBef>
              <a:buNone/>
            </a:pPr>
            <a:r>
              <a:rPr lang="en-US" sz="1700" b="1" dirty="0">
                <a:solidFill>
                  <a:schemeClr val="bg1"/>
                </a:solidFill>
                <a:ea typeface="+mn-lt"/>
                <a:cs typeface="+mn-lt"/>
              </a:rPr>
              <a:t>Airport Clinic </a:t>
            </a:r>
            <a:r>
              <a:rPr lang="en-US" sz="1700" dirty="0">
                <a:solidFill>
                  <a:schemeClr val="bg1"/>
                </a:solidFill>
                <a:ea typeface="+mn-lt"/>
                <a:cs typeface="+mn-lt"/>
              </a:rPr>
              <a:t>– (Open</a:t>
            </a:r>
            <a:r>
              <a:rPr lang="en-US" sz="1700" b="1" dirty="0">
                <a:solidFill>
                  <a:schemeClr val="bg1"/>
                </a:solidFill>
                <a:ea typeface="+mn-lt"/>
                <a:cs typeface="+mn-lt"/>
              </a:rPr>
              <a:t> </a:t>
            </a:r>
            <a:r>
              <a:rPr lang="en-US" sz="1700" dirty="0">
                <a:solidFill>
                  <a:schemeClr val="bg1"/>
                </a:solidFill>
                <a:ea typeface="+mn-lt"/>
                <a:cs typeface="+mn-lt"/>
              </a:rPr>
              <a:t>Monday &amp; Tuesday) 5501 Airport Blvd, Suite 201</a:t>
            </a:r>
          </a:p>
          <a:p>
            <a:pPr marL="640080" lvl="1" indent="-274320">
              <a:spcBef>
                <a:spcPts val="0"/>
              </a:spcBef>
              <a:buFont typeface="Arial"/>
              <a:buChar char="•"/>
            </a:pPr>
            <a:endParaRPr lang="en-US" sz="1700">
              <a:solidFill>
                <a:schemeClr val="bg1"/>
              </a:solidFill>
              <a:ea typeface="+mn-lt"/>
              <a:cs typeface="+mn-lt"/>
            </a:endParaRPr>
          </a:p>
          <a:p>
            <a:pPr marL="365760" lvl="1" indent="0">
              <a:spcBef>
                <a:spcPts val="0"/>
              </a:spcBef>
              <a:buNone/>
            </a:pPr>
            <a:r>
              <a:rPr lang="en-US" sz="1700" b="1" dirty="0">
                <a:solidFill>
                  <a:schemeClr val="bg1"/>
                </a:solidFill>
                <a:ea typeface="+mn-lt"/>
                <a:cs typeface="+mn-lt"/>
              </a:rPr>
              <a:t>Del Valle Clinic </a:t>
            </a:r>
            <a:r>
              <a:rPr lang="en-US" sz="1700" dirty="0">
                <a:solidFill>
                  <a:schemeClr val="bg1"/>
                </a:solidFill>
                <a:ea typeface="+mn-lt"/>
                <a:cs typeface="+mn-lt"/>
              </a:rPr>
              <a:t>– (Open Wednesday- Friday) 3518 FM 973 South, Del Valle</a:t>
            </a:r>
          </a:p>
          <a:p>
            <a:pPr marL="937260" lvl="1" indent="-571500">
              <a:spcBef>
                <a:spcPts val="0"/>
              </a:spcBef>
              <a:buFont typeface="Arial,Sans-Serif"/>
              <a:buChar char="•"/>
            </a:pPr>
            <a:endParaRPr lang="en-US" sz="1700">
              <a:solidFill>
                <a:schemeClr val="bg1"/>
              </a:solidFill>
              <a:ea typeface="+mn-lt"/>
              <a:cs typeface="+mn-lt"/>
            </a:endParaRPr>
          </a:p>
          <a:p>
            <a:pPr indent="0">
              <a:buNone/>
            </a:pPr>
            <a:r>
              <a:rPr lang="en-US" sz="1700" dirty="0">
                <a:solidFill>
                  <a:schemeClr val="bg1"/>
                </a:solidFill>
                <a:ea typeface="+mn-lt"/>
                <a:cs typeface="+mn-lt"/>
              </a:rPr>
              <a:t>For an appointment call: </a:t>
            </a:r>
            <a:r>
              <a:rPr lang="en-US" sz="1700" b="1" dirty="0">
                <a:solidFill>
                  <a:schemeClr val="bg1"/>
                </a:solidFill>
                <a:ea typeface="+mn-lt"/>
                <a:cs typeface="+mn-lt"/>
              </a:rPr>
              <a:t>512-854-5509</a:t>
            </a:r>
            <a:endParaRPr lang="en-US" sz="1700" dirty="0">
              <a:solidFill>
                <a:schemeClr val="bg1"/>
              </a:solidFill>
              <a:ea typeface="+mn-lt"/>
              <a:cs typeface="+mn-lt"/>
            </a:endParaRPr>
          </a:p>
          <a:p>
            <a:pPr indent="0">
              <a:buNone/>
            </a:pPr>
            <a:endParaRPr lang="en-US" sz="1700">
              <a:solidFill>
                <a:schemeClr val="bg1"/>
              </a:solidFill>
              <a:ea typeface="+mn-lt"/>
              <a:cs typeface="+mn-lt"/>
            </a:endParaRPr>
          </a:p>
          <a:p>
            <a:pPr indent="0">
              <a:buNone/>
            </a:pPr>
            <a:r>
              <a:rPr lang="en-US" sz="1700" b="1" dirty="0">
                <a:solidFill>
                  <a:schemeClr val="bg1"/>
                </a:solidFill>
                <a:ea typeface="+mn-lt"/>
                <a:cs typeface="+mn-lt"/>
              </a:rPr>
              <a:t>Don’t forget to bring your insurance card with you to each appointment for verification purposes. </a:t>
            </a:r>
          </a:p>
          <a:p>
            <a:pPr marL="0" indent="0">
              <a:buNone/>
            </a:pPr>
            <a:endParaRPr lang="en-US" sz="1700">
              <a:solidFill>
                <a:schemeClr val="bg1"/>
              </a:solidFill>
              <a:latin typeface="Calibri"/>
              <a:cs typeface="Calibri"/>
            </a:endParaRPr>
          </a:p>
        </p:txBody>
      </p:sp>
      <p:sp>
        <p:nvSpPr>
          <p:cNvPr id="4" name="TextBox 3">
            <a:extLst>
              <a:ext uri="{FF2B5EF4-FFF2-40B4-BE49-F238E27FC236}">
                <a16:creationId xmlns:a16="http://schemas.microsoft.com/office/drawing/2014/main" id="{FB319E6B-F6BD-43AE-9951-2E11B84BC359}"/>
              </a:ext>
            </a:extLst>
          </p:cNvPr>
          <p:cNvSpPr txBox="1"/>
          <p:nvPr/>
        </p:nvSpPr>
        <p:spPr>
          <a:xfrm>
            <a:off x="5094194" y="925605"/>
            <a:ext cx="4894729" cy="10967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lnSpc>
                <a:spcPct val="90000"/>
              </a:lnSpc>
              <a:spcBef>
                <a:spcPts val="1000"/>
              </a:spcBef>
            </a:pPr>
            <a:r>
              <a:rPr lang="en-US" dirty="0">
                <a:solidFill>
                  <a:schemeClr val="bg1"/>
                </a:solidFill>
              </a:rPr>
              <a:t>Mon-Thu   7:30 AM –   5:30 PM</a:t>
            </a:r>
            <a:endParaRPr lang="en-US" dirty="0">
              <a:solidFill>
                <a:schemeClr val="bg1"/>
              </a:solidFill>
              <a:ea typeface="+mn-lt"/>
              <a:cs typeface="+mn-lt"/>
            </a:endParaRPr>
          </a:p>
          <a:p>
            <a:pPr marL="228600">
              <a:lnSpc>
                <a:spcPct val="90000"/>
              </a:lnSpc>
              <a:spcBef>
                <a:spcPts val="1000"/>
              </a:spcBef>
            </a:pPr>
            <a:r>
              <a:rPr lang="en-US" dirty="0">
                <a:solidFill>
                  <a:schemeClr val="bg1"/>
                </a:solidFill>
              </a:rPr>
              <a:t>Fridays      7:30 AM – 11:30 AM</a:t>
            </a:r>
            <a:endParaRPr lang="en-US" dirty="0">
              <a:solidFill>
                <a:schemeClr val="bg1"/>
              </a:solidFill>
              <a:ea typeface="+mn-lt"/>
              <a:cs typeface="+mn-lt"/>
            </a:endParaRPr>
          </a:p>
          <a:p>
            <a:pPr marL="228600">
              <a:lnSpc>
                <a:spcPct val="90000"/>
              </a:lnSpc>
              <a:spcBef>
                <a:spcPts val="1000"/>
              </a:spcBef>
            </a:pPr>
            <a:r>
              <a:rPr lang="en-US" dirty="0">
                <a:solidFill>
                  <a:schemeClr val="bg1"/>
                </a:solidFill>
              </a:rPr>
              <a:t>Closed 12:00-1:00 PM for lunch</a:t>
            </a:r>
            <a:endParaRPr lang="en-US" dirty="0">
              <a:cs typeface="Calibri"/>
            </a:endParaRPr>
          </a:p>
        </p:txBody>
      </p:sp>
    </p:spTree>
    <p:extLst>
      <p:ext uri="{BB962C8B-B14F-4D97-AF65-F5344CB8AC3E}">
        <p14:creationId xmlns:p14="http://schemas.microsoft.com/office/powerpoint/2010/main" val="220846734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Down Arrow 7">
            <a:extLst>
              <a:ext uri="{FF2B5EF4-FFF2-40B4-BE49-F238E27FC236}">
                <a16:creationId xmlns:a16="http://schemas.microsoft.com/office/drawing/2014/main" id="{B547373F-AF2E-4907-B442-9F902B387F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p:cNvSpPr>
            <a:spLocks noGrp="1"/>
          </p:cNvSpPr>
          <p:nvPr>
            <p:ph type="ctrTitle"/>
          </p:nvPr>
        </p:nvSpPr>
        <p:spPr>
          <a:xfrm>
            <a:off x="1028700" y="190501"/>
            <a:ext cx="2886075" cy="2486024"/>
          </a:xfrm>
          <a:noFill/>
        </p:spPr>
        <p:txBody>
          <a:bodyPr vert="horz" lIns="91440" tIns="45720" rIns="91440" bIns="45720" rtlCol="0" anchor="ctr">
            <a:normAutofit/>
          </a:bodyPr>
          <a:lstStyle/>
          <a:p>
            <a:r>
              <a:rPr lang="en-US" altLang="en-US" sz="3600">
                <a:ln>
                  <a:noFill/>
                </a:ln>
                <a:solidFill>
                  <a:schemeClr val="bg1"/>
                </a:solidFill>
              </a:rPr>
              <a:t>Benefits Update</a:t>
            </a:r>
          </a:p>
        </p:txBody>
      </p:sp>
    </p:spTree>
    <p:extLst>
      <p:ext uri="{BB962C8B-B14F-4D97-AF65-F5344CB8AC3E}">
        <p14:creationId xmlns:p14="http://schemas.microsoft.com/office/powerpoint/2010/main" val="2062546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6" name="Rectangle 70">
            <a:extLst>
              <a:ext uri="{FF2B5EF4-FFF2-40B4-BE49-F238E27FC236}">
                <a16:creationId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247" name="Group 72">
            <a:extLst>
              <a:ext uri="{FF2B5EF4-FFF2-40B4-BE49-F238E27FC236}">
                <a16:creationId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48" name="Freeform 6">
              <a:extLst>
                <a:ext uri="{FF2B5EF4-FFF2-40B4-BE49-F238E27FC236}">
                  <a16:creationId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49" name="Freeform 8">
              <a:extLst>
                <a:ext uri="{FF2B5EF4-FFF2-40B4-BE49-F238E27FC236}">
                  <a16:creationId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250" name="Freeform 10">
              <a:extLst>
                <a:ext uri="{FF2B5EF4-FFF2-40B4-BE49-F238E27FC236}">
                  <a16:creationId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4">
              <a:extLst>
                <a:ext uri="{FF2B5EF4-FFF2-40B4-BE49-F238E27FC236}">
                  <a16:creationId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5">
              <a:extLst>
                <a:ext uri="{FF2B5EF4-FFF2-40B4-BE49-F238E27FC236}">
                  <a16:creationId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6" name="Group 95">
            <a:extLst>
              <a:ext uri="{FF2B5EF4-FFF2-40B4-BE49-F238E27FC236}">
                <a16:creationId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7" name="Rectangle 96">
              <a:extLst>
                <a:ext uri="{FF2B5EF4-FFF2-40B4-BE49-F238E27FC236}">
                  <a16:creationId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Isosceles Triangle 22">
              <a:extLst>
                <a:ext uri="{FF2B5EF4-FFF2-40B4-BE49-F238E27FC236}">
                  <a16:creationId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Rectangle 98">
              <a:extLst>
                <a:ext uri="{FF2B5EF4-FFF2-40B4-BE49-F238E27FC236}">
                  <a16:creationId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rtlCol="0">
            <a:normAutofit/>
          </a:bodyPr>
          <a:lstStyle/>
          <a:p>
            <a:pPr algn="ctr" eaLnBrk="1" fontAlgn="auto" hangingPunct="1">
              <a:spcAft>
                <a:spcPts val="0"/>
              </a:spcAft>
              <a:defRPr/>
            </a:pPr>
            <a:r>
              <a:rPr lang="en-US" sz="4000">
                <a:solidFill>
                  <a:srgbClr val="FFFFFF"/>
                </a:solidFill>
              </a:rPr>
              <a:t/>
            </a:r>
            <a:br>
              <a:rPr lang="en-US" sz="4000">
                <a:solidFill>
                  <a:srgbClr val="FFFFFF"/>
                </a:solidFill>
              </a:rPr>
            </a:br>
            <a:r>
              <a:rPr lang="en-US" sz="4000">
                <a:solidFill>
                  <a:srgbClr val="FFFFFF"/>
                </a:solidFill>
                <a:latin typeface="Tw Cen MT" panose="020B0602020104020603" pitchFamily="34" charset="0"/>
                <a:cs typeface="Arial" panose="020B0604020202020204" pitchFamily="34" charset="0"/>
              </a:rPr>
              <a:t>Benefit Staff Changes</a:t>
            </a:r>
            <a:r>
              <a:rPr lang="en-US" sz="4000">
                <a:solidFill>
                  <a:srgbClr val="FFFFFF"/>
                </a:solidFill>
                <a:latin typeface="Tw Cen MT" panose="020B0602020104020603" pitchFamily="34" charset="0"/>
              </a:rPr>
              <a:t/>
            </a:r>
            <a:br>
              <a:rPr lang="en-US" sz="4000">
                <a:solidFill>
                  <a:srgbClr val="FFFFFF"/>
                </a:solidFill>
                <a:latin typeface="Tw Cen MT" panose="020B0602020104020603" pitchFamily="34" charset="0"/>
              </a:rPr>
            </a:br>
            <a:endParaRPr lang="en-US" sz="4000">
              <a:solidFill>
                <a:srgbClr val="FFFFFF"/>
              </a:solidFill>
              <a:latin typeface="Tw Cen MT" panose="020B0602020104020603" pitchFamily="34" charset="0"/>
            </a:endParaRPr>
          </a:p>
        </p:txBody>
      </p:sp>
      <p:sp>
        <p:nvSpPr>
          <p:cNvPr id="10242" name="Content Placeholder 2"/>
          <p:cNvSpPr>
            <a:spLocks noGrp="1"/>
          </p:cNvSpPr>
          <p:nvPr>
            <p:ph idx="1"/>
          </p:nvPr>
        </p:nvSpPr>
        <p:spPr>
          <a:xfrm>
            <a:off x="5120640" y="804672"/>
            <a:ext cx="6281928" cy="5248656"/>
          </a:xfrm>
        </p:spPr>
        <p:txBody>
          <a:bodyPr rtlCol="0" anchor="ctr">
            <a:normAutofit/>
          </a:bodyPr>
          <a:lstStyle/>
          <a:p>
            <a:pPr marL="0" indent="0" eaLnBrk="1" fontAlgn="auto" hangingPunct="1">
              <a:buClr>
                <a:schemeClr val="accent1">
                  <a:lumMod val="75000"/>
                </a:schemeClr>
              </a:buClr>
              <a:buNone/>
              <a:defRPr/>
            </a:pPr>
            <a:r>
              <a:rPr lang="en-US" altLang="en-US" sz="2000" b="1">
                <a:latin typeface="Arial" panose="020B0604020202020204" pitchFamily="34" charset="0"/>
                <a:cs typeface="Arial" panose="020B0604020202020204" pitchFamily="34" charset="0"/>
              </a:rPr>
              <a:t>Introduce New Benefit Staff</a:t>
            </a:r>
          </a:p>
          <a:p>
            <a:pPr marL="457200" lvl="1" indent="0" eaLnBrk="1" fontAlgn="auto" hangingPunct="1">
              <a:buClr>
                <a:schemeClr val="accent1">
                  <a:lumMod val="75000"/>
                </a:schemeClr>
              </a:buClr>
              <a:buNone/>
              <a:defRPr/>
            </a:pPr>
            <a:r>
              <a:rPr lang="en-US" altLang="en-US" sz="2000">
                <a:latin typeface="Arial" panose="020B0604020202020204" pitchFamily="34" charset="0"/>
                <a:cs typeface="Arial" panose="020B0604020202020204" pitchFamily="34" charset="0"/>
              </a:rPr>
              <a:t>Sepeideh Oskoui – Benefits Administrator</a:t>
            </a:r>
          </a:p>
          <a:p>
            <a:pPr marL="457200" lvl="1" indent="0" eaLnBrk="1" fontAlgn="auto" hangingPunct="1">
              <a:buClr>
                <a:schemeClr val="accent1">
                  <a:lumMod val="75000"/>
                </a:schemeClr>
              </a:buClr>
              <a:buNone/>
              <a:defRPr/>
            </a:pPr>
            <a:r>
              <a:rPr lang="en-US" altLang="en-US" sz="2000">
                <a:latin typeface="Arial" panose="020B0604020202020204" pitchFamily="34" charset="0"/>
                <a:cs typeface="Arial" panose="020B0604020202020204" pitchFamily="34" charset="0"/>
              </a:rPr>
              <a:t>Donnetta Kellogg – Benefits Specialist</a:t>
            </a:r>
          </a:p>
          <a:p>
            <a:pPr marL="0" indent="0" eaLnBrk="1" fontAlgn="auto" hangingPunct="1">
              <a:buClr>
                <a:schemeClr val="accent1">
                  <a:lumMod val="75000"/>
                </a:schemeClr>
              </a:buClr>
              <a:buNone/>
              <a:defRPr/>
            </a:pPr>
            <a:endParaRPr lang="en-US" altLang="en-US" sz="2000"/>
          </a:p>
        </p:txBody>
      </p:sp>
    </p:spTree>
    <p:extLst>
      <p:ext uri="{BB962C8B-B14F-4D97-AF65-F5344CB8AC3E}">
        <p14:creationId xmlns:p14="http://schemas.microsoft.com/office/powerpoint/2010/main" val="3859289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133600" y="0"/>
            <a:ext cx="6400800" cy="990600"/>
          </a:xfrm>
        </p:spPr>
        <p:txBody>
          <a:bodyPr/>
          <a:lstStyle/>
          <a:p>
            <a:pPr eaLnBrk="1" hangingPunct="1"/>
            <a:r>
              <a:rPr lang="en-US" altLang="en-US" dirty="0">
                <a:ln>
                  <a:noFill/>
                </a:ln>
                <a:latin typeface="Tw Cen MT" panose="020B0602020104020603" pitchFamily="34" charset="0"/>
                <a:cs typeface="Arial" panose="020B0604020202020204" pitchFamily="34" charset="0"/>
              </a:rPr>
              <a:t>Future Important Dates</a:t>
            </a:r>
          </a:p>
        </p:txBody>
      </p:sp>
      <p:graphicFrame>
        <p:nvGraphicFramePr>
          <p:cNvPr id="2" name="Table 1"/>
          <p:cNvGraphicFramePr>
            <a:graphicFrameLocks noGrp="1"/>
          </p:cNvGraphicFramePr>
          <p:nvPr/>
        </p:nvGraphicFramePr>
        <p:xfrm>
          <a:off x="2824018" y="2362200"/>
          <a:ext cx="7010400" cy="3200400"/>
        </p:xfrm>
        <a:graphic>
          <a:graphicData uri="http://schemas.openxmlformats.org/drawingml/2006/table">
            <a:tbl>
              <a:tblPr firstRow="1" firstCol="1" bandRow="1">
                <a:tableStyleId>{5C22544A-7EE6-4342-B048-85BDC9FD1C3A}</a:tableStyleId>
              </a:tblPr>
              <a:tblGrid>
                <a:gridCol w="2363744">
                  <a:extLst>
                    <a:ext uri="{9D8B030D-6E8A-4147-A177-3AD203B41FA5}">
                      <a16:colId xmlns:a16="http://schemas.microsoft.com/office/drawing/2014/main" val="20000"/>
                    </a:ext>
                  </a:extLst>
                </a:gridCol>
                <a:gridCol w="1370056">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192920">
                <a:tc>
                  <a:txBody>
                    <a:bodyPr/>
                    <a:lstStyle/>
                    <a:p>
                      <a:pPr marL="0" marR="0">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Date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9520" marB="0"/>
                </a:tc>
                <a:tc>
                  <a:txBody>
                    <a:bodyPr/>
                    <a:lstStyle/>
                    <a:p>
                      <a:pPr marL="0" marR="0">
                        <a:spcBef>
                          <a:spcPts val="0"/>
                        </a:spcBef>
                        <a:spcAft>
                          <a:spcPts val="0"/>
                        </a:spcAft>
                      </a:pPr>
                      <a:r>
                        <a:rPr lang="en-US" sz="1200" b="1">
                          <a:effectLst/>
                          <a:latin typeface="Arial" panose="020B0604020202020204" pitchFamily="34" charset="0"/>
                          <a:ea typeface="Calibri" panose="020F0502020204030204" pitchFamily="34" charset="0"/>
                          <a:cs typeface="Arial" panose="020B0604020202020204" pitchFamily="34" charset="0"/>
                        </a:rPr>
                        <a:t>Time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78" marR="68578" marT="9520" marB="0"/>
                </a:tc>
                <a:tc>
                  <a:txBody>
                    <a:bodyPr/>
                    <a:lstStyle/>
                    <a:p>
                      <a:pPr marL="0" marR="0">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Location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9520" marB="0"/>
                </a:tc>
                <a:extLst>
                  <a:ext uri="{0D108BD9-81ED-4DB2-BD59-A6C34878D82A}">
                    <a16:rowId xmlns:a16="http://schemas.microsoft.com/office/drawing/2014/main" val="10000"/>
                  </a:ext>
                </a:extLst>
              </a:tr>
              <a:tr h="601496">
                <a:tc>
                  <a:txBody>
                    <a:bodyPr/>
                    <a:lstStyle/>
                    <a:p>
                      <a:pPr marL="0" marR="0" algn="l">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Thursday, February 13, 2020</a:t>
                      </a:r>
                    </a:p>
                  </a:txBody>
                  <a:tcPr marL="68580" marR="68580" marT="0" marB="0" anchor="ctr"/>
                </a:tc>
                <a:tc>
                  <a:txBody>
                    <a:bodyPr/>
                    <a:lstStyle/>
                    <a:p>
                      <a:pPr marL="0" marR="0" algn="l">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 pm - 4 pm</a:t>
                      </a:r>
                    </a:p>
                  </a:txBody>
                  <a:tcPr marL="68580" marR="68580" marT="0" marB="0" anchor="ctr"/>
                </a:tc>
                <a:tc>
                  <a:txBody>
                    <a:bodyPr/>
                    <a:lstStyle/>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Granger </a:t>
                      </a:r>
                      <a:r>
                        <a:rPr lang="en-US" sz="1200" dirty="0" err="1">
                          <a:effectLst/>
                          <a:latin typeface="Arial" panose="020B0604020202020204" pitchFamily="34" charset="0"/>
                          <a:ea typeface="Calibri" panose="020F0502020204030204" pitchFamily="34" charset="0"/>
                          <a:cs typeface="Arial" panose="020B0604020202020204" pitchFamily="34" charset="0"/>
                        </a:rPr>
                        <a:t>Bldg</a:t>
                      </a:r>
                      <a:r>
                        <a:rPr lang="en-US" sz="1200" dirty="0">
                          <a:effectLst/>
                          <a:latin typeface="Arial" panose="020B0604020202020204" pitchFamily="34" charset="0"/>
                          <a:ea typeface="Calibri" panose="020F0502020204030204" pitchFamily="34" charset="0"/>
                          <a:cs typeface="Arial" panose="020B0604020202020204" pitchFamily="34" charset="0"/>
                        </a:rPr>
                        <a:t>, 314</a:t>
                      </a:r>
                      <a:r>
                        <a:rPr lang="en-US" sz="1200" baseline="0" dirty="0">
                          <a:effectLst/>
                          <a:latin typeface="Arial" panose="020B0604020202020204" pitchFamily="34" charset="0"/>
                          <a:ea typeface="Calibri" panose="020F0502020204030204" pitchFamily="34" charset="0"/>
                          <a:cs typeface="Arial" panose="020B0604020202020204" pitchFamily="34" charset="0"/>
                        </a:rPr>
                        <a:t> W 11</a:t>
                      </a:r>
                      <a:r>
                        <a:rPr lang="en-US" sz="1200" baseline="30000" dirty="0">
                          <a:effectLst/>
                          <a:latin typeface="Arial" panose="020B0604020202020204" pitchFamily="34" charset="0"/>
                          <a:ea typeface="Calibri" panose="020F0502020204030204" pitchFamily="34" charset="0"/>
                          <a:cs typeface="Arial" panose="020B0604020202020204" pitchFamily="34" charset="0"/>
                        </a:rPr>
                        <a:t>th</a:t>
                      </a:r>
                      <a:r>
                        <a:rPr lang="en-US" sz="1200" baseline="0" dirty="0">
                          <a:effectLst/>
                          <a:latin typeface="Arial" panose="020B0604020202020204" pitchFamily="34" charset="0"/>
                          <a:ea typeface="Calibri" panose="020F0502020204030204" pitchFamily="34" charset="0"/>
                          <a:cs typeface="Arial" panose="020B0604020202020204" pitchFamily="34" charset="0"/>
                        </a:rPr>
                        <a:t> St, Room 115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91229560"/>
                  </a:ext>
                </a:extLst>
              </a:tr>
              <a:tr h="601496">
                <a:tc>
                  <a:txBody>
                    <a:bodyPr/>
                    <a:lstStyle/>
                    <a:p>
                      <a:pPr marL="0" marR="0" algn="l">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Monday, March 9, 2020</a:t>
                      </a:r>
                    </a:p>
                  </a:txBody>
                  <a:tcPr marL="68580" marR="68580" marT="0" marB="0" anchor="ctr"/>
                </a:tc>
                <a:tc>
                  <a:txBody>
                    <a:bodyPr/>
                    <a:lstStyle/>
                    <a:p>
                      <a:pPr marL="0" marR="0" algn="l">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9 am - 12 pm</a:t>
                      </a:r>
                    </a:p>
                  </a:txBody>
                  <a:tcPr marL="68580" marR="68580" marT="0" marB="0" anchor="ctr"/>
                </a:tc>
                <a:tc>
                  <a:txBody>
                    <a:bodyPr/>
                    <a:lstStyle/>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700 Lavaca St, Multi-Function Room B</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601496">
                <a:tc>
                  <a:txBody>
                    <a:bodyPr/>
                    <a:lstStyle/>
                    <a:p>
                      <a:pPr marL="0" marR="0" algn="l">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Friday, April 17, 2020</a:t>
                      </a:r>
                    </a:p>
                  </a:txBody>
                  <a:tcPr marL="68580" marR="68580" marT="0" marB="0" anchor="ctr"/>
                </a:tc>
                <a:tc>
                  <a:txBody>
                    <a:bodyPr/>
                    <a:lstStyle/>
                    <a:p>
                      <a:pPr marL="0" marR="0" algn="l">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9 am - 12 pm</a:t>
                      </a:r>
                    </a:p>
                  </a:txBody>
                  <a:tcPr marL="68580" marR="68580" marT="0" marB="0" anchor="ctr"/>
                </a:tc>
                <a:tc>
                  <a:txBody>
                    <a:bodyPr/>
                    <a:lstStyle/>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TCSO Ruiz </a:t>
                      </a:r>
                      <a:r>
                        <a:rPr lang="en-US" sz="1200" dirty="0" err="1">
                          <a:effectLst/>
                          <a:latin typeface="Arial" panose="020B0604020202020204" pitchFamily="34" charset="0"/>
                          <a:ea typeface="Calibri" panose="020F0502020204030204" pitchFamily="34" charset="0"/>
                          <a:cs typeface="Arial" panose="020B0604020202020204" pitchFamily="34" charset="0"/>
                        </a:rPr>
                        <a:t>Bldg</a:t>
                      </a:r>
                      <a:r>
                        <a:rPr lang="en-US" sz="1200" dirty="0">
                          <a:effectLst/>
                          <a:latin typeface="Arial" panose="020B0604020202020204" pitchFamily="34" charset="0"/>
                          <a:ea typeface="Calibri" panose="020F0502020204030204" pitchFamily="34" charset="0"/>
                          <a:cs typeface="Arial" panose="020B0604020202020204" pitchFamily="34" charset="0"/>
                        </a:rPr>
                        <a:t>, 5555 Airport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601496">
                <a:tc>
                  <a:txBody>
                    <a:bodyPr/>
                    <a:lstStyle/>
                    <a:p>
                      <a:pPr marL="0" marR="0" algn="l">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Wednesday,</a:t>
                      </a:r>
                      <a:r>
                        <a:rPr lang="en-US" sz="1200" baseline="0" dirty="0">
                          <a:effectLst/>
                          <a:latin typeface="Arial" panose="020B0604020202020204" pitchFamily="34" charset="0"/>
                          <a:ea typeface="Calibri" panose="020F0502020204030204" pitchFamily="34" charset="0"/>
                          <a:cs typeface="Arial" panose="020B0604020202020204" pitchFamily="34" charset="0"/>
                        </a:rPr>
                        <a:t> May 13, 2020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US" sz="1200" b="0" kern="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 am - 12 pm</a:t>
                      </a:r>
                      <a:endParaRPr lang="en-US" sz="1200" b="1" kern="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700 Lavaca St, Multi-Function Room B</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92198059"/>
                  </a:ext>
                </a:extLst>
              </a:tr>
              <a:tr h="601496">
                <a:tc>
                  <a:txBody>
                    <a:bodyPr/>
                    <a:lstStyle/>
                    <a:p>
                      <a:pPr marL="0" marR="0" algn="l">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Tuesday, June 23, 2020</a:t>
                      </a:r>
                    </a:p>
                  </a:txBody>
                  <a:tcPr marL="68580" marR="68580" marT="0" marB="0" anchor="ctr"/>
                </a:tc>
                <a:tc>
                  <a:txBody>
                    <a:bodyPr/>
                    <a:lstStyle/>
                    <a:p>
                      <a:pPr marL="0" marR="0" algn="l">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 pm - 4 pm</a:t>
                      </a:r>
                    </a:p>
                  </a:txBody>
                  <a:tcPr marL="68580" marR="68580" marT="0" marB="0" anchor="ctr"/>
                </a:tc>
                <a:tc>
                  <a:txBody>
                    <a:bodyPr/>
                    <a:lstStyle/>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700 Lavaca St, Multi-Function Room B</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66821770"/>
                  </a:ext>
                </a:extLst>
              </a:tr>
            </a:tbl>
          </a:graphicData>
        </a:graphic>
      </p:graphicFrame>
      <p:sp>
        <p:nvSpPr>
          <p:cNvPr id="19490" name="TextBox 5"/>
          <p:cNvSpPr txBox="1">
            <a:spLocks noChangeArrowheads="1"/>
          </p:cNvSpPr>
          <p:nvPr/>
        </p:nvSpPr>
        <p:spPr bwMode="auto">
          <a:xfrm>
            <a:off x="2824018" y="1524000"/>
            <a:ext cx="7239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0" fontAlgn="base" hangingPunct="0">
              <a:spcBef>
                <a:spcPct val="0"/>
              </a:spcBef>
              <a:spcAft>
                <a:spcPct val="0"/>
              </a:spcAft>
            </a:pPr>
            <a:r>
              <a:rPr lang="en-US" altLang="en-US" sz="2800" b="0" dirty="0">
                <a:solidFill>
                  <a:prstClr val="black"/>
                </a:solidFill>
                <a:cs typeface="Arial" panose="020B0604020202020204" pitchFamily="34" charset="0"/>
              </a:rPr>
              <a:t>Retirement Seminars</a:t>
            </a:r>
          </a:p>
        </p:txBody>
      </p:sp>
    </p:spTree>
    <p:extLst>
      <p:ext uri="{BB962C8B-B14F-4D97-AF65-F5344CB8AC3E}">
        <p14:creationId xmlns:p14="http://schemas.microsoft.com/office/powerpoint/2010/main" val="769717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smtClean="0">
                <a:solidFill>
                  <a:schemeClr val="bg1"/>
                </a:solidFill>
              </a:rPr>
              <a:t>BREAK</a:t>
            </a:r>
            <a:endParaRPr lang="en-US" sz="3600" dirty="0">
              <a:solidFill>
                <a:schemeClr val="bg1"/>
              </a:solidFill>
            </a:endParaRPr>
          </a:p>
        </p:txBody>
      </p:sp>
    </p:spTree>
    <p:extLst>
      <p:ext uri="{BB962C8B-B14F-4D97-AF65-F5344CB8AC3E}">
        <p14:creationId xmlns:p14="http://schemas.microsoft.com/office/powerpoint/2010/main" val="4147571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a:solidFill>
                  <a:schemeClr val="bg1"/>
                </a:solidFill>
              </a:rPr>
              <a:t>Compensation</a:t>
            </a:r>
          </a:p>
        </p:txBody>
      </p:sp>
    </p:spTree>
    <p:extLst>
      <p:ext uri="{BB962C8B-B14F-4D97-AF65-F5344CB8AC3E}">
        <p14:creationId xmlns:p14="http://schemas.microsoft.com/office/powerpoint/2010/main" val="3030049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4" name="Title 11"/>
          <p:cNvSpPr>
            <a:spLocks noGrp="1"/>
          </p:cNvSpPr>
          <p:nvPr>
            <p:ph type="title"/>
          </p:nvPr>
        </p:nvSpPr>
        <p:spPr>
          <a:xfrm>
            <a:off x="863029" y="1012004"/>
            <a:ext cx="3416158" cy="4795408"/>
          </a:xfrm>
        </p:spPr>
        <p:txBody>
          <a:bodyPr>
            <a:normAutofit/>
          </a:bodyPr>
          <a:lstStyle/>
          <a:p>
            <a:pPr>
              <a:defRPr/>
            </a:pPr>
            <a:r>
              <a:rPr lang="en-US">
                <a:solidFill>
                  <a:srgbClr val="FFFFFF"/>
                </a:solidFill>
              </a:rPr>
              <a:t>Compensation Topics</a:t>
            </a:r>
          </a:p>
        </p:txBody>
      </p:sp>
      <p:sp>
        <p:nvSpPr>
          <p:cNvPr id="4" name="Slide Number Placeholder 3"/>
          <p:cNvSpPr>
            <a:spLocks noGrp="1"/>
          </p:cNvSpPr>
          <p:nvPr>
            <p:ph type="sldNum" sz="quarter" idx="12"/>
          </p:nvPr>
        </p:nvSpPr>
        <p:spPr>
          <a:xfrm>
            <a:off x="10726220" y="6356350"/>
            <a:ext cx="627580" cy="365125"/>
          </a:xfrm>
        </p:spPr>
        <p:txBody>
          <a:bodyPr>
            <a:normAutofit/>
          </a:bodyPr>
          <a:lstStyle/>
          <a:p>
            <a:pPr>
              <a:spcAft>
                <a:spcPts val="600"/>
              </a:spcAft>
              <a:defRPr/>
            </a:pPr>
            <a:fld id="{8BE0E294-33C0-418D-95B3-A71CD02A4295}" type="slidenum">
              <a:rPr lang="en-US" altLang="en-US">
                <a:solidFill>
                  <a:prstClr val="black">
                    <a:tint val="75000"/>
                  </a:prstClr>
                </a:solidFill>
              </a:rPr>
              <a:pPr>
                <a:spcAft>
                  <a:spcPts val="600"/>
                </a:spcAft>
                <a:defRPr/>
              </a:pPr>
              <a:t>27</a:t>
            </a:fld>
            <a:endParaRPr lang="en-US" altLang="en-US">
              <a:solidFill>
                <a:prstClr val="black">
                  <a:tint val="75000"/>
                </a:prstClr>
              </a:solidFill>
            </a:endParaRPr>
          </a:p>
        </p:txBody>
      </p:sp>
      <p:graphicFrame>
        <p:nvGraphicFramePr>
          <p:cNvPr id="3077" name="Content Placeholder 12">
            <a:extLst>
              <a:ext uri="{FF2B5EF4-FFF2-40B4-BE49-F238E27FC236}">
                <a16:creationId xmlns:a16="http://schemas.microsoft.com/office/drawing/2014/main" id="{8FBECAEC-5BE6-4D02-A673-C51DA4BBAB73}"/>
              </a:ext>
            </a:extLst>
          </p:cNvPr>
          <p:cNvGraphicFramePr>
            <a:graphicFrameLocks noGrp="1"/>
          </p:cNvGraphicFramePr>
          <p:nvPr>
            <p:ph idx="1"/>
            <p:extLst>
              <p:ext uri="{D42A27DB-BD31-4B8C-83A1-F6EECF244321}">
                <p14:modId xmlns:p14="http://schemas.microsoft.com/office/powerpoint/2010/main" val="428645955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525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7D12192-08EC-4B50-8DE1-D803FABF43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9F0EA0-386F-444B-80FE-60274499D6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19200" y="685800"/>
            <a:ext cx="10972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62D6955C-623F-4E24-BDCB-C554684CBFD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3366236" y="-2655252"/>
            <a:ext cx="5486400" cy="12188952"/>
          </a:xfrm>
          <a:prstGeom prst="rect">
            <a:avLst/>
          </a:prstGeom>
        </p:spPr>
      </p:pic>
      <p:sp>
        <p:nvSpPr>
          <p:cNvPr id="2" name="Title 1"/>
          <p:cNvSpPr>
            <a:spLocks noGrp="1"/>
          </p:cNvSpPr>
          <p:nvPr>
            <p:ph type="title"/>
          </p:nvPr>
        </p:nvSpPr>
        <p:spPr>
          <a:xfrm>
            <a:off x="1463040" y="696024"/>
            <a:ext cx="8788527" cy="2253552"/>
          </a:xfrm>
        </p:spPr>
        <p:txBody>
          <a:bodyPr anchor="t">
            <a:normAutofit/>
          </a:bodyPr>
          <a:lstStyle/>
          <a:p>
            <a:pPr>
              <a:defRPr/>
            </a:pPr>
            <a:r>
              <a:rPr lang="en-US" sz="5000"/>
              <a:t>Upcoming Compensation Items Classified Employees</a:t>
            </a:r>
          </a:p>
        </p:txBody>
      </p:sp>
      <p:sp>
        <p:nvSpPr>
          <p:cNvPr id="15" name="Rectangle 14">
            <a:extLst>
              <a:ext uri="{FF2B5EF4-FFF2-40B4-BE49-F238E27FC236}">
                <a16:creationId xmlns:a16="http://schemas.microsoft.com/office/drawing/2014/main" id="{5AB5C45D-C7A1-415B-948E-994325EF7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63040" y="3133724"/>
            <a:ext cx="8788527" cy="2746621"/>
          </a:xfrm>
        </p:spPr>
        <p:txBody>
          <a:bodyPr>
            <a:normAutofit/>
          </a:bodyPr>
          <a:lstStyle/>
          <a:p>
            <a:r>
              <a:rPr lang="en-US" sz="1800" dirty="0"/>
              <a:t>Changes to the Classified Pay Scale</a:t>
            </a:r>
          </a:p>
          <a:p>
            <a:r>
              <a:rPr lang="en-US" sz="1800" dirty="0"/>
              <a:t>Recommendations due to FLSA Threshold Change</a:t>
            </a:r>
          </a:p>
          <a:p>
            <a:r>
              <a:rPr lang="en-US" sz="1800" dirty="0"/>
              <a:t>Benchmark Study of FY 2020</a:t>
            </a:r>
          </a:p>
          <a:p>
            <a:r>
              <a:rPr lang="en-US" sz="1800" dirty="0"/>
              <a:t>Bilingual Pay </a:t>
            </a:r>
          </a:p>
        </p:txBody>
      </p:sp>
      <p:sp>
        <p:nvSpPr>
          <p:cNvPr id="4" name="Slide Number Placeholder 3"/>
          <p:cNvSpPr>
            <a:spLocks noGrp="1"/>
          </p:cNvSpPr>
          <p:nvPr>
            <p:ph type="sldNum" sz="quarter" idx="12"/>
          </p:nvPr>
        </p:nvSpPr>
        <p:spPr>
          <a:xfrm>
            <a:off x="11347704" y="6356350"/>
            <a:ext cx="566928" cy="365125"/>
          </a:xfrm>
        </p:spPr>
        <p:txBody>
          <a:bodyPr>
            <a:normAutofit/>
          </a:bodyPr>
          <a:lstStyle/>
          <a:p>
            <a:pPr>
              <a:spcAft>
                <a:spcPts val="600"/>
              </a:spcAft>
              <a:defRPr/>
            </a:pPr>
            <a:fld id="{95AC32C6-2FCD-4EDA-8700-B545ED35873D}" type="slidenum">
              <a:rPr lang="en-US" altLang="en-US" sz="1000">
                <a:solidFill>
                  <a:schemeClr val="accent2"/>
                </a:solidFill>
              </a:rPr>
              <a:pPr>
                <a:spcAft>
                  <a:spcPts val="600"/>
                </a:spcAft>
                <a:defRPr/>
              </a:pPr>
              <a:t>28</a:t>
            </a:fld>
            <a:endParaRPr lang="en-US" altLang="en-US" sz="1000">
              <a:solidFill>
                <a:schemeClr val="accent2"/>
              </a:solidFill>
            </a:endParaRPr>
          </a:p>
        </p:txBody>
      </p:sp>
      <p:sp>
        <p:nvSpPr>
          <p:cNvPr id="17" name="Rectangle 16">
            <a:extLst>
              <a:ext uri="{FF2B5EF4-FFF2-40B4-BE49-F238E27FC236}">
                <a16:creationId xmlns:a16="http://schemas.microsoft.com/office/drawing/2014/main" id="{9859105F-583F-490C-A164-DF9AC99994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965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7D12192-08EC-4B50-8DE1-D803FABF43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9F0EA0-386F-444B-80FE-60274499D6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19200" y="685800"/>
            <a:ext cx="10972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62D6955C-623F-4E24-BDCB-C554684CBFD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3366236" y="-2655252"/>
            <a:ext cx="5486400" cy="12188952"/>
          </a:xfrm>
          <a:prstGeom prst="rect">
            <a:avLst/>
          </a:prstGeom>
        </p:spPr>
      </p:pic>
      <p:sp>
        <p:nvSpPr>
          <p:cNvPr id="2" name="Title 1"/>
          <p:cNvSpPr>
            <a:spLocks noGrp="1"/>
          </p:cNvSpPr>
          <p:nvPr>
            <p:ph type="title"/>
          </p:nvPr>
        </p:nvSpPr>
        <p:spPr>
          <a:xfrm>
            <a:off x="1463040" y="696024"/>
            <a:ext cx="8788527" cy="2253552"/>
          </a:xfrm>
        </p:spPr>
        <p:txBody>
          <a:bodyPr anchor="t">
            <a:normAutofit/>
          </a:bodyPr>
          <a:lstStyle/>
          <a:p>
            <a:pPr>
              <a:defRPr/>
            </a:pPr>
            <a:r>
              <a:rPr lang="en-US" sz="5000"/>
              <a:t>Upcoming Compensation Items POPS Employees</a:t>
            </a:r>
          </a:p>
        </p:txBody>
      </p:sp>
      <p:sp>
        <p:nvSpPr>
          <p:cNvPr id="15" name="Rectangle 14">
            <a:extLst>
              <a:ext uri="{FF2B5EF4-FFF2-40B4-BE49-F238E27FC236}">
                <a16:creationId xmlns:a16="http://schemas.microsoft.com/office/drawing/2014/main" id="{5AB5C45D-C7A1-415B-948E-994325EF7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63040" y="3133724"/>
            <a:ext cx="8788527" cy="2746621"/>
          </a:xfrm>
        </p:spPr>
        <p:txBody>
          <a:bodyPr>
            <a:normAutofit/>
          </a:bodyPr>
          <a:lstStyle/>
          <a:p>
            <a:r>
              <a:rPr lang="en-US" sz="1800"/>
              <a:t>Revision of the POPS Scale</a:t>
            </a:r>
          </a:p>
          <a:p>
            <a:r>
              <a:rPr lang="en-US" sz="1800"/>
              <a:t>Market Analysis of Jobs on the POPS Scale</a:t>
            </a:r>
          </a:p>
        </p:txBody>
      </p:sp>
      <p:sp>
        <p:nvSpPr>
          <p:cNvPr id="4" name="Slide Number Placeholder 3"/>
          <p:cNvSpPr>
            <a:spLocks noGrp="1"/>
          </p:cNvSpPr>
          <p:nvPr>
            <p:ph type="sldNum" sz="quarter" idx="12"/>
          </p:nvPr>
        </p:nvSpPr>
        <p:spPr>
          <a:xfrm>
            <a:off x="11347704" y="6356350"/>
            <a:ext cx="566928" cy="365125"/>
          </a:xfrm>
        </p:spPr>
        <p:txBody>
          <a:bodyPr>
            <a:normAutofit/>
          </a:bodyPr>
          <a:lstStyle/>
          <a:p>
            <a:pPr>
              <a:spcAft>
                <a:spcPts val="600"/>
              </a:spcAft>
              <a:defRPr/>
            </a:pPr>
            <a:fld id="{95AC32C6-2FCD-4EDA-8700-B545ED35873D}" type="slidenum">
              <a:rPr lang="en-US" altLang="en-US" sz="1000">
                <a:solidFill>
                  <a:schemeClr val="accent2"/>
                </a:solidFill>
              </a:rPr>
              <a:pPr>
                <a:spcAft>
                  <a:spcPts val="600"/>
                </a:spcAft>
                <a:defRPr/>
              </a:pPr>
              <a:t>29</a:t>
            </a:fld>
            <a:endParaRPr lang="en-US" altLang="en-US" sz="1000">
              <a:solidFill>
                <a:schemeClr val="accent2"/>
              </a:solidFill>
            </a:endParaRPr>
          </a:p>
        </p:txBody>
      </p:sp>
      <p:sp>
        <p:nvSpPr>
          <p:cNvPr id="17" name="Rectangle 16">
            <a:extLst>
              <a:ext uri="{FF2B5EF4-FFF2-40B4-BE49-F238E27FC236}">
                <a16:creationId xmlns:a16="http://schemas.microsoft.com/office/drawing/2014/main" id="{9859105F-583F-490C-A164-DF9AC99994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48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74163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7D12192-08EC-4B50-8DE1-D803FABF43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9F0EA0-386F-444B-80FE-60274499D6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19200" y="685800"/>
            <a:ext cx="10972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62D6955C-623F-4E24-BDCB-C554684CBFD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3366236" y="-2655252"/>
            <a:ext cx="5486400" cy="12188952"/>
          </a:xfrm>
          <a:prstGeom prst="rect">
            <a:avLst/>
          </a:prstGeom>
        </p:spPr>
      </p:pic>
      <p:sp>
        <p:nvSpPr>
          <p:cNvPr id="2" name="Title 1"/>
          <p:cNvSpPr>
            <a:spLocks noGrp="1"/>
          </p:cNvSpPr>
          <p:nvPr>
            <p:ph type="title"/>
          </p:nvPr>
        </p:nvSpPr>
        <p:spPr>
          <a:xfrm>
            <a:off x="1463040" y="696024"/>
            <a:ext cx="8788527" cy="2253552"/>
          </a:xfrm>
        </p:spPr>
        <p:txBody>
          <a:bodyPr anchor="t">
            <a:normAutofit/>
          </a:bodyPr>
          <a:lstStyle/>
          <a:p>
            <a:pPr>
              <a:defRPr/>
            </a:pPr>
            <a:r>
              <a:rPr lang="en-US" sz="5000"/>
              <a:t>Processing Reminder</a:t>
            </a:r>
          </a:p>
        </p:txBody>
      </p:sp>
      <p:sp>
        <p:nvSpPr>
          <p:cNvPr id="15" name="Rectangle 14">
            <a:extLst>
              <a:ext uri="{FF2B5EF4-FFF2-40B4-BE49-F238E27FC236}">
                <a16:creationId xmlns:a16="http://schemas.microsoft.com/office/drawing/2014/main" id="{5AB5C45D-C7A1-415B-948E-994325EF7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63040" y="3133724"/>
            <a:ext cx="8788527" cy="2746621"/>
          </a:xfrm>
        </p:spPr>
        <p:txBody>
          <a:bodyPr>
            <a:normAutofit/>
          </a:bodyPr>
          <a:lstStyle/>
          <a:p>
            <a:r>
              <a:rPr lang="en-US" sz="1800"/>
              <a:t>Reminder to always enter an employee’s legal name as it appears on the employee’s Social Security Card when doing a new hire or rehire</a:t>
            </a:r>
          </a:p>
          <a:p>
            <a:r>
              <a:rPr lang="en-US" sz="1800"/>
              <a:t>Issues with Identity Management team when Compensation Division is required to make post-hoc changes.</a:t>
            </a:r>
          </a:p>
        </p:txBody>
      </p:sp>
      <p:sp>
        <p:nvSpPr>
          <p:cNvPr id="4" name="Slide Number Placeholder 3"/>
          <p:cNvSpPr>
            <a:spLocks noGrp="1"/>
          </p:cNvSpPr>
          <p:nvPr>
            <p:ph type="sldNum" sz="quarter" idx="12"/>
          </p:nvPr>
        </p:nvSpPr>
        <p:spPr>
          <a:xfrm>
            <a:off x="11347704" y="6356350"/>
            <a:ext cx="566928" cy="365125"/>
          </a:xfrm>
        </p:spPr>
        <p:txBody>
          <a:bodyPr>
            <a:normAutofit/>
          </a:bodyPr>
          <a:lstStyle/>
          <a:p>
            <a:pPr>
              <a:spcAft>
                <a:spcPts val="600"/>
              </a:spcAft>
              <a:defRPr/>
            </a:pPr>
            <a:fld id="{95AC32C6-2FCD-4EDA-8700-B545ED35873D}" type="slidenum">
              <a:rPr lang="en-US" altLang="en-US" sz="1000">
                <a:solidFill>
                  <a:schemeClr val="accent2"/>
                </a:solidFill>
              </a:rPr>
              <a:pPr>
                <a:spcAft>
                  <a:spcPts val="600"/>
                </a:spcAft>
                <a:defRPr/>
              </a:pPr>
              <a:t>30</a:t>
            </a:fld>
            <a:endParaRPr lang="en-US" altLang="en-US" sz="1000">
              <a:solidFill>
                <a:schemeClr val="accent2"/>
              </a:solidFill>
            </a:endParaRPr>
          </a:p>
        </p:txBody>
      </p:sp>
      <p:sp>
        <p:nvSpPr>
          <p:cNvPr id="17" name="Rectangle 16">
            <a:extLst>
              <a:ext uri="{FF2B5EF4-FFF2-40B4-BE49-F238E27FC236}">
                <a16:creationId xmlns:a16="http://schemas.microsoft.com/office/drawing/2014/main" id="{9859105F-583F-490C-A164-DF9AC99994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838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0501"/>
            <a:ext cx="2886075" cy="2486024"/>
          </a:xfrm>
          <a:noFill/>
        </p:spPr>
        <p:txBody>
          <a:bodyPr vert="horz" lIns="91440" tIns="45720" rIns="91440" bIns="45720" rtlCol="0" anchor="ctr">
            <a:normAutofit/>
          </a:bodyPr>
          <a:lstStyle/>
          <a:p>
            <a:pPr algn="ctr">
              <a:defRPr/>
            </a:pPr>
            <a:r>
              <a:rPr lang="en-US" sz="3600">
                <a:solidFill>
                  <a:schemeClr val="bg1"/>
                </a:solidFill>
              </a:rPr>
              <a:t>HR Services</a:t>
            </a:r>
          </a:p>
        </p:txBody>
      </p:sp>
    </p:spTree>
    <p:extLst>
      <p:ext uri="{BB962C8B-B14F-4D97-AF65-F5344CB8AC3E}">
        <p14:creationId xmlns:p14="http://schemas.microsoft.com/office/powerpoint/2010/main" val="1467653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1013" y="3752849"/>
            <a:ext cx="3290887" cy="2452687"/>
          </a:xfrm>
        </p:spPr>
        <p:txBody>
          <a:bodyPr anchor="ctr">
            <a:normAutofit/>
          </a:bodyPr>
          <a:lstStyle/>
          <a:p>
            <a:pPr>
              <a:defRPr/>
            </a:pPr>
            <a:r>
              <a:rPr lang="en-US" sz="3600"/>
              <a:t>Employee Recognition Day- Updates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143"/>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4223982" y="3752850"/>
            <a:ext cx="7485413" cy="2452687"/>
          </a:xfrm>
        </p:spPr>
        <p:txBody>
          <a:bodyPr anchor="ctr">
            <a:normAutofit/>
          </a:bodyPr>
          <a:lstStyle/>
          <a:p>
            <a:pPr marL="0" indent="0">
              <a:buNone/>
            </a:pPr>
            <a:endParaRPr lang="en-US" sz="1800"/>
          </a:p>
          <a:p>
            <a:r>
              <a:rPr lang="en-US" sz="1800"/>
              <a:t>Public Employee Recognition Week Proclamation- February 28, 2020</a:t>
            </a:r>
          </a:p>
          <a:p>
            <a:pPr marL="0" indent="0">
              <a:buNone/>
            </a:pPr>
            <a:endParaRPr lang="en-US" sz="1800"/>
          </a:p>
          <a:p>
            <a:r>
              <a:rPr lang="en-US" sz="1800"/>
              <a:t>Employee Recognition Day- Tuesday, May 5, 2020</a:t>
            </a:r>
          </a:p>
          <a:p>
            <a:pPr lvl="1"/>
            <a:r>
              <a:rPr lang="en-US" sz="1800"/>
              <a:t>Honorees will receive an email invite</a:t>
            </a:r>
          </a:p>
          <a:p>
            <a:pPr lvl="1"/>
            <a:r>
              <a:rPr lang="en-US" sz="1800"/>
              <a:t>Employees 20+ years of service will be recognized</a:t>
            </a:r>
          </a:p>
          <a:p>
            <a:pPr lvl="2"/>
            <a:r>
              <a:rPr lang="en-US" sz="1800"/>
              <a:t>May 1</a:t>
            </a:r>
            <a:r>
              <a:rPr lang="en-US" sz="1800" baseline="30000"/>
              <a:t>st</a:t>
            </a:r>
            <a:r>
              <a:rPr lang="en-US" sz="1800"/>
              <a:t> 2019- April 30, 2020 </a:t>
            </a:r>
          </a:p>
          <a:p>
            <a:pPr marL="342900" lvl="1" indent="0">
              <a:buNone/>
            </a:pPr>
            <a:endParaRPr lang="en-US" sz="1800"/>
          </a:p>
          <a:p>
            <a:pPr marL="342900" lvl="1" indent="0">
              <a:buNone/>
            </a:pPr>
            <a:endParaRPr lang="en-US" sz="1800"/>
          </a:p>
          <a:p>
            <a:pPr marL="0" indent="0">
              <a:buNone/>
            </a:pPr>
            <a:endParaRPr lang="en-US" sz="1800"/>
          </a:p>
        </p:txBody>
      </p:sp>
    </p:spTree>
    <p:extLst>
      <p:ext uri="{BB962C8B-B14F-4D97-AF65-F5344CB8AC3E}">
        <p14:creationId xmlns:p14="http://schemas.microsoft.com/office/powerpoint/2010/main" val="3982061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1484" r="-1" b="36668"/>
          <a:stretch/>
        </p:blipFill>
        <p:spPr>
          <a:xfrm>
            <a:off x="320040" y="320040"/>
            <a:ext cx="11548872" cy="4303462"/>
          </a:xfrm>
          <a:prstGeom prst="rect">
            <a:avLst/>
          </a:prstGeom>
        </p:spPr>
      </p:pic>
      <p:sp>
        <p:nvSpPr>
          <p:cNvPr id="21" name="Rectangle 20">
            <a:extLst>
              <a:ext uri="{FF2B5EF4-FFF2-40B4-BE49-F238E27FC236}">
                <a16:creationId xmlns:a16="http://schemas.microsoft.com/office/drawing/2014/main" id="{A27B6159-7734-4564-9E0F-C4BC43C36E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1248" y="5009083"/>
            <a:ext cx="2889504" cy="1345997"/>
          </a:xfrm>
        </p:spPr>
        <p:txBody>
          <a:bodyPr vert="horz" lIns="91440" tIns="45720" rIns="91440" bIns="45720" rtlCol="0" anchor="ctr">
            <a:normAutofit/>
          </a:bodyPr>
          <a:lstStyle/>
          <a:p>
            <a:pPr>
              <a:defRPr/>
            </a:pPr>
            <a:r>
              <a:rPr lang="en-US" sz="2600">
                <a:solidFill>
                  <a:schemeClr val="bg1"/>
                </a:solidFill>
              </a:rPr>
              <a:t>New Tuition Reimbursement Training:</a:t>
            </a:r>
          </a:p>
        </p:txBody>
      </p:sp>
      <p:cxnSp>
        <p:nvCxnSpPr>
          <p:cNvPr id="23" name="Straight Connector 22">
            <a:extLst>
              <a:ext uri="{FF2B5EF4-FFF2-40B4-BE49-F238E27FC236}">
                <a16:creationId xmlns:a16="http://schemas.microsoft.com/office/drawing/2014/main" id="{E2FFB46B-05BC-4950-B18A-9593FDAE6ED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379976" y="5009083"/>
            <a:ext cx="6976872" cy="1345997"/>
          </a:xfrm>
          <a:prstGeom prst="rect">
            <a:avLst/>
          </a:prstGeom>
        </p:spPr>
        <p:txBody>
          <a:bodyPr vert="horz" lIns="91440" tIns="45720" rIns="91440" bIns="45720" rtlCol="0" anchor="ctr">
            <a:normAutofit/>
          </a:bodyPr>
          <a:lstStyle/>
          <a:p>
            <a:pPr>
              <a:lnSpc>
                <a:spcPct val="90000"/>
              </a:lnSpc>
              <a:spcAft>
                <a:spcPts val="600"/>
              </a:spcAft>
            </a:pPr>
            <a:r>
              <a:rPr lang="en-US" sz="1700" b="1" dirty="0">
                <a:solidFill>
                  <a:schemeClr val="bg1"/>
                </a:solidFill>
              </a:rPr>
              <a:t>For more information: </a:t>
            </a:r>
            <a:endParaRPr lang="en-US" sz="1700" dirty="0">
              <a:solidFill>
                <a:schemeClr val="bg1"/>
              </a:solidFill>
              <a:cs typeface="Calibri" panose="020F0502020204030204"/>
            </a:endParaRPr>
          </a:p>
          <a:p>
            <a:pPr indent="-228600">
              <a:lnSpc>
                <a:spcPct val="90000"/>
              </a:lnSpc>
              <a:spcAft>
                <a:spcPts val="600"/>
              </a:spcAft>
              <a:buFont typeface="Arial" panose="020B0604020202020204" pitchFamily="34" charset="0"/>
              <a:buChar char="•"/>
            </a:pPr>
            <a:r>
              <a:rPr lang="en-US" sz="1700" b="1" dirty="0">
                <a:solidFill>
                  <a:schemeClr val="bg1"/>
                </a:solidFill>
                <a:hlinkClick r:id="rId3"/>
              </a:rPr>
              <a:t>http://traviscentral/hr/at-work/tuition-reimbursement</a:t>
            </a:r>
            <a:r>
              <a:rPr lang="en-US" sz="1700" b="1" dirty="0">
                <a:solidFill>
                  <a:schemeClr val="bg1"/>
                </a:solidFill>
              </a:rPr>
              <a:t> </a:t>
            </a:r>
            <a:endParaRPr lang="en-US" sz="1700" b="1" dirty="0">
              <a:solidFill>
                <a:schemeClr val="bg1"/>
              </a:solidFill>
              <a:cs typeface="Calibri"/>
            </a:endParaRPr>
          </a:p>
        </p:txBody>
      </p:sp>
    </p:spTree>
    <p:extLst>
      <p:ext uri="{BB962C8B-B14F-4D97-AF65-F5344CB8AC3E}">
        <p14:creationId xmlns:p14="http://schemas.microsoft.com/office/powerpoint/2010/main" val="1106833475"/>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D2C4BFA1-2075-4901-9E24-E41D1FDD51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524000" y="2776538"/>
            <a:ext cx="9144000" cy="1381188"/>
          </a:xfrm>
        </p:spPr>
        <p:txBody>
          <a:bodyPr anchor="ctr">
            <a:normAutofit/>
          </a:bodyPr>
          <a:lstStyle/>
          <a:p>
            <a:r>
              <a:rPr lang="en-US" sz="4000">
                <a:solidFill>
                  <a:schemeClr val="bg2"/>
                </a:solidFill>
              </a:rPr>
              <a:t>Travis County </a:t>
            </a:r>
          </a:p>
        </p:txBody>
      </p:sp>
      <p:sp>
        <p:nvSpPr>
          <p:cNvPr id="3" name="Subtitle 2"/>
          <p:cNvSpPr>
            <a:spLocks noGrp="1"/>
          </p:cNvSpPr>
          <p:nvPr>
            <p:ph type="subTitle" idx="1"/>
          </p:nvPr>
        </p:nvSpPr>
        <p:spPr>
          <a:xfrm>
            <a:off x="1524000" y="4495800"/>
            <a:ext cx="9144000" cy="762000"/>
          </a:xfrm>
        </p:spPr>
        <p:txBody>
          <a:bodyPr>
            <a:normAutofit/>
          </a:bodyPr>
          <a:lstStyle/>
          <a:p>
            <a:r>
              <a:rPr lang="en-US" sz="1800"/>
              <a:t>Exit Survey</a:t>
            </a:r>
          </a:p>
        </p:txBody>
      </p:sp>
    </p:spTree>
    <p:extLst>
      <p:ext uri="{BB962C8B-B14F-4D97-AF65-F5344CB8AC3E}">
        <p14:creationId xmlns:p14="http://schemas.microsoft.com/office/powerpoint/2010/main" val="17736903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257363FD-7E77-4145-9483-331A807AD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a:t>Why Bother ?!? </a:t>
            </a:r>
          </a:p>
        </p:txBody>
      </p:sp>
      <p:sp>
        <p:nvSpPr>
          <p:cNvPr id="92" name="TextBox 91">
            <a:extLst>
              <a:ext uri="{FF2B5EF4-FFF2-40B4-BE49-F238E27FC236}">
                <a16:creationId xmlns:a16="http://schemas.microsoft.com/office/drawing/2014/main" id="{D05C41DB-BE1E-4895-98E5-86C2328F0606}"/>
              </a:ext>
            </a:extLst>
          </p:cNvPr>
          <p:cNvSpPr txBox="1"/>
          <p:nvPr/>
        </p:nvSpPr>
        <p:spPr>
          <a:xfrm>
            <a:off x="942595" y="6234301"/>
            <a:ext cx="7528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US" dirty="0">
                <a:ea typeface="+mn-lt"/>
                <a:cs typeface="+mn-lt"/>
                <a:hlinkClick r:id="rId2"/>
              </a:rPr>
              <a:t>https://engagedly.com/why-are-exit-interviews-important/</a:t>
            </a:r>
            <a:endParaRPr lang="en-US"/>
          </a:p>
        </p:txBody>
      </p:sp>
      <p:graphicFrame>
        <p:nvGraphicFramePr>
          <p:cNvPr id="5" name="Content Placeholder 2">
            <a:extLst>
              <a:ext uri="{FF2B5EF4-FFF2-40B4-BE49-F238E27FC236}">
                <a16:creationId xmlns:a16="http://schemas.microsoft.com/office/drawing/2014/main" id="{4A377320-B48F-40E9-8B6A-B10D1A28D86C}"/>
              </a:ext>
            </a:extLst>
          </p:cNvPr>
          <p:cNvGraphicFramePr>
            <a:graphicFrameLocks noGrp="1"/>
          </p:cNvGraphicFramePr>
          <p:nvPr>
            <p:ph idx="1"/>
            <p:extLst>
              <p:ext uri="{D42A27DB-BD31-4B8C-83A1-F6EECF244321}">
                <p14:modId xmlns:p14="http://schemas.microsoft.com/office/powerpoint/2010/main" val="2340406179"/>
              </p:ext>
            </p:extLst>
          </p:nvPr>
        </p:nvGraphicFramePr>
        <p:xfrm>
          <a:off x="838200" y="161669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600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7A57295-2710-4920-B99A-4D1FA03A62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8067929-4D33-4306-9E2F-67C49CDDB5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a:solidFill>
                  <a:schemeClr val="bg1"/>
                </a:solidFill>
              </a:rPr>
              <a:t>Travis County Exit Survey</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vert="horz" lIns="91440" tIns="45720" rIns="91440" bIns="45720" rtlCol="0" anchor="ctr">
            <a:normAutofit/>
          </a:bodyPr>
          <a:lstStyle/>
          <a:p>
            <a:pPr marL="0" indent="0">
              <a:buNone/>
            </a:pPr>
            <a:r>
              <a:rPr lang="en-US" sz="2400">
                <a:solidFill>
                  <a:schemeClr val="bg1"/>
                </a:solidFill>
              </a:rPr>
              <a:t>Travis County HRMD worked with ITS to develop an online Exit Survey form with the intention of increasing the data collected from employees who voluntarily exit or resign. </a:t>
            </a:r>
          </a:p>
          <a:p>
            <a:pPr>
              <a:buFont typeface="Arial" panose="020B0604020202020204" pitchFamily="34" charset="0"/>
              <a:buChar char="•"/>
            </a:pPr>
            <a:r>
              <a:rPr lang="en-US" sz="2400">
                <a:solidFill>
                  <a:schemeClr val="bg1"/>
                </a:solidFill>
              </a:rPr>
              <a:t>More user friendly – no printing, saving, scanning, emailing….</a:t>
            </a:r>
          </a:p>
          <a:p>
            <a:pPr>
              <a:buFont typeface="Arial" panose="020B0604020202020204" pitchFamily="34" charset="0"/>
              <a:buChar char="•"/>
            </a:pPr>
            <a:r>
              <a:rPr lang="en-US" sz="2400">
                <a:solidFill>
                  <a:schemeClr val="bg1"/>
                </a:solidFill>
              </a:rPr>
              <a:t>Digital storage</a:t>
            </a:r>
          </a:p>
          <a:p>
            <a:pPr>
              <a:buFont typeface="Arial" panose="020B0604020202020204" pitchFamily="34" charset="0"/>
              <a:buChar char="•"/>
            </a:pPr>
            <a:r>
              <a:rPr lang="en-US" sz="2400">
                <a:solidFill>
                  <a:schemeClr val="bg1"/>
                </a:solidFill>
              </a:rPr>
              <a:t>More modern user experience</a:t>
            </a:r>
          </a:p>
          <a:p>
            <a:r>
              <a:rPr lang="en-US" sz="2400">
                <a:solidFill>
                  <a:schemeClr val="bg1"/>
                </a:solidFill>
              </a:rPr>
              <a:t>Greater ability to monitor department and County Wide engagement trends </a:t>
            </a:r>
          </a:p>
          <a:p>
            <a:pPr>
              <a:buFont typeface="Arial" panose="020B0604020202020204" pitchFamily="34" charset="0"/>
              <a:buChar char="•"/>
            </a:pPr>
            <a:r>
              <a:rPr lang="en-US" sz="2400">
                <a:solidFill>
                  <a:schemeClr val="bg1"/>
                </a:solidFill>
              </a:rPr>
              <a:t>Automatic email to the department with employee authorization</a:t>
            </a:r>
          </a:p>
        </p:txBody>
      </p:sp>
    </p:spTree>
    <p:extLst>
      <p:ext uri="{BB962C8B-B14F-4D97-AF65-F5344CB8AC3E}">
        <p14:creationId xmlns:p14="http://schemas.microsoft.com/office/powerpoint/2010/main" val="43678331"/>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E8775C2-A4FD-4E3B-9D4B-0F95C262246B}"/>
              </a:ext>
            </a:extLst>
          </p:cNvPr>
          <p:cNvGraphicFramePr>
            <a:graphicFrameLocks noGrp="1"/>
          </p:cNvGraphicFramePr>
          <p:nvPr>
            <p:ph idx="1"/>
            <p:extLst>
              <p:ext uri="{D42A27DB-BD31-4B8C-83A1-F6EECF244321}">
                <p14:modId xmlns:p14="http://schemas.microsoft.com/office/powerpoint/2010/main" val="1459487038"/>
              </p:ext>
            </p:extLst>
          </p:nvPr>
        </p:nvGraphicFramePr>
        <p:xfrm>
          <a:off x="838200" y="-530942"/>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6" name="Picture 226">
            <a:extLst>
              <a:ext uri="{FF2B5EF4-FFF2-40B4-BE49-F238E27FC236}">
                <a16:creationId xmlns:a16="http://schemas.microsoft.com/office/drawing/2014/main" id="{D6AF3127-A24C-4747-AB4A-87738D42A0FE}"/>
              </a:ext>
            </a:extLst>
          </p:cNvPr>
          <p:cNvPicPr>
            <a:picLocks noChangeAspect="1"/>
          </p:cNvPicPr>
          <p:nvPr/>
        </p:nvPicPr>
        <p:blipFill>
          <a:blip r:embed="rId7"/>
          <a:stretch>
            <a:fillRect/>
          </a:stretch>
        </p:blipFill>
        <p:spPr>
          <a:xfrm>
            <a:off x="5808714" y="3264617"/>
            <a:ext cx="5524500" cy="1819275"/>
          </a:xfrm>
          <a:prstGeom prst="rect">
            <a:avLst/>
          </a:prstGeom>
        </p:spPr>
      </p:pic>
      <p:pic>
        <p:nvPicPr>
          <p:cNvPr id="228" name="Picture 228">
            <a:extLst>
              <a:ext uri="{FF2B5EF4-FFF2-40B4-BE49-F238E27FC236}">
                <a16:creationId xmlns:a16="http://schemas.microsoft.com/office/drawing/2014/main" id="{F1BE103D-3665-4CF8-83C7-23BA37217EB6}"/>
              </a:ext>
            </a:extLst>
          </p:cNvPr>
          <p:cNvPicPr>
            <a:picLocks noChangeAspect="1"/>
          </p:cNvPicPr>
          <p:nvPr/>
        </p:nvPicPr>
        <p:blipFill>
          <a:blip r:embed="rId8"/>
          <a:stretch>
            <a:fillRect/>
          </a:stretch>
        </p:blipFill>
        <p:spPr>
          <a:xfrm>
            <a:off x="1600815" y="3333750"/>
            <a:ext cx="3143250" cy="1666875"/>
          </a:xfrm>
          <a:prstGeom prst="rect">
            <a:avLst/>
          </a:prstGeom>
        </p:spPr>
      </p:pic>
    </p:spTree>
    <p:extLst>
      <p:ext uri="{BB962C8B-B14F-4D97-AF65-F5344CB8AC3E}">
        <p14:creationId xmlns:p14="http://schemas.microsoft.com/office/powerpoint/2010/main" val="1375894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E214AA7-F028-4A0D-8698-61AEC754D1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547241-947B-4D80-AC00-B9795AD1DB66}"/>
              </a:ext>
            </a:extLst>
          </p:cNvPr>
          <p:cNvSpPr>
            <a:spLocks noGrp="1"/>
          </p:cNvSpPr>
          <p:nvPr>
            <p:ph sz="half" idx="1"/>
          </p:nvPr>
        </p:nvSpPr>
        <p:spPr>
          <a:xfrm>
            <a:off x="1476915" y="2888250"/>
            <a:ext cx="4297351" cy="2959777"/>
          </a:xfrm>
        </p:spPr>
        <p:txBody>
          <a:bodyPr vert="horz" lIns="91440" tIns="45720" rIns="91440" bIns="45720" rtlCol="0" anchor="t">
            <a:normAutofit/>
          </a:bodyPr>
          <a:lstStyle/>
          <a:p>
            <a:pPr marL="0" indent="0">
              <a:spcBef>
                <a:spcPts val="0"/>
              </a:spcBef>
              <a:buNone/>
            </a:pPr>
            <a:r>
              <a:rPr lang="en-US" sz="2000" dirty="0">
                <a:ea typeface="+mn-lt"/>
                <a:cs typeface="+mn-lt"/>
              </a:rPr>
              <a:t>Once the survey is completed, the form is stored digitally in a secure OnBase system that HRMD can access: </a:t>
            </a:r>
            <a:endParaRPr lang="en-US" sz="2000" dirty="0"/>
          </a:p>
          <a:p>
            <a:endParaRPr lang="en-US" sz="2000">
              <a:cs typeface="Calibri"/>
            </a:endParaRPr>
          </a:p>
          <a:p>
            <a:endParaRPr lang="en-US" sz="2000" dirty="0">
              <a:cs typeface="Calibri"/>
            </a:endParaRPr>
          </a:p>
        </p:txBody>
      </p:sp>
      <p:cxnSp>
        <p:nvCxnSpPr>
          <p:cNvPr id="25" name="Straight Connector 24">
            <a:extLst>
              <a:ext uri="{FF2B5EF4-FFF2-40B4-BE49-F238E27FC236}">
                <a16:creationId xmlns:a16="http://schemas.microsoft.com/office/drawing/2014/main" id="{D6206FDC-2777-4D7F-AF9C-73413DA664C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6A63ADD-5F5F-4C7B-B415-86036D5D56A6}"/>
              </a:ext>
            </a:extLst>
          </p:cNvPr>
          <p:cNvSpPr>
            <a:spLocks noGrp="1"/>
          </p:cNvSpPr>
          <p:nvPr>
            <p:ph sz="half" idx="2"/>
          </p:nvPr>
        </p:nvSpPr>
        <p:spPr>
          <a:xfrm>
            <a:off x="6417731" y="2888250"/>
            <a:ext cx="4292594" cy="2959778"/>
          </a:xfrm>
        </p:spPr>
        <p:txBody>
          <a:bodyPr vert="horz" lIns="91440" tIns="45720" rIns="91440" bIns="45720" rtlCol="0" anchor="t">
            <a:normAutofit/>
          </a:bodyPr>
          <a:lstStyle/>
          <a:p>
            <a:pPr marL="0" indent="0">
              <a:buNone/>
            </a:pPr>
            <a:r>
              <a:rPr lang="en-US" sz="2000">
                <a:ea typeface="+mn-lt"/>
                <a:cs typeface="+mn-lt"/>
              </a:rPr>
              <a:t>Same format and questions as the original form</a:t>
            </a:r>
            <a:endParaRPr lang="en-US" sz="2000">
              <a:cs typeface="Calibri" panose="020F0502020204030204"/>
            </a:endParaRPr>
          </a:p>
        </p:txBody>
      </p:sp>
      <p:pic>
        <p:nvPicPr>
          <p:cNvPr id="21" name="Picture 21">
            <a:extLst>
              <a:ext uri="{FF2B5EF4-FFF2-40B4-BE49-F238E27FC236}">
                <a16:creationId xmlns:a16="http://schemas.microsoft.com/office/drawing/2014/main" id="{3A4CF27F-874A-4656-8468-DB673A8B89A3}"/>
              </a:ext>
            </a:extLst>
          </p:cNvPr>
          <p:cNvPicPr>
            <a:picLocks noChangeAspect="1"/>
          </p:cNvPicPr>
          <p:nvPr/>
        </p:nvPicPr>
        <p:blipFill>
          <a:blip r:embed="rId2"/>
          <a:stretch>
            <a:fillRect/>
          </a:stretch>
        </p:blipFill>
        <p:spPr>
          <a:xfrm>
            <a:off x="6533843" y="3965165"/>
            <a:ext cx="4943475" cy="1819275"/>
          </a:xfrm>
          <a:prstGeom prst="rect">
            <a:avLst/>
          </a:prstGeom>
        </p:spPr>
      </p:pic>
      <p:pic>
        <p:nvPicPr>
          <p:cNvPr id="24" name="Picture 25">
            <a:extLst>
              <a:ext uri="{FF2B5EF4-FFF2-40B4-BE49-F238E27FC236}">
                <a16:creationId xmlns:a16="http://schemas.microsoft.com/office/drawing/2014/main" id="{AA0796F8-39B9-44BA-A65C-E68EC37838AE}"/>
              </a:ext>
            </a:extLst>
          </p:cNvPr>
          <p:cNvPicPr>
            <a:picLocks noChangeAspect="1"/>
          </p:cNvPicPr>
          <p:nvPr/>
        </p:nvPicPr>
        <p:blipFill>
          <a:blip r:embed="rId3"/>
          <a:stretch>
            <a:fillRect/>
          </a:stretch>
        </p:blipFill>
        <p:spPr>
          <a:xfrm>
            <a:off x="580718" y="4710266"/>
            <a:ext cx="5391150" cy="990600"/>
          </a:xfrm>
          <a:prstGeom prst="rect">
            <a:avLst/>
          </a:prstGeom>
        </p:spPr>
      </p:pic>
    </p:spTree>
    <p:extLst>
      <p:ext uri="{BB962C8B-B14F-4D97-AF65-F5344CB8AC3E}">
        <p14:creationId xmlns:p14="http://schemas.microsoft.com/office/powerpoint/2010/main" val="3534743674"/>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A57295-2710-4920-B99A-4D1FA03A62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067929-4D33-4306-9E2F-67C49CDDB5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894027"/>
            <a:ext cx="3494362" cy="4782873"/>
          </a:xfrm>
        </p:spPr>
        <p:txBody>
          <a:bodyPr>
            <a:normAutofit/>
          </a:bodyPr>
          <a:lstStyle/>
          <a:p>
            <a:pPr algn="r"/>
            <a:r>
              <a:rPr lang="en-US" sz="4100">
                <a:solidFill>
                  <a:schemeClr val="bg1"/>
                </a:solidFill>
              </a:rPr>
              <a:t>Recommended Process</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4976032" y="894027"/>
            <a:ext cx="6377768" cy="4782873"/>
          </a:xfrm>
        </p:spPr>
        <p:txBody>
          <a:bodyPr anchor="ctr">
            <a:normAutofit/>
          </a:bodyPr>
          <a:lstStyle/>
          <a:p>
            <a:r>
              <a:rPr lang="en-US" sz="2400">
                <a:solidFill>
                  <a:schemeClr val="bg1"/>
                </a:solidFill>
              </a:rPr>
              <a:t>When an employee submits their resignation or retirement notice, provide them with the opportunity to do an Exit Interview with the department and/or the Link to the survey. This link is also listed on the Termination Checklist that you can send to the employee. OR  </a:t>
            </a:r>
          </a:p>
          <a:p>
            <a:pPr lvl="1"/>
            <a:r>
              <a:rPr lang="en-US">
                <a:solidFill>
                  <a:schemeClr val="bg1"/>
                </a:solidFill>
              </a:rPr>
              <a:t>HRMD can send the Termination Checklist and link for you if notified of resignation.</a:t>
            </a:r>
          </a:p>
          <a:p>
            <a:r>
              <a:rPr lang="en-US" sz="2400">
                <a:solidFill>
                  <a:schemeClr val="bg1"/>
                </a:solidFill>
              </a:rPr>
              <a:t>HRMD can help monitor for completion and send reminders to the employee if a final form hasn’t come through. </a:t>
            </a:r>
          </a:p>
          <a:p>
            <a:pPr marL="0" indent="0">
              <a:buNone/>
            </a:pPr>
            <a:endParaRPr lang="en-US" sz="2400">
              <a:solidFill>
                <a:schemeClr val="bg1"/>
              </a:solidFill>
            </a:endParaRPr>
          </a:p>
        </p:txBody>
      </p:sp>
    </p:spTree>
    <p:extLst>
      <p:ext uri="{BB962C8B-B14F-4D97-AF65-F5344CB8AC3E}">
        <p14:creationId xmlns:p14="http://schemas.microsoft.com/office/powerpoint/2010/main" val="17591758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251277" y="681009"/>
            <a:ext cx="2541800" cy="1122854"/>
          </a:xfrm>
        </p:spPr>
        <p:txBody>
          <a:bodyPr>
            <a:normAutofit fontScale="90000"/>
          </a:bodyPr>
          <a:lstStyle/>
          <a:p>
            <a:r>
              <a:rPr lang="en-US" dirty="0">
                <a:solidFill>
                  <a:srgbClr val="FFFFFF"/>
                </a:solidFill>
              </a:rPr>
              <a:t>Bilingual Testing</a:t>
            </a:r>
          </a:p>
        </p:txBody>
      </p:sp>
      <p:graphicFrame>
        <p:nvGraphicFramePr>
          <p:cNvPr id="2" name="Diagram 1"/>
          <p:cNvGraphicFramePr/>
          <p:nvPr>
            <p:extLst>
              <p:ext uri="{D42A27DB-BD31-4B8C-83A1-F6EECF244321}">
                <p14:modId xmlns:p14="http://schemas.microsoft.com/office/powerpoint/2010/main" val="754266327"/>
              </p:ext>
            </p:extLst>
          </p:nvPr>
        </p:nvGraphicFramePr>
        <p:xfrm>
          <a:off x="2863273" y="71800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365717"/>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7B6159-7734-4564-9E0F-C4BC43C36E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76499"/>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841248" y="503270"/>
            <a:ext cx="2889504" cy="1345997"/>
          </a:xfrm>
        </p:spPr>
        <p:txBody>
          <a:bodyPr vert="horz" lIns="91440" tIns="45720" rIns="91440" bIns="45720" rtlCol="0" anchor="ctr">
            <a:normAutofit/>
          </a:bodyPr>
          <a:lstStyle/>
          <a:p>
            <a:r>
              <a:rPr lang="en-US" sz="2200" dirty="0">
                <a:solidFill>
                  <a:schemeClr val="bg1"/>
                </a:solidFill>
              </a:rPr>
              <a:t>Travis County HHS/City of Austin</a:t>
            </a:r>
            <a:r>
              <a:rPr lang="en-US" sz="2200">
                <a:solidFill>
                  <a:schemeClr val="bg1"/>
                </a:solidFill>
              </a:rPr>
              <a:t/>
            </a:r>
            <a:br>
              <a:rPr lang="en-US" sz="2200">
                <a:solidFill>
                  <a:schemeClr val="bg1"/>
                </a:solidFill>
              </a:rPr>
            </a:br>
            <a:r>
              <a:rPr lang="en-US" sz="2200" dirty="0">
                <a:solidFill>
                  <a:schemeClr val="bg1"/>
                </a:solidFill>
              </a:rPr>
              <a:t>Summer Youth Employment Program</a:t>
            </a:r>
          </a:p>
        </p:txBody>
      </p:sp>
      <p:cxnSp>
        <p:nvCxnSpPr>
          <p:cNvPr id="16" name="Straight Connector 15">
            <a:extLst>
              <a:ext uri="{FF2B5EF4-FFF2-40B4-BE49-F238E27FC236}">
                <a16:creationId xmlns:a16="http://schemas.microsoft.com/office/drawing/2014/main" id="{E2FFB46B-05BC-4950-B18A-9593FDAE6ED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73216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379976" y="503270"/>
            <a:ext cx="6976872" cy="1345997"/>
          </a:xfrm>
          <a:prstGeom prst="rect">
            <a:avLst/>
          </a:prstGeom>
        </p:spPr>
        <p:txBody>
          <a:bodyPr vert="horz" lIns="91440" tIns="45720" rIns="91440" bIns="45720" rtlCol="0" anchor="ctr">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a:ln>
                  <a:noFill/>
                </a:ln>
                <a:solidFill>
                  <a:schemeClr val="bg1"/>
                </a:solidFill>
                <a:effectLst/>
                <a:uLnTx/>
                <a:uFillTx/>
              </a:rPr>
              <a:t>Community Services Division</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a:ln>
                  <a:noFill/>
                </a:ln>
                <a:solidFill>
                  <a:schemeClr val="bg1"/>
                </a:solidFill>
                <a:effectLst/>
                <a:uLnTx/>
                <a:uFillTx/>
              </a:rPr>
              <a:t>100 N. IH 35, Ste. 3200 Austin, TX 78701</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1" i="0" u="none" strike="noStrike" cap="none" spc="0" normalizeH="0" baseline="0" noProof="0">
                <a:ln>
                  <a:noFill/>
                </a:ln>
                <a:solidFill>
                  <a:schemeClr val="bg1"/>
                </a:solidFill>
                <a:effectLst/>
                <a:uLnTx/>
                <a:uFillTx/>
              </a:rPr>
              <a:t>Phone: (512) 854-4109</a:t>
            </a:r>
            <a:r>
              <a:rPr kumimoji="0" lang="en-US" sz="1700" b="0" i="0" u="none" strike="noStrike" cap="none" spc="0" normalizeH="0" baseline="0" noProof="0">
                <a:ln>
                  <a:noFill/>
                </a:ln>
                <a:solidFill>
                  <a:schemeClr val="bg1"/>
                </a:solidFill>
                <a:effectLst/>
                <a:uLnTx/>
                <a:uFillTx/>
              </a:rPr>
              <a:t/>
            </a:r>
            <a:br>
              <a:rPr kumimoji="0" lang="en-US" sz="1700" b="0" i="0" u="none" strike="noStrike" cap="none" spc="0" normalizeH="0" baseline="0" noProof="0">
                <a:ln>
                  <a:noFill/>
                </a:ln>
                <a:solidFill>
                  <a:schemeClr val="bg1"/>
                </a:solidFill>
                <a:effectLst/>
                <a:uLnTx/>
                <a:uFillTx/>
              </a:rPr>
            </a:br>
            <a:r>
              <a:rPr kumimoji="0" lang="en-US" sz="1700" b="0" i="0" u="none" strike="noStrike" cap="none" spc="0" normalizeH="0" baseline="0" noProof="0">
                <a:ln>
                  <a:noFill/>
                </a:ln>
                <a:solidFill>
                  <a:schemeClr val="bg1"/>
                </a:solidFill>
                <a:effectLst/>
                <a:uLnTx/>
                <a:uFillTx/>
              </a:rPr>
              <a:t>Fax: (512) 854-4864</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a:ln>
                <a:noFill/>
              </a:ln>
              <a:solidFill>
                <a:schemeClr val="bg1"/>
              </a:solidFill>
              <a:effectLst/>
              <a:uLnTx/>
              <a:uFillTx/>
            </a:endParaRPr>
          </a:p>
        </p:txBody>
      </p:sp>
      <p:pic>
        <p:nvPicPr>
          <p:cNvPr id="7" name="Picture Placeholder 6"/>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17708" r="-1" b="25232"/>
          <a:stretch/>
        </p:blipFill>
        <p:spPr>
          <a:xfrm>
            <a:off x="320040" y="2194560"/>
            <a:ext cx="11548872" cy="4299859"/>
          </a:xfrm>
          <a:prstGeom prst="rect">
            <a:avLst/>
          </a:prstGeom>
        </p:spPr>
      </p:pic>
    </p:spTree>
    <p:extLst>
      <p:ext uri="{BB962C8B-B14F-4D97-AF65-F5344CB8AC3E}">
        <p14:creationId xmlns:p14="http://schemas.microsoft.com/office/powerpoint/2010/main" val="1619712265"/>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591344"/>
            <a:ext cx="3200400" cy="5585619"/>
          </a:xfrm>
        </p:spPr>
        <p:txBody>
          <a:bodyPr>
            <a:normAutofit/>
          </a:bodyPr>
          <a:lstStyle/>
          <a:p>
            <a:r>
              <a:rPr lang="en-US">
                <a:solidFill>
                  <a:srgbClr val="FFFFFF"/>
                </a:solidFill>
              </a:rPr>
              <a:t>Program Description </a:t>
            </a:r>
          </a:p>
        </p:txBody>
      </p:sp>
      <p:sp>
        <p:nvSpPr>
          <p:cNvPr id="3" name="Content Placeholder 2"/>
          <p:cNvSpPr>
            <a:spLocks noGrp="1"/>
          </p:cNvSpPr>
          <p:nvPr>
            <p:ph idx="1"/>
          </p:nvPr>
        </p:nvSpPr>
        <p:spPr>
          <a:xfrm>
            <a:off x="4447308" y="591344"/>
            <a:ext cx="6906491" cy="5585619"/>
          </a:xfrm>
        </p:spPr>
        <p:txBody>
          <a:bodyPr anchor="ctr">
            <a:normAutofit/>
          </a:bodyPr>
          <a:lstStyle/>
          <a:p>
            <a:pPr marL="0" marR="0">
              <a:spcBef>
                <a:spcPts val="0"/>
              </a:spcBef>
              <a:spcAft>
                <a:spcPts val="800"/>
              </a:spcAft>
            </a:pPr>
            <a:endParaRPr lang="en-US">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The Summer Youth Employment Program is a joint venture of the City of Austin and Travis County that provides approximately 750 young people with the opportunity to earn valuable work experience while earning financial independence during the summer. </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854767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863029" y="1012004"/>
            <a:ext cx="3416158" cy="4795408"/>
          </a:xfrm>
        </p:spPr>
        <p:txBody>
          <a:bodyPr>
            <a:normAutofit/>
          </a:bodyPr>
          <a:lstStyle/>
          <a:p>
            <a:r>
              <a:rPr lang="en-US">
                <a:solidFill>
                  <a:srgbClr val="FFFFFF"/>
                </a:solidFill>
              </a:rPr>
              <a:t>Benefits of Summer Youth Employment Programs</a:t>
            </a:r>
          </a:p>
        </p:txBody>
      </p:sp>
      <p:graphicFrame>
        <p:nvGraphicFramePr>
          <p:cNvPr id="8" name="Content Placeholder 5">
            <a:extLst>
              <a:ext uri="{FF2B5EF4-FFF2-40B4-BE49-F238E27FC236}">
                <a16:creationId xmlns:a16="http://schemas.microsoft.com/office/drawing/2014/main" id="{CCDF12BC-E5D1-4D74-8A32-9DC24E0DDC1A}"/>
              </a:ext>
            </a:extLst>
          </p:cNvPr>
          <p:cNvGraphicFramePr>
            <a:graphicFrameLocks noGrp="1"/>
          </p:cNvGraphicFramePr>
          <p:nvPr>
            <p:ph idx="1"/>
            <p:extLst>
              <p:ext uri="{D42A27DB-BD31-4B8C-83A1-F6EECF244321}">
                <p14:modId xmlns:p14="http://schemas.microsoft.com/office/powerpoint/2010/main" val="363546086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634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811161"/>
            <a:ext cx="3335594" cy="5403370"/>
          </a:xfrm>
        </p:spPr>
        <p:txBody>
          <a:bodyPr>
            <a:normAutofit/>
          </a:bodyPr>
          <a:lstStyle/>
          <a:p>
            <a:r>
              <a:rPr lang="en-US">
                <a:solidFill>
                  <a:srgbClr val="FFFFFF"/>
                </a:solidFill>
              </a:rPr>
              <a:t>Criteria for Participation</a:t>
            </a:r>
          </a:p>
        </p:txBody>
      </p:sp>
      <p:sp>
        <p:nvSpPr>
          <p:cNvPr id="12" name="Rectangle 11">
            <a:extLst>
              <a:ext uri="{FF2B5EF4-FFF2-40B4-BE49-F238E27FC236}">
                <a16:creationId xmlns:a16="http://schemas.microsoft.com/office/drawing/2014/main" id="{156189E5-8A3E-4CFD-B71B-CCD0F8495E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ext Placeholder 2">
            <a:extLst>
              <a:ext uri="{FF2B5EF4-FFF2-40B4-BE49-F238E27FC236}">
                <a16:creationId xmlns:a16="http://schemas.microsoft.com/office/drawing/2014/main" id="{AC22A47A-0F7C-4B4A-990A-AB275302C10F}"/>
              </a:ext>
            </a:extLst>
          </p:cNvPr>
          <p:cNvGraphicFramePr>
            <a:graphicFrameLocks noGrp="1"/>
          </p:cNvGraphicFramePr>
          <p:nvPr>
            <p:ph idx="1"/>
            <p:extLst>
              <p:ext uri="{D42A27DB-BD31-4B8C-83A1-F6EECF244321}">
                <p14:modId xmlns:p14="http://schemas.microsoft.com/office/powerpoint/2010/main" val="1517657986"/>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8533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8632" y="821094"/>
            <a:ext cx="10164836" cy="942393"/>
          </a:xfrm>
        </p:spPr>
        <p:txBody>
          <a:bodyPr>
            <a:normAutofit fontScale="90000"/>
          </a:bodyPr>
          <a:lstStyle/>
          <a:p>
            <a:r>
              <a:rPr lang="en-US" dirty="0"/>
              <a:t/>
            </a:r>
            <a:br>
              <a:rPr lang="en-US" dirty="0"/>
            </a:br>
            <a:r>
              <a:rPr lang="en-US" sz="5300" dirty="0"/>
              <a:t>SYEP Historic Participation from 2004-2019</a:t>
            </a:r>
            <a:br>
              <a:rPr lang="en-US" sz="5300" dirty="0"/>
            </a:br>
            <a:endParaRPr lang="en-US" sz="5300" dirty="0"/>
          </a:p>
        </p:txBody>
      </p:sp>
      <p:graphicFrame>
        <p:nvGraphicFramePr>
          <p:cNvPr id="6" name="Content Placeholder 5"/>
          <p:cNvGraphicFramePr>
            <a:graphicFrameLocks noGrp="1"/>
          </p:cNvGraphicFramePr>
          <p:nvPr>
            <p:ph idx="1"/>
          </p:nvPr>
        </p:nvGraphicFramePr>
        <p:xfrm>
          <a:off x="886407" y="1894113"/>
          <a:ext cx="10077061" cy="44139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1996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424" y="942392"/>
            <a:ext cx="8596668" cy="653143"/>
          </a:xfrm>
        </p:spPr>
        <p:txBody>
          <a:bodyPr>
            <a:noAutofit/>
          </a:bodyPr>
          <a:lstStyle/>
          <a:p>
            <a:r>
              <a:rPr lang="en-US" dirty="0"/>
              <a:t>2019  SYEP Age Distribution</a:t>
            </a:r>
          </a:p>
        </p:txBody>
      </p:sp>
      <p:graphicFrame>
        <p:nvGraphicFramePr>
          <p:cNvPr id="4" name="Content Placeholder 3"/>
          <p:cNvGraphicFramePr>
            <a:graphicFrameLocks noGrp="1"/>
          </p:cNvGraphicFramePr>
          <p:nvPr>
            <p:ph idx="1"/>
          </p:nvPr>
        </p:nvGraphicFramePr>
        <p:xfrm>
          <a:off x="830424" y="1819469"/>
          <a:ext cx="10440956" cy="42225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9966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963" y="806563"/>
            <a:ext cx="8596668" cy="995264"/>
          </a:xfrm>
        </p:spPr>
        <p:txBody>
          <a:bodyPr>
            <a:normAutofit/>
          </a:bodyPr>
          <a:lstStyle/>
          <a:p>
            <a:r>
              <a:rPr lang="en-US" dirty="0"/>
              <a:t>2019 SYEP Ethnicity Distribution</a:t>
            </a:r>
          </a:p>
        </p:txBody>
      </p:sp>
      <p:graphicFrame>
        <p:nvGraphicFramePr>
          <p:cNvPr id="4" name="Content Placeholder 3"/>
          <p:cNvGraphicFramePr>
            <a:graphicFrameLocks noGrp="1"/>
          </p:cNvGraphicFramePr>
          <p:nvPr>
            <p:ph idx="1"/>
          </p:nvPr>
        </p:nvGraphicFramePr>
        <p:xfrm>
          <a:off x="826963" y="2031870"/>
          <a:ext cx="10117655" cy="43065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190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SYEP Gender Distribution</a:t>
            </a:r>
          </a:p>
        </p:txBody>
      </p:sp>
      <p:graphicFrame>
        <p:nvGraphicFramePr>
          <p:cNvPr id="4" name="Content Placeholder 3"/>
          <p:cNvGraphicFramePr>
            <a:graphicFrameLocks noGrp="1"/>
          </p:cNvGraphicFramePr>
          <p:nvPr>
            <p:ph idx="1"/>
          </p:nvPr>
        </p:nvGraphicFramePr>
        <p:xfrm>
          <a:off x="1023938" y="2084832"/>
          <a:ext cx="9720262" cy="42238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7278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204" y="606564"/>
            <a:ext cx="10451592" cy="1325563"/>
          </a:xfrm>
        </p:spPr>
        <p:txBody>
          <a:bodyPr anchor="ctr">
            <a:normAutofit/>
          </a:bodyPr>
          <a:lstStyle/>
          <a:p>
            <a:r>
              <a:rPr lang="en-US" dirty="0"/>
              <a:t>Long term goals for SYEP </a:t>
            </a:r>
          </a:p>
        </p:txBody>
      </p:sp>
      <p:sp>
        <p:nvSpPr>
          <p:cNvPr id="10" name="Rectangle 9">
            <a:extLst>
              <a:ext uri="{FF2B5EF4-FFF2-40B4-BE49-F238E27FC236}">
                <a16:creationId xmlns:a16="http://schemas.microsoft.com/office/drawing/2014/main" id="{A5711A0E-A428-4ED1-96CB-33D69FD842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ext Placeholder 2">
            <a:extLst>
              <a:ext uri="{FF2B5EF4-FFF2-40B4-BE49-F238E27FC236}">
                <a16:creationId xmlns:a16="http://schemas.microsoft.com/office/drawing/2014/main" id="{7E645633-3B2A-420A-AD4D-B41D06E0DEED}"/>
              </a:ext>
            </a:extLst>
          </p:cNvPr>
          <p:cNvGraphicFramePr>
            <a:graphicFrameLocks noGrp="1"/>
          </p:cNvGraphicFramePr>
          <p:nvPr>
            <p:ph idx="1"/>
            <p:extLst>
              <p:ext uri="{D42A27DB-BD31-4B8C-83A1-F6EECF244321}">
                <p14:modId xmlns:p14="http://schemas.microsoft.com/office/powerpoint/2010/main" val="2957558909"/>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534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Contact information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a:t>SHIRLEY PEEPLES</a:t>
            </a:r>
          </a:p>
          <a:p>
            <a:r>
              <a:rPr lang="en-US" sz="2400"/>
              <a:t>OPERATIONS COORDINATOR</a:t>
            </a:r>
          </a:p>
          <a:p>
            <a:endParaRPr lang="en-US" sz="2400"/>
          </a:p>
          <a:p>
            <a:r>
              <a:rPr lang="en-US" sz="2400"/>
              <a:t>MARGIE COLTER</a:t>
            </a:r>
          </a:p>
          <a:p>
            <a:r>
              <a:rPr lang="en-US" sz="2400"/>
              <a:t>YOUTH WITH DISABILITIES COORDINATOR</a:t>
            </a:r>
          </a:p>
          <a:p>
            <a:endParaRPr lang="en-US" sz="2400"/>
          </a:p>
          <a:p>
            <a:r>
              <a:rPr lang="en-US" sz="2400" b="1" i="1"/>
              <a:t>Phone: (512) 854-4590</a:t>
            </a:r>
          </a:p>
          <a:p>
            <a:r>
              <a:rPr lang="en-US" sz="2400" b="1" i="1"/>
              <a:t>Email: workbasedlearning@traviscountytx.gov </a:t>
            </a:r>
          </a:p>
        </p:txBody>
      </p:sp>
    </p:spTree>
    <p:extLst>
      <p:ext uri="{BB962C8B-B14F-4D97-AF65-F5344CB8AC3E}">
        <p14:creationId xmlns:p14="http://schemas.microsoft.com/office/powerpoint/2010/main" val="310470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3002" y="365125"/>
            <a:ext cx="3973667" cy="5811837"/>
          </a:xfrm>
        </p:spPr>
        <p:txBody>
          <a:bodyPr>
            <a:normAutofit/>
          </a:bodyPr>
          <a:lstStyle/>
          <a:p>
            <a:r>
              <a:rPr lang="en-US" dirty="0">
                <a:solidFill>
                  <a:srgbClr val="FFFFFF"/>
                </a:solidFill>
              </a:rPr>
              <a:t>Bilingual Testing continued</a:t>
            </a:r>
          </a:p>
        </p:txBody>
      </p:sp>
      <p:sp>
        <p:nvSpPr>
          <p:cNvPr id="3" name="Content Placeholder 2"/>
          <p:cNvSpPr>
            <a:spLocks noGrp="1"/>
          </p:cNvSpPr>
          <p:nvPr>
            <p:ph idx="1"/>
          </p:nvPr>
        </p:nvSpPr>
        <p:spPr>
          <a:xfrm>
            <a:off x="5356927" y="365125"/>
            <a:ext cx="6599095" cy="6438643"/>
          </a:xfrm>
        </p:spPr>
        <p:txBody>
          <a:bodyPr anchor="ctr">
            <a:normAutofit/>
          </a:bodyPr>
          <a:lstStyle/>
          <a:p>
            <a:r>
              <a:rPr lang="en-US" sz="2000" dirty="0">
                <a:solidFill>
                  <a:srgbClr val="FFFFFF"/>
                </a:solidFill>
              </a:rPr>
              <a:t>How it works (confirming the process still):</a:t>
            </a:r>
          </a:p>
          <a:p>
            <a:pPr lvl="1"/>
            <a:r>
              <a:rPr lang="en-US" sz="2000" dirty="0">
                <a:solidFill>
                  <a:srgbClr val="FFFFFF"/>
                </a:solidFill>
              </a:rPr>
              <a:t>HR Liaison to email Berlitz directly (email address given 2/1/2020):</a:t>
            </a:r>
          </a:p>
          <a:p>
            <a:pPr lvl="2"/>
            <a:r>
              <a:rPr lang="en-US" dirty="0">
                <a:solidFill>
                  <a:srgbClr val="FFFFFF"/>
                </a:solidFill>
              </a:rPr>
              <a:t>Name of Examinee</a:t>
            </a:r>
          </a:p>
          <a:p>
            <a:pPr lvl="2"/>
            <a:r>
              <a:rPr lang="en-US" dirty="0">
                <a:solidFill>
                  <a:srgbClr val="FFFFFF"/>
                </a:solidFill>
              </a:rPr>
              <a:t>Language to tested (Spanish or Vietnamese)</a:t>
            </a:r>
          </a:p>
          <a:p>
            <a:pPr lvl="2"/>
            <a:r>
              <a:rPr lang="en-US" dirty="0">
                <a:solidFill>
                  <a:srgbClr val="FFFFFF"/>
                </a:solidFill>
              </a:rPr>
              <a:t>Date/date range or time/time range for test delivery</a:t>
            </a:r>
          </a:p>
          <a:p>
            <a:pPr lvl="2"/>
            <a:r>
              <a:rPr lang="en-US" dirty="0">
                <a:solidFill>
                  <a:srgbClr val="FFFFFF"/>
                </a:solidFill>
              </a:rPr>
              <a:t>Time Zone: CST</a:t>
            </a:r>
          </a:p>
          <a:p>
            <a:pPr lvl="1"/>
            <a:r>
              <a:rPr lang="en-US" sz="2000" dirty="0">
                <a:solidFill>
                  <a:srgbClr val="FFFFFF"/>
                </a:solidFill>
              </a:rPr>
              <a:t>Tests can be scheduled Monday through Friday between 9am and 6pm CST</a:t>
            </a:r>
          </a:p>
          <a:p>
            <a:pPr lvl="1"/>
            <a:r>
              <a:rPr lang="en-US" sz="2000" dirty="0">
                <a:solidFill>
                  <a:srgbClr val="FFFFFF"/>
                </a:solidFill>
              </a:rPr>
              <a:t>Once test is confirmed:</a:t>
            </a:r>
          </a:p>
          <a:p>
            <a:pPr lvl="2"/>
            <a:r>
              <a:rPr lang="en-US" dirty="0">
                <a:solidFill>
                  <a:srgbClr val="FFFFFF"/>
                </a:solidFill>
              </a:rPr>
              <a:t>Berlitz should be notified of cancellation or reschedule by 5pm CST the business day prior to the confirmed test date,</a:t>
            </a:r>
          </a:p>
          <a:p>
            <a:pPr lvl="2"/>
            <a:r>
              <a:rPr lang="en-US" dirty="0">
                <a:solidFill>
                  <a:srgbClr val="FFFFFF"/>
                </a:solidFill>
              </a:rPr>
              <a:t>Otherwise considered a “NO SHOW” and;</a:t>
            </a:r>
          </a:p>
          <a:p>
            <a:pPr lvl="2"/>
            <a:r>
              <a:rPr lang="en-US" dirty="0">
                <a:solidFill>
                  <a:srgbClr val="FFFFFF"/>
                </a:solidFill>
              </a:rPr>
              <a:t>The examinee is still responsible for the cost</a:t>
            </a:r>
          </a:p>
          <a:p>
            <a:pPr lvl="1"/>
            <a:r>
              <a:rPr lang="en-US" sz="2000" dirty="0">
                <a:solidFill>
                  <a:srgbClr val="FFFFFF"/>
                </a:solidFill>
              </a:rPr>
              <a:t>Test results will be emailed to HRMD Admin within 3 business days of delivery date</a:t>
            </a:r>
          </a:p>
          <a:p>
            <a:pPr lvl="1"/>
            <a:r>
              <a:rPr lang="en-US" sz="2000" dirty="0">
                <a:solidFill>
                  <a:srgbClr val="FFFFFF"/>
                </a:solidFill>
              </a:rPr>
              <a:t>HRMD Admin will forward to the department HR Liaison(s) of which the Employee belongs</a:t>
            </a:r>
          </a:p>
        </p:txBody>
      </p:sp>
    </p:spTree>
    <p:extLst>
      <p:ext uri="{BB962C8B-B14F-4D97-AF65-F5344CB8AC3E}">
        <p14:creationId xmlns:p14="http://schemas.microsoft.com/office/powerpoint/2010/main" val="4070796067"/>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a:solidFill>
                  <a:schemeClr val="bg1"/>
                </a:solidFill>
              </a:rPr>
              <a:t>Talent Services</a:t>
            </a:r>
          </a:p>
        </p:txBody>
      </p:sp>
    </p:spTree>
    <p:extLst>
      <p:ext uri="{BB962C8B-B14F-4D97-AF65-F5344CB8AC3E}">
        <p14:creationId xmlns:p14="http://schemas.microsoft.com/office/powerpoint/2010/main" val="3707960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5140" y="2696899"/>
            <a:ext cx="9494195" cy="2523768"/>
          </a:xfrm>
          <a:prstGeom prst="rect">
            <a:avLst/>
          </a:prstGeom>
          <a:noFill/>
        </p:spPr>
        <p:txBody>
          <a:bodyPr wrap="square" rtlCol="0">
            <a:spAutoFit/>
          </a:bodyPr>
          <a:lstStyle/>
          <a:p>
            <a:endParaRPr lang="en-US" sz="2400" dirty="0"/>
          </a:p>
          <a:p>
            <a:pPr marL="285750" indent="-285750">
              <a:spcAft>
                <a:spcPts val="600"/>
              </a:spcAft>
              <a:buFont typeface="Arial" panose="020B0604020202020204" pitchFamily="34" charset="0"/>
              <a:buChar char="•"/>
            </a:pPr>
            <a:r>
              <a:rPr lang="en-US" sz="2400" dirty="0"/>
              <a:t>To promote fair and equitable hiring</a:t>
            </a:r>
          </a:p>
          <a:p>
            <a:pPr marL="285750" indent="-285750">
              <a:spcAft>
                <a:spcPts val="600"/>
              </a:spcAft>
              <a:buFont typeface="Arial" panose="020B0604020202020204" pitchFamily="34" charset="0"/>
              <a:buChar char="•"/>
            </a:pPr>
            <a:r>
              <a:rPr lang="en-US" sz="2400" dirty="0"/>
              <a:t>To ensure the County can defend your hiring decisions if ever challenged</a:t>
            </a:r>
          </a:p>
          <a:p>
            <a:pPr marL="285750" indent="-285750">
              <a:spcAft>
                <a:spcPts val="600"/>
              </a:spcAft>
              <a:buFont typeface="Arial" panose="020B0604020202020204" pitchFamily="34" charset="0"/>
              <a:buChar char="•"/>
            </a:pPr>
            <a:r>
              <a:rPr lang="en-US" sz="2400" dirty="0"/>
              <a:t>To help guide you through the complicated </a:t>
            </a:r>
            <a:r>
              <a:rPr lang="en-US" sz="2400" dirty="0" err="1"/>
              <a:t>Neogov</a:t>
            </a:r>
            <a:r>
              <a:rPr lang="en-US" sz="2400" dirty="0"/>
              <a:t> steps</a:t>
            </a:r>
          </a:p>
          <a:p>
            <a:pPr marL="285750" indent="-285750">
              <a:spcAft>
                <a:spcPts val="600"/>
              </a:spcAft>
              <a:buFont typeface="Arial" panose="020B0604020202020204" pitchFamily="34" charset="0"/>
              <a:buChar char="•"/>
            </a:pPr>
            <a:r>
              <a:rPr lang="en-US" sz="2400" dirty="0"/>
              <a:t>To support your department in creating a consistent hiring process</a:t>
            </a:r>
          </a:p>
          <a:p>
            <a:pPr marL="285750" indent="-285750">
              <a:buFont typeface="Arial" panose="020B0604020202020204" pitchFamily="34" charset="0"/>
              <a:buChar char="•"/>
            </a:pPr>
            <a:endParaRPr lang="en-US" dirty="0"/>
          </a:p>
        </p:txBody>
      </p:sp>
      <p:sp>
        <p:nvSpPr>
          <p:cNvPr id="4" name="Rectangle 3"/>
          <p:cNvSpPr/>
          <p:nvPr/>
        </p:nvSpPr>
        <p:spPr>
          <a:xfrm>
            <a:off x="0" y="0"/>
            <a:ext cx="12192000" cy="21984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14472" y="691815"/>
            <a:ext cx="5963056" cy="646331"/>
          </a:xfrm>
          <a:prstGeom prst="rect">
            <a:avLst/>
          </a:prstGeom>
          <a:noFill/>
        </p:spPr>
        <p:txBody>
          <a:bodyPr wrap="square" rtlCol="0">
            <a:spAutoFit/>
          </a:bodyPr>
          <a:lstStyle/>
          <a:p>
            <a:r>
              <a:rPr lang="en-US" sz="3600" dirty="0">
                <a:solidFill>
                  <a:schemeClr val="bg1"/>
                </a:solidFill>
              </a:rPr>
              <a:t>WHY ARE WE UP HERE TODAY?</a:t>
            </a:r>
          </a:p>
        </p:txBody>
      </p:sp>
    </p:spTree>
    <p:extLst>
      <p:ext uri="{BB962C8B-B14F-4D97-AF65-F5344CB8AC3E}">
        <p14:creationId xmlns:p14="http://schemas.microsoft.com/office/powerpoint/2010/main" val="4285512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524000" y="124214"/>
            <a:ext cx="8619246" cy="6733786"/>
          </a:xfrm>
          <a:prstGeom prst="rect">
            <a:avLst/>
          </a:prstGeom>
        </p:spPr>
      </p:pic>
    </p:spTree>
    <p:custDataLst>
      <p:tags r:id="rId1"/>
    </p:custDataLst>
    <p:extLst>
      <p:ext uri="{BB962C8B-B14F-4D97-AF65-F5344CB8AC3E}">
        <p14:creationId xmlns:p14="http://schemas.microsoft.com/office/powerpoint/2010/main" val="3835430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nagit_SNG83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762" y="211529"/>
            <a:ext cx="10190476" cy="6257143"/>
          </a:xfrm>
          <a:prstGeom prst="rect">
            <a:avLst/>
          </a:prstGeom>
        </p:spPr>
      </p:pic>
      <p:sp>
        <p:nvSpPr>
          <p:cNvPr id="6" name="TextBox 5"/>
          <p:cNvSpPr txBox="1"/>
          <p:nvPr/>
        </p:nvSpPr>
        <p:spPr>
          <a:xfrm>
            <a:off x="6204857" y="3962400"/>
            <a:ext cx="422365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Insight access is limited to HR Liaisons, or people performing HR activities alongside the Liaison</a:t>
            </a:r>
          </a:p>
          <a:p>
            <a:endParaRPr lang="en-US" dirty="0"/>
          </a:p>
          <a:p>
            <a:pPr marL="285750" indent="-285750">
              <a:buFont typeface="Arial" panose="020B0604020202020204" pitchFamily="34" charset="0"/>
              <a:buChar char="•"/>
            </a:pPr>
            <a:r>
              <a:rPr lang="en-US" dirty="0"/>
              <a:t>OHC access is </a:t>
            </a:r>
            <a:r>
              <a:rPr lang="en-US" dirty="0" smtClean="0"/>
              <a:t>available </a:t>
            </a:r>
            <a:r>
              <a:rPr lang="en-US" dirty="0"/>
              <a:t>to SMEs, Hiring Managers, HR Liaisons, Approvers, etc. </a:t>
            </a:r>
          </a:p>
        </p:txBody>
      </p:sp>
    </p:spTree>
    <p:custDataLst>
      <p:tags r:id="rId1"/>
    </p:custDataLst>
    <p:extLst>
      <p:ext uri="{BB962C8B-B14F-4D97-AF65-F5344CB8AC3E}">
        <p14:creationId xmlns:p14="http://schemas.microsoft.com/office/powerpoint/2010/main" val="4149302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847871"/>
            <a:ext cx="12192000" cy="40101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1886" y="365587"/>
            <a:ext cx="11408228"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While Hiring Managers often have the SME role in </a:t>
            </a:r>
            <a:r>
              <a:rPr lang="en-US" sz="2400" dirty="0" err="1"/>
              <a:t>Neogov</a:t>
            </a:r>
            <a:r>
              <a:rPr lang="en-US" sz="2400" dirty="0"/>
              <a:t>, the SME role and Hiring Manager role are different. They have different views and different actions they can take. You can have one or the other or both.</a:t>
            </a:r>
            <a:br>
              <a:rPr lang="en-US" sz="2400" dirty="0"/>
            </a:br>
            <a:endParaRPr lang="en-US" sz="2400" dirty="0"/>
          </a:p>
          <a:p>
            <a:pPr marL="285750" indent="-285750">
              <a:buFont typeface="Arial" panose="020B0604020202020204" pitchFamily="34" charset="0"/>
              <a:buChar char="•"/>
            </a:pPr>
            <a:r>
              <a:rPr lang="en-US" sz="2400" dirty="0"/>
              <a:t>The job of the SME review is to narrow down candidates in order to get the best pool to the Hiring Manager.   </a:t>
            </a:r>
          </a:p>
        </p:txBody>
      </p:sp>
      <p:pic>
        <p:nvPicPr>
          <p:cNvPr id="6" name="Picture 5"/>
          <p:cNvPicPr>
            <a:picLocks noChangeAspect="1"/>
          </p:cNvPicPr>
          <p:nvPr/>
        </p:nvPicPr>
        <p:blipFill>
          <a:blip r:embed="rId4"/>
          <a:stretch>
            <a:fillRect/>
          </a:stretch>
        </p:blipFill>
        <p:spPr>
          <a:xfrm>
            <a:off x="3467364" y="2961077"/>
            <a:ext cx="4784008" cy="3783716"/>
          </a:xfrm>
          <a:prstGeom prst="rect">
            <a:avLst/>
          </a:prstGeom>
        </p:spPr>
      </p:pic>
    </p:spTree>
    <p:custDataLst>
      <p:tags r:id="rId1"/>
    </p:custDataLst>
    <p:extLst>
      <p:ext uri="{BB962C8B-B14F-4D97-AF65-F5344CB8AC3E}">
        <p14:creationId xmlns:p14="http://schemas.microsoft.com/office/powerpoint/2010/main" val="3033133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0383E319-FDAC-4B97-9AB1-320D0CD7E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a:extLst>
              <a:ext uri="{FF2B5EF4-FFF2-40B4-BE49-F238E27FC236}">
                <a16:creationId xmlns:a16="http://schemas.microsoft.com/office/drawing/2014/main" id="{5CC4E8DE-C096-4BA6-B45F-447A5AC9DBF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5400000">
            <a:off x="3351276" y="-2665477"/>
            <a:ext cx="5486400" cy="12188952"/>
          </a:xfrm>
          <a:prstGeom prst="rect">
            <a:avLst/>
          </a:prstGeom>
        </p:spPr>
      </p:pic>
      <p:sp>
        <p:nvSpPr>
          <p:cNvPr id="3" name="Title 2">
            <a:extLst>
              <a:ext uri="{FF2B5EF4-FFF2-40B4-BE49-F238E27FC236}">
                <a16:creationId xmlns:a16="http://schemas.microsoft.com/office/drawing/2014/main" id="{DBE141FD-427C-4894-A817-384BF360EB46}"/>
              </a:ext>
            </a:extLst>
          </p:cNvPr>
          <p:cNvSpPr>
            <a:spLocks noGrp="1"/>
          </p:cNvSpPr>
          <p:nvPr>
            <p:ph type="title"/>
          </p:nvPr>
        </p:nvSpPr>
        <p:spPr>
          <a:xfrm>
            <a:off x="1463040" y="685797"/>
            <a:ext cx="8788527" cy="2263779"/>
          </a:xfrm>
        </p:spPr>
        <p:txBody>
          <a:bodyPr anchor="t">
            <a:normAutofit/>
          </a:bodyPr>
          <a:lstStyle/>
          <a:p>
            <a:r>
              <a:rPr lang="en-US" sz="5000" b="0">
                <a:ea typeface="+mj-lt"/>
                <a:cs typeface="+mj-lt"/>
              </a:rPr>
              <a:t> Process flow: </a:t>
            </a:r>
            <a:endParaRPr lang="en-US" sz="5000"/>
          </a:p>
        </p:txBody>
      </p:sp>
      <p:sp>
        <p:nvSpPr>
          <p:cNvPr id="50" name="Rectangle 49">
            <a:extLst>
              <a:ext uri="{FF2B5EF4-FFF2-40B4-BE49-F238E27FC236}">
                <a16:creationId xmlns:a16="http://schemas.microsoft.com/office/drawing/2014/main" id="{8B7C2F99-E987-4AAF-AF12-6FBCA895CA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C2BFC2F-0585-4F7F-9B85-7427F4E83783}"/>
              </a:ext>
            </a:extLst>
          </p:cNvPr>
          <p:cNvSpPr>
            <a:spLocks noGrp="1"/>
          </p:cNvSpPr>
          <p:nvPr>
            <p:ph idx="1"/>
          </p:nvPr>
        </p:nvSpPr>
        <p:spPr>
          <a:xfrm>
            <a:off x="1696556" y="1425369"/>
            <a:ext cx="8788527" cy="2746621"/>
          </a:xfrm>
        </p:spPr>
        <p:txBody>
          <a:bodyPr vert="horz" lIns="91440" tIns="45720" rIns="91440" bIns="45720" rtlCol="0" anchor="t">
            <a:noAutofit/>
          </a:bodyPr>
          <a:lstStyle/>
          <a:p>
            <a:pPr>
              <a:spcBef>
                <a:spcPts val="0"/>
              </a:spcBef>
            </a:pPr>
            <a:endParaRPr lang="en-US" sz="2000" dirty="0">
              <a:cs typeface="Calibri" panose="020F0502020204030204"/>
            </a:endParaRPr>
          </a:p>
          <a:p>
            <a:pPr marL="342900">
              <a:spcBef>
                <a:spcPts val="0"/>
              </a:spcBef>
              <a:spcAft>
                <a:spcPts val="600"/>
              </a:spcAft>
              <a:buFont typeface="Arial,Sans-Serif" panose="020B0604020202020204" pitchFamily="34" charset="0"/>
            </a:pPr>
            <a:r>
              <a:rPr lang="en-US" sz="2000" dirty="0">
                <a:ea typeface="+mn-lt"/>
                <a:cs typeface="+mn-lt"/>
              </a:rPr>
              <a:t>Application Received  (Insight)</a:t>
            </a:r>
          </a:p>
          <a:p>
            <a:pPr marL="342900">
              <a:spcBef>
                <a:spcPts val="0"/>
              </a:spcBef>
              <a:spcAft>
                <a:spcPts val="600"/>
              </a:spcAft>
              <a:buFont typeface="Arial,Sans-Serif" panose="020B0604020202020204" pitchFamily="34" charset="0"/>
            </a:pPr>
            <a:r>
              <a:rPr lang="en-US" sz="2000" dirty="0">
                <a:ea typeface="+mn-lt"/>
                <a:cs typeface="+mn-lt"/>
              </a:rPr>
              <a:t>Minimum Qualification Reviewed (Insight)</a:t>
            </a:r>
          </a:p>
          <a:p>
            <a:pPr marL="342900">
              <a:spcBef>
                <a:spcPts val="0"/>
              </a:spcBef>
              <a:spcAft>
                <a:spcPts val="600"/>
              </a:spcAft>
              <a:buFont typeface="Arial,Sans-Serif" panose="020B0604020202020204" pitchFamily="34" charset="0"/>
            </a:pPr>
            <a:r>
              <a:rPr lang="en-US" sz="2000" dirty="0">
                <a:ea typeface="+mn-lt"/>
                <a:cs typeface="+mn-lt"/>
              </a:rPr>
              <a:t>Candidates are sent to SME for review in OHC (Insight)</a:t>
            </a:r>
          </a:p>
          <a:p>
            <a:pPr marL="342900">
              <a:spcBef>
                <a:spcPts val="0"/>
              </a:spcBef>
              <a:spcAft>
                <a:spcPts val="600"/>
              </a:spcAft>
              <a:buFont typeface="Arial,Sans-Serif" panose="020B0604020202020204" pitchFamily="34" charset="0"/>
            </a:pPr>
            <a:r>
              <a:rPr lang="en-US" sz="2000" dirty="0">
                <a:ea typeface="+mn-lt"/>
                <a:cs typeface="+mn-lt"/>
              </a:rPr>
              <a:t>SME review is done under “My Tasks”  (OHC)</a:t>
            </a:r>
          </a:p>
          <a:p>
            <a:pPr marL="342900">
              <a:spcBef>
                <a:spcPts val="0"/>
              </a:spcBef>
              <a:spcAft>
                <a:spcPts val="600"/>
              </a:spcAft>
              <a:buFont typeface="Arial,Sans-Serif" panose="020B0604020202020204" pitchFamily="34" charset="0"/>
            </a:pPr>
            <a:r>
              <a:rPr lang="en-US" sz="2000" dirty="0">
                <a:ea typeface="+mn-lt"/>
                <a:cs typeface="+mn-lt"/>
              </a:rPr>
              <a:t>Phone Interviews/Panel Interviews can be completed at this time</a:t>
            </a:r>
          </a:p>
          <a:p>
            <a:pPr marL="342900">
              <a:spcBef>
                <a:spcPts val="0"/>
              </a:spcBef>
              <a:spcAft>
                <a:spcPts val="600"/>
              </a:spcAft>
              <a:buFont typeface="Arial,Sans-Serif" panose="020B0604020202020204" pitchFamily="34" charset="0"/>
            </a:pPr>
            <a:r>
              <a:rPr lang="en-US" sz="2000" dirty="0">
                <a:ea typeface="+mn-lt"/>
                <a:cs typeface="+mn-lt"/>
              </a:rPr>
              <a:t>Individual candidate or pool of candidates are put on an Eligible list and Referred to the Hiring Manager (Insight)</a:t>
            </a:r>
          </a:p>
          <a:p>
            <a:pPr marL="342900">
              <a:spcBef>
                <a:spcPts val="0"/>
              </a:spcBef>
              <a:spcAft>
                <a:spcPts val="600"/>
              </a:spcAft>
              <a:buFont typeface="Arial,Sans-Serif" panose="020B0604020202020204" pitchFamily="34" charset="0"/>
            </a:pPr>
            <a:r>
              <a:rPr lang="en-US" sz="2000" dirty="0">
                <a:ea typeface="+mn-lt"/>
                <a:cs typeface="+mn-lt"/>
              </a:rPr>
              <a:t>Hiring Manager can review Referred applicant(s) under “My Candidates” (OHC)</a:t>
            </a:r>
          </a:p>
          <a:p>
            <a:pPr marL="342900">
              <a:spcBef>
                <a:spcPts val="0"/>
              </a:spcBef>
              <a:spcAft>
                <a:spcPts val="600"/>
              </a:spcAft>
              <a:buFont typeface="Arial,Sans-Serif" panose="020B0604020202020204" pitchFamily="34" charset="0"/>
            </a:pPr>
            <a:r>
              <a:rPr lang="en-US" sz="2000" dirty="0">
                <a:ea typeface="+mn-lt"/>
                <a:cs typeface="+mn-lt"/>
              </a:rPr>
              <a:t>(Additional) Phone/Panel interview scheduled (OHC)</a:t>
            </a:r>
          </a:p>
          <a:p>
            <a:pPr marL="342900">
              <a:spcBef>
                <a:spcPts val="0"/>
              </a:spcBef>
              <a:spcAft>
                <a:spcPts val="600"/>
              </a:spcAft>
              <a:buFont typeface="Arial,Sans-Serif" panose="020B0604020202020204" pitchFamily="34" charset="0"/>
            </a:pPr>
            <a:r>
              <a:rPr lang="en-US" sz="2000" dirty="0">
                <a:ea typeface="+mn-lt"/>
                <a:cs typeface="+mn-lt"/>
              </a:rPr>
              <a:t>Offer made (OHC)</a:t>
            </a:r>
          </a:p>
          <a:p>
            <a:pPr marL="342900">
              <a:spcBef>
                <a:spcPts val="0"/>
              </a:spcBef>
              <a:spcAft>
                <a:spcPts val="600"/>
              </a:spcAft>
              <a:buFont typeface="Arial,Sans-Serif" panose="020B0604020202020204" pitchFamily="34" charset="0"/>
            </a:pPr>
            <a:r>
              <a:rPr lang="en-US" sz="2000" dirty="0">
                <a:ea typeface="+mn-lt"/>
                <a:cs typeface="+mn-lt"/>
              </a:rPr>
              <a:t>Background check initiated (OHC)</a:t>
            </a:r>
          </a:p>
          <a:p>
            <a:pPr marL="342900">
              <a:spcBef>
                <a:spcPts val="0"/>
              </a:spcBef>
              <a:spcAft>
                <a:spcPts val="600"/>
              </a:spcAft>
              <a:buFont typeface="Arial,Sans-Serif" panose="020B0604020202020204" pitchFamily="34" charset="0"/>
            </a:pPr>
            <a:r>
              <a:rPr lang="en-US" sz="2000" dirty="0">
                <a:ea typeface="+mn-lt"/>
                <a:cs typeface="+mn-lt"/>
              </a:rPr>
              <a:t>Offer accepted and Requisition Filled (OHC)</a:t>
            </a:r>
          </a:p>
          <a:p>
            <a:pPr marL="342900">
              <a:spcBef>
                <a:spcPts val="0"/>
              </a:spcBef>
              <a:spcAft>
                <a:spcPts val="600"/>
              </a:spcAft>
              <a:buFont typeface="Arial,Sans-Serif" panose="020B0604020202020204" pitchFamily="34" charset="0"/>
            </a:pPr>
            <a:r>
              <a:rPr lang="en-US" sz="2000" dirty="0">
                <a:ea typeface="+mn-lt"/>
                <a:cs typeface="+mn-lt"/>
              </a:rPr>
              <a:t>Requisition closed (Insight) </a:t>
            </a:r>
          </a:p>
          <a:p>
            <a:endParaRPr lang="en-US" sz="900">
              <a:cs typeface="Calibri"/>
            </a:endParaRPr>
          </a:p>
        </p:txBody>
      </p:sp>
      <p:sp>
        <p:nvSpPr>
          <p:cNvPr id="52" name="Rectangle 51">
            <a:extLst>
              <a:ext uri="{FF2B5EF4-FFF2-40B4-BE49-F238E27FC236}">
                <a16:creationId xmlns:a16="http://schemas.microsoft.com/office/drawing/2014/main" id="{73F8F012-E53B-4F03-82D1-D6760D618F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158032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850571"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171" y="272143"/>
            <a:ext cx="1469572" cy="707886"/>
          </a:xfrm>
          <a:prstGeom prst="rect">
            <a:avLst/>
          </a:prstGeom>
          <a:noFill/>
        </p:spPr>
        <p:txBody>
          <a:bodyPr wrap="square" rtlCol="0">
            <a:spAutoFit/>
          </a:bodyPr>
          <a:lstStyle/>
          <a:p>
            <a:pPr algn="ctr"/>
            <a:r>
              <a:rPr lang="en-US" sz="4000" dirty="0">
                <a:solidFill>
                  <a:schemeClr val="bg1"/>
                </a:solidFill>
              </a:rPr>
              <a:t>OHC</a:t>
            </a:r>
          </a:p>
        </p:txBody>
      </p:sp>
      <p:pic>
        <p:nvPicPr>
          <p:cNvPr id="6" name="Picture 5"/>
          <p:cNvPicPr>
            <a:picLocks noChangeAspect="1"/>
          </p:cNvPicPr>
          <p:nvPr/>
        </p:nvPicPr>
        <p:blipFill>
          <a:blip r:embed="rId4"/>
          <a:stretch>
            <a:fillRect/>
          </a:stretch>
        </p:blipFill>
        <p:spPr>
          <a:xfrm>
            <a:off x="2170981" y="204094"/>
            <a:ext cx="9563820" cy="6449811"/>
          </a:xfrm>
          <a:prstGeom prst="rect">
            <a:avLst/>
          </a:prstGeom>
        </p:spPr>
      </p:pic>
      <p:sp>
        <p:nvSpPr>
          <p:cNvPr id="7" name="Rectangle 6"/>
          <p:cNvSpPr/>
          <p:nvPr/>
        </p:nvSpPr>
        <p:spPr>
          <a:xfrm>
            <a:off x="2170981" y="204094"/>
            <a:ext cx="9563820" cy="64498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6221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79B8DF-03C6-4AA2-9AE9-765588EF5A80}"/>
              </a:ext>
            </a:extLst>
          </p:cNvPr>
          <p:cNvSpPr/>
          <p:nvPr/>
        </p:nvSpPr>
        <p:spPr>
          <a:xfrm>
            <a:off x="0" y="1077342"/>
            <a:ext cx="12192000" cy="57806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1090021" y="1407749"/>
            <a:ext cx="9647619" cy="4809524"/>
          </a:xfrm>
          <a:prstGeom prst="rect">
            <a:avLst/>
          </a:prstGeom>
          <a:ln w="57150">
            <a:solidFill>
              <a:schemeClr val="tx1"/>
            </a:solidFill>
          </a:ln>
        </p:spPr>
      </p:pic>
      <p:sp>
        <p:nvSpPr>
          <p:cNvPr id="3" name="TextBox 2"/>
          <p:cNvSpPr txBox="1"/>
          <p:nvPr/>
        </p:nvSpPr>
        <p:spPr>
          <a:xfrm>
            <a:off x="1040860" y="272374"/>
            <a:ext cx="9647619" cy="707886"/>
          </a:xfrm>
          <a:prstGeom prst="rect">
            <a:avLst/>
          </a:prstGeom>
          <a:noFill/>
        </p:spPr>
        <p:txBody>
          <a:bodyPr wrap="square" rtlCol="0">
            <a:spAutoFit/>
          </a:bodyPr>
          <a:lstStyle/>
          <a:p>
            <a:r>
              <a:rPr lang="en-US" sz="2000" dirty="0"/>
              <a:t>Exam Plan Step in Insight &amp; Eligible List. All Candidates went through the steps and were Referred to the Hiring Manager in OHC</a:t>
            </a:r>
          </a:p>
        </p:txBody>
      </p:sp>
    </p:spTree>
    <p:custDataLst>
      <p:tags r:id="rId1"/>
    </p:custDataLst>
    <p:extLst>
      <p:ext uri="{BB962C8B-B14F-4D97-AF65-F5344CB8AC3E}">
        <p14:creationId xmlns:p14="http://schemas.microsoft.com/office/powerpoint/2010/main" val="4126431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a:solidFill>
                  <a:schemeClr val="bg1"/>
                </a:solidFill>
                <a:latin typeface="+mj-lt"/>
                <a:ea typeface="+mj-ea"/>
                <a:cs typeface="+mj-cs"/>
              </a:rPr>
              <a:t>Completed SME Review step in OHC</a:t>
            </a:r>
          </a:p>
        </p:txBody>
      </p:sp>
      <p:pic>
        <p:nvPicPr>
          <p:cNvPr id="2" name="Picture 1"/>
          <p:cNvPicPr>
            <a:picLocks noChangeAspect="1"/>
          </p:cNvPicPr>
          <p:nvPr/>
        </p:nvPicPr>
        <p:blipFill>
          <a:blip r:embed="rId3"/>
          <a:stretch>
            <a:fillRect/>
          </a:stretch>
        </p:blipFill>
        <p:spPr>
          <a:xfrm>
            <a:off x="2008373" y="1675227"/>
            <a:ext cx="8175253" cy="4394199"/>
          </a:xfrm>
          <a:prstGeom prst="rect">
            <a:avLst/>
          </a:prstGeom>
        </p:spPr>
      </p:pic>
    </p:spTree>
    <p:extLst>
      <p:ext uri="{BB962C8B-B14F-4D97-AF65-F5344CB8AC3E}">
        <p14:creationId xmlns:p14="http://schemas.microsoft.com/office/powerpoint/2010/main" val="34125914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F71E20-714D-4D83-8FF5-728CEDF4E9C6}"/>
              </a:ext>
            </a:extLst>
          </p:cNvPr>
          <p:cNvSpPr/>
          <p:nvPr/>
        </p:nvSpPr>
        <p:spPr>
          <a:xfrm>
            <a:off x="0" y="-166511"/>
            <a:ext cx="12192000" cy="13655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C:\Users\caldarb\AppData\Local\Temp\SNAGHTML15ad2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938" y="973780"/>
            <a:ext cx="9408336" cy="5702999"/>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2177" y="173620"/>
            <a:ext cx="5792725" cy="523220"/>
          </a:xfrm>
          <a:prstGeom prst="rect">
            <a:avLst/>
          </a:prstGeom>
          <a:noFill/>
        </p:spPr>
        <p:txBody>
          <a:bodyPr wrap="square" rtlCol="0" anchor="t">
            <a:spAutoFit/>
          </a:bodyPr>
          <a:lstStyle/>
          <a:p>
            <a:r>
              <a:rPr lang="en-US" sz="2800" dirty="0">
                <a:solidFill>
                  <a:schemeClr val="bg1"/>
                </a:solidFill>
              </a:rPr>
              <a:t>Hiring Manager View in OHC</a:t>
            </a:r>
            <a:endParaRPr lang="en-US" sz="2800">
              <a:solidFill>
                <a:schemeClr val="bg1"/>
              </a:solidFill>
              <a:cs typeface="Calibri"/>
            </a:endParaRPr>
          </a:p>
        </p:txBody>
      </p:sp>
    </p:spTree>
    <p:extLst>
      <p:ext uri="{BB962C8B-B14F-4D97-AF65-F5344CB8AC3E}">
        <p14:creationId xmlns:p14="http://schemas.microsoft.com/office/powerpoint/2010/main" val="368462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B547373F-AF2E-4907-B442-9F902B387F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a:solidFill>
                  <a:schemeClr val="bg1"/>
                </a:solidFill>
              </a:rPr>
              <a:t>Risk Management</a:t>
            </a:r>
          </a:p>
        </p:txBody>
      </p:sp>
      <p:sp>
        <p:nvSpPr>
          <p:cNvPr id="6" name="Rectangle 9">
            <a:extLst>
              <a:ext uri="{FF2B5EF4-FFF2-40B4-BE49-F238E27FC236}">
                <a16:creationId xmlns:a16="http://schemas.microsoft.com/office/drawing/2014/main" id="{C274AB3C-6463-4545-BFAF-EBBAD6008C81}"/>
              </a:ext>
            </a:extLst>
          </p:cNvPr>
          <p:cNvSpPr>
            <a:spLocks noChangeArrowheads="1"/>
          </p:cNvSpPr>
          <p:nvPr/>
        </p:nvSpPr>
        <p:spPr bwMode="auto">
          <a:xfrm>
            <a:off x="2820937" y="2875935"/>
            <a:ext cx="7573963"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000" b="1">
                <a:solidFill>
                  <a:schemeClr val="tx1"/>
                </a:solidFill>
                <a:latin typeface="Arial" panose="020B0604020202020204" pitchFamily="34" charset="0"/>
              </a:defRPr>
            </a:lvl1pPr>
            <a:lvl2pPr marL="742950" indent="-285750" algn="ctr">
              <a:defRPr sz="1000" b="1">
                <a:solidFill>
                  <a:schemeClr val="tx1"/>
                </a:solidFill>
                <a:latin typeface="Arial" panose="020B0604020202020204" pitchFamily="34" charset="0"/>
              </a:defRPr>
            </a:lvl2pPr>
            <a:lvl3pPr marL="1143000" indent="-228600" algn="ctr">
              <a:defRPr sz="1000" b="1">
                <a:solidFill>
                  <a:schemeClr val="tx1"/>
                </a:solidFill>
                <a:latin typeface="Arial" panose="020B0604020202020204" pitchFamily="34" charset="0"/>
              </a:defRPr>
            </a:lvl3pPr>
            <a:lvl4pPr marL="1600200" indent="-228600" algn="ctr">
              <a:defRPr sz="1000" b="1">
                <a:solidFill>
                  <a:schemeClr val="tx1"/>
                </a:solidFill>
                <a:latin typeface="Arial" panose="020B0604020202020204" pitchFamily="34" charset="0"/>
              </a:defRPr>
            </a:lvl4pPr>
            <a:lvl5pPr marL="2057400" indent="-228600" algn="ctr">
              <a:defRPr sz="1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000" b="1">
                <a:solidFill>
                  <a:schemeClr val="tx1"/>
                </a:solidFill>
                <a:latin typeface="Arial" panose="020B0604020202020204" pitchFamily="34" charset="0"/>
              </a:defRPr>
            </a:lvl9pPr>
          </a:lstStyle>
          <a:p>
            <a:r>
              <a:rPr lang="en-US" altLang="en-US" sz="6000"/>
              <a:t>York Risk Services Group</a:t>
            </a:r>
          </a:p>
          <a:p>
            <a:endParaRPr lang="en-US" altLang="en-US" sz="4000"/>
          </a:p>
          <a:p>
            <a:r>
              <a:rPr lang="en-US" altLang="en-US" sz="4000"/>
              <a:t>DWC Form Reporting from an Employer’s Perspective</a:t>
            </a:r>
          </a:p>
          <a:p>
            <a:endParaRPr lang="en-US" altLang="en-US" sz="4000"/>
          </a:p>
        </p:txBody>
      </p:sp>
    </p:spTree>
    <p:extLst>
      <p:ext uri="{BB962C8B-B14F-4D97-AF65-F5344CB8AC3E}">
        <p14:creationId xmlns:p14="http://schemas.microsoft.com/office/powerpoint/2010/main" val="40480070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a:solidFill>
                  <a:schemeClr val="bg1"/>
                </a:solidFill>
              </a:rPr>
              <a:t>Director’s Report </a:t>
            </a:r>
          </a:p>
        </p:txBody>
      </p:sp>
    </p:spTree>
    <p:extLst>
      <p:ext uri="{BB962C8B-B14F-4D97-AF65-F5344CB8AC3E}">
        <p14:creationId xmlns:p14="http://schemas.microsoft.com/office/powerpoint/2010/main" val="8802912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FBD4BA0-5E13-4403-B4A7-40DF3A0185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22F0806-F5D8-4CCD-A924-6CC3D7BB26F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C48C9CA8-31F2-4E7F-B5F8-52BB1996DC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a:extLst>
                <a:ext uri="{FF2B5EF4-FFF2-40B4-BE49-F238E27FC236}">
                  <a16:creationId xmlns:a16="http://schemas.microsoft.com/office/drawing/2014/main" id="{C590ED89-E9C6-402B-8700-DCDA669522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a:extLst>
                <a:ext uri="{FF2B5EF4-FFF2-40B4-BE49-F238E27FC236}">
                  <a16:creationId xmlns:a16="http://schemas.microsoft.com/office/drawing/2014/main" id="{1A6861F9-7385-40F8-BA83-B8DFF7F33EE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8">
              <a:extLst>
                <a:ext uri="{FF2B5EF4-FFF2-40B4-BE49-F238E27FC236}">
                  <a16:creationId xmlns:a16="http://schemas.microsoft.com/office/drawing/2014/main" id="{D41F8744-72EA-46E8-ABFE-852031D4A88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9">
              <a:extLst>
                <a:ext uri="{FF2B5EF4-FFF2-40B4-BE49-F238E27FC236}">
                  <a16:creationId xmlns:a16="http://schemas.microsoft.com/office/drawing/2014/main" id="{9F0E0968-3DB0-43C4-8318-A6D9119D4A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0">
              <a:extLst>
                <a:ext uri="{FF2B5EF4-FFF2-40B4-BE49-F238E27FC236}">
                  <a16:creationId xmlns:a16="http://schemas.microsoft.com/office/drawing/2014/main" id="{33CE9E31-D43C-454C-BFBE-C030D98E2A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1">
              <a:extLst>
                <a:ext uri="{FF2B5EF4-FFF2-40B4-BE49-F238E27FC236}">
                  <a16:creationId xmlns:a16="http://schemas.microsoft.com/office/drawing/2014/main" id="{3927A156-CD49-44E3-BA78-CE0AA02505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a:extLst>
                <a:ext uri="{FF2B5EF4-FFF2-40B4-BE49-F238E27FC236}">
                  <a16:creationId xmlns:a16="http://schemas.microsoft.com/office/drawing/2014/main" id="{2B83C26B-3353-4E6D-86D4-9461A7A864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a:extLst>
                <a:ext uri="{FF2B5EF4-FFF2-40B4-BE49-F238E27FC236}">
                  <a16:creationId xmlns:a16="http://schemas.microsoft.com/office/drawing/2014/main" id="{2FB70090-1FB7-4335-9B1E-1E7EC6A2FB0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4">
              <a:extLst>
                <a:ext uri="{FF2B5EF4-FFF2-40B4-BE49-F238E27FC236}">
                  <a16:creationId xmlns:a16="http://schemas.microsoft.com/office/drawing/2014/main" id="{B862257F-455F-4E18-A480-B22E8EFE14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5">
              <a:extLst>
                <a:ext uri="{FF2B5EF4-FFF2-40B4-BE49-F238E27FC236}">
                  <a16:creationId xmlns:a16="http://schemas.microsoft.com/office/drawing/2014/main" id="{3C9DF0C4-8430-481B-B3E7-B8F79BC0F4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6">
              <a:extLst>
                <a:ext uri="{FF2B5EF4-FFF2-40B4-BE49-F238E27FC236}">
                  <a16:creationId xmlns:a16="http://schemas.microsoft.com/office/drawing/2014/main" id="{91D50B8E-D94F-4944-9FD2-08DD35E29B3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17">
              <a:extLst>
                <a:ext uri="{FF2B5EF4-FFF2-40B4-BE49-F238E27FC236}">
                  <a16:creationId xmlns:a16="http://schemas.microsoft.com/office/drawing/2014/main" id="{9B0A066C-DC3D-4E53-AC63-00DF45416C1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a:extLst>
                <a:ext uri="{FF2B5EF4-FFF2-40B4-BE49-F238E27FC236}">
                  <a16:creationId xmlns:a16="http://schemas.microsoft.com/office/drawing/2014/main" id="{D2D040EF-76C0-496D-8C72-9DB143C3AD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a:extLst>
                <a:ext uri="{FF2B5EF4-FFF2-40B4-BE49-F238E27FC236}">
                  <a16:creationId xmlns:a16="http://schemas.microsoft.com/office/drawing/2014/main" id="{15FC8221-21EA-4D83-809B-108B7E0C5B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a:extLst>
                <a:ext uri="{FF2B5EF4-FFF2-40B4-BE49-F238E27FC236}">
                  <a16:creationId xmlns:a16="http://schemas.microsoft.com/office/drawing/2014/main" id="{5A181F7D-35FA-49F3-8BCB-5D7250BA42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1">
              <a:extLst>
                <a:ext uri="{FF2B5EF4-FFF2-40B4-BE49-F238E27FC236}">
                  <a16:creationId xmlns:a16="http://schemas.microsoft.com/office/drawing/2014/main" id="{188DFD0A-AECC-43FC-B06B-D2A8A2EB9F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2">
              <a:extLst>
                <a:ext uri="{FF2B5EF4-FFF2-40B4-BE49-F238E27FC236}">
                  <a16:creationId xmlns:a16="http://schemas.microsoft.com/office/drawing/2014/main" id="{1769DE60-D3FA-40D0-96A4-6BEAD0C386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23">
              <a:extLst>
                <a:ext uri="{FF2B5EF4-FFF2-40B4-BE49-F238E27FC236}">
                  <a16:creationId xmlns:a16="http://schemas.microsoft.com/office/drawing/2014/main" id="{18E5EA87-065F-44FB-B99A-484483E31A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Content Placeholder 1"/>
          <p:cNvPicPr>
            <a:picLocks noChangeAspect="1"/>
          </p:cNvPicPr>
          <p:nvPr/>
        </p:nvPicPr>
        <p:blipFill rotWithShape="1">
          <a:blip r:embed="rId2">
            <a:extLst>
              <a:ext uri="{28A0092B-C50C-407E-A947-70E740481C1C}">
                <a14:useLocalDpi xmlns:a14="http://schemas.microsoft.com/office/drawing/2010/main" val="0"/>
              </a:ext>
            </a:extLst>
          </a:blip>
          <a:srcRect t="12242" r="-1" b="-1"/>
          <a:stretch/>
        </p:blipFill>
        <p:spPr>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le 1"/>
          <p:cNvSpPr>
            <a:spLocks noGrp="1"/>
          </p:cNvSpPr>
          <p:nvPr>
            <p:ph type="title"/>
          </p:nvPr>
        </p:nvSpPr>
        <p:spPr>
          <a:xfrm>
            <a:off x="1380744" y="5202936"/>
            <a:ext cx="9436608" cy="786384"/>
          </a:xfrm>
        </p:spPr>
        <p:txBody>
          <a:bodyPr vert="horz" lIns="91440" tIns="45720" rIns="91440" bIns="45720" rtlCol="0" anchor="ctr">
            <a:normAutofit/>
          </a:bodyPr>
          <a:lstStyle/>
          <a:p>
            <a:pPr algn="ctr"/>
            <a:r>
              <a:rPr lang="en-US" sz="4000" dirty="0">
                <a:solidFill>
                  <a:schemeClr val="bg1"/>
                </a:solidFill>
              </a:rPr>
              <a:t>Questions</a:t>
            </a:r>
          </a:p>
        </p:txBody>
      </p:sp>
    </p:spTree>
    <p:extLst>
      <p:ext uri="{BB962C8B-B14F-4D97-AF65-F5344CB8AC3E}">
        <p14:creationId xmlns:p14="http://schemas.microsoft.com/office/powerpoint/2010/main" val="2138659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045368" y="2043663"/>
            <a:ext cx="6105194" cy="2031055"/>
          </a:xfrm>
        </p:spPr>
        <p:txBody>
          <a:bodyPr vert="horz" lIns="91440" tIns="45720" rIns="91440" bIns="45720" rtlCol="0" anchor="b">
            <a:normAutofit/>
          </a:bodyPr>
          <a:lstStyle/>
          <a:p>
            <a:pPr marL="0" marR="0" lvl="0" indent="0" algn="ctr" fontAlgn="auto">
              <a:spcAft>
                <a:spcPts val="0"/>
              </a:spcAft>
              <a:buClr>
                <a:srgbClr val="F5A408"/>
              </a:buClr>
              <a:buSzPct val="80000"/>
              <a:tabLst/>
              <a:defRPr/>
            </a:pPr>
            <a:r>
              <a:rPr kumimoji="0" lang="en-US" sz="6000" b="1" i="0" u="none" strike="noStrike" kern="1200" cap="none" spc="0" normalizeH="0" baseline="0" noProof="0">
                <a:ln>
                  <a:noFill/>
                </a:ln>
                <a:solidFill>
                  <a:srgbClr val="FFFFFF"/>
                </a:solidFill>
                <a:effectLst>
                  <a:outerShdw blurRad="38100" dist="38100" dir="2700000" algn="tl">
                    <a:srgbClr val="00B050">
                      <a:alpha val="43000"/>
                    </a:srgbClr>
                  </a:outerShdw>
                </a:effectLst>
                <a:uLnTx/>
                <a:uFillTx/>
                <a:latin typeface="+mj-lt"/>
                <a:ea typeface="+mj-ea"/>
                <a:cs typeface="+mj-cs"/>
              </a:rPr>
              <a:t>DOOR PRIZES</a:t>
            </a:r>
          </a:p>
        </p:txBody>
      </p:sp>
    </p:spTree>
    <p:extLst>
      <p:ext uri="{BB962C8B-B14F-4D97-AF65-F5344CB8AC3E}">
        <p14:creationId xmlns:p14="http://schemas.microsoft.com/office/powerpoint/2010/main" val="268663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8C3900-B8A1-4965-88E6-CBCBFE0672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1E4F20-6166-4F4F-80CF-31BC428D2A42}"/>
              </a:ext>
            </a:extLst>
          </p:cNvPr>
          <p:cNvSpPr>
            <a:spLocks noGrp="1"/>
          </p:cNvSpPr>
          <p:nvPr>
            <p:ph type="ctrTitle"/>
          </p:nvPr>
        </p:nvSpPr>
        <p:spPr>
          <a:xfrm>
            <a:off x="838200" y="624568"/>
            <a:ext cx="3766457" cy="5412920"/>
          </a:xfrm>
        </p:spPr>
        <p:txBody>
          <a:bodyPr vert="horz" lIns="91440" tIns="45720" rIns="91440" bIns="45720" rtlCol="0" anchor="ctr">
            <a:normAutofit/>
          </a:bodyPr>
          <a:lstStyle/>
          <a:p>
            <a:pPr algn="l"/>
            <a:r>
              <a:rPr lang="en-US" b="0" kern="1200">
                <a:solidFill>
                  <a:srgbClr val="FFFFFF"/>
                </a:solidFill>
                <a:latin typeface="+mj-lt"/>
                <a:ea typeface="+mj-ea"/>
                <a:cs typeface="+mj-cs"/>
              </a:rPr>
              <a:t>Timely Filing of DWC Forms</a:t>
            </a:r>
            <a:endParaRPr lang="en-US" kern="1200">
              <a:solidFill>
                <a:srgbClr val="FFFFFF"/>
              </a:solidFill>
              <a:latin typeface="+mj-lt"/>
              <a:ea typeface="+mj-ea"/>
              <a:cs typeface="+mj-cs"/>
            </a:endParaRPr>
          </a:p>
          <a:p>
            <a:pPr algn="l"/>
            <a:endParaRPr lang="en-US" kern="120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C17BAD02-E83D-44BD-A8B9-9118B6FD503B}"/>
              </a:ext>
            </a:extLst>
          </p:cNvPr>
          <p:cNvSpPr>
            <a:spLocks noGrp="1"/>
          </p:cNvSpPr>
          <p:nvPr>
            <p:ph type="subTitle" idx="1"/>
          </p:nvPr>
        </p:nvSpPr>
        <p:spPr>
          <a:xfrm>
            <a:off x="5600700" y="624568"/>
            <a:ext cx="5753098" cy="5412920"/>
          </a:xfrm>
        </p:spPr>
        <p:txBody>
          <a:bodyPr vert="horz" lIns="91440" tIns="45720" rIns="91440" bIns="45720" rtlCol="0" anchor="ctr">
            <a:normAutofit/>
          </a:bodyPr>
          <a:lstStyle/>
          <a:p>
            <a:pPr algn="l"/>
            <a:r>
              <a:rPr lang="en-US" dirty="0"/>
              <a:t>•</a:t>
            </a:r>
            <a:r>
              <a:rPr lang="en-US" b="1" dirty="0"/>
              <a:t>DWC – 1 (Employers First Report of Injury)</a:t>
            </a:r>
            <a:endParaRPr lang="en-US">
              <a:cs typeface="Calibri" panose="020F0502020204030204"/>
            </a:endParaRPr>
          </a:p>
          <a:p>
            <a:pPr algn="l"/>
            <a:r>
              <a:rPr lang="en-US" dirty="0"/>
              <a:t>•</a:t>
            </a:r>
            <a:r>
              <a:rPr lang="en-US" b="1" dirty="0"/>
              <a:t>DWC – 2 (Employers Reimbursement of Voluntary Payment)</a:t>
            </a:r>
            <a:endParaRPr lang="en-US" dirty="0">
              <a:cs typeface="Calibri" panose="020F0502020204030204"/>
            </a:endParaRPr>
          </a:p>
          <a:p>
            <a:pPr algn="l"/>
            <a:r>
              <a:rPr lang="en-US" dirty="0"/>
              <a:t>•</a:t>
            </a:r>
            <a:r>
              <a:rPr lang="en-US" b="1" dirty="0"/>
              <a:t>DWC – 3 (Employers Wage Statement)</a:t>
            </a:r>
            <a:endParaRPr lang="en-US" dirty="0">
              <a:cs typeface="Calibri" panose="020F0502020204030204"/>
            </a:endParaRPr>
          </a:p>
          <a:p>
            <a:pPr algn="l"/>
            <a:r>
              <a:rPr lang="en-US" dirty="0"/>
              <a:t>•</a:t>
            </a:r>
            <a:r>
              <a:rPr lang="en-US" b="1" dirty="0"/>
              <a:t>DWC – 6 (Employers Supplemental Report of Injury)</a:t>
            </a:r>
            <a:endParaRPr lang="en-US" dirty="0">
              <a:cs typeface="Calibri" panose="020F0502020204030204"/>
            </a:endParaRPr>
          </a:p>
          <a:p>
            <a:pPr algn="l"/>
            <a:endParaRPr lang="en-US">
              <a:cs typeface="Calibri" panose="020F0502020204030204"/>
            </a:endParaRPr>
          </a:p>
        </p:txBody>
      </p:sp>
    </p:spTree>
    <p:extLst>
      <p:ext uri="{BB962C8B-B14F-4D97-AF65-F5344CB8AC3E}">
        <p14:creationId xmlns:p14="http://schemas.microsoft.com/office/powerpoint/2010/main" val="167204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8C3900-B8A1-4965-88E6-CBCBFE0672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1E4F20-6166-4F4F-80CF-31BC428D2A42}"/>
              </a:ext>
            </a:extLst>
          </p:cNvPr>
          <p:cNvSpPr>
            <a:spLocks noGrp="1"/>
          </p:cNvSpPr>
          <p:nvPr>
            <p:ph type="ctrTitle"/>
          </p:nvPr>
        </p:nvSpPr>
        <p:spPr>
          <a:xfrm>
            <a:off x="838200" y="624568"/>
            <a:ext cx="3766457" cy="5412920"/>
          </a:xfrm>
        </p:spPr>
        <p:txBody>
          <a:bodyPr vert="horz" lIns="91440" tIns="45720" rIns="91440" bIns="45720" rtlCol="0" anchor="ctr">
            <a:normAutofit/>
          </a:bodyPr>
          <a:lstStyle/>
          <a:p>
            <a:pPr algn="l"/>
            <a:r>
              <a:rPr lang="en-US" b="0" kern="1200">
                <a:solidFill>
                  <a:srgbClr val="FFFFFF"/>
                </a:solidFill>
                <a:latin typeface="+mj-lt"/>
                <a:ea typeface="+mj-ea"/>
                <a:cs typeface="+mj-cs"/>
              </a:rPr>
              <a:t>Section 415 Texas Labor Code</a:t>
            </a:r>
            <a:endParaRPr lang="en-US" kern="1200">
              <a:solidFill>
                <a:srgbClr val="FFFFFF"/>
              </a:solidFill>
              <a:latin typeface="+mj-lt"/>
              <a:ea typeface="+mj-ea"/>
              <a:cs typeface="+mj-cs"/>
            </a:endParaRPr>
          </a:p>
          <a:p>
            <a:pPr algn="l"/>
            <a:r>
              <a:rPr lang="en-US" b="0" kern="1200">
                <a:solidFill>
                  <a:srgbClr val="FFFFFF"/>
                </a:solidFill>
                <a:latin typeface="+mj-lt"/>
                <a:ea typeface="+mj-ea"/>
                <a:cs typeface="+mj-cs"/>
              </a:rPr>
              <a:t>Penalties and Fines for Violations</a:t>
            </a:r>
            <a:endParaRPr lang="en-US" kern="1200">
              <a:solidFill>
                <a:srgbClr val="FFFFFF"/>
              </a:solidFill>
              <a:latin typeface="+mj-lt"/>
              <a:ea typeface="+mj-ea"/>
              <a:cs typeface="+mj-cs"/>
            </a:endParaRPr>
          </a:p>
          <a:p>
            <a:pPr algn="l"/>
            <a:endParaRPr lang="en-US" kern="120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C17BAD02-E83D-44BD-A8B9-9118B6FD503B}"/>
              </a:ext>
            </a:extLst>
          </p:cNvPr>
          <p:cNvSpPr>
            <a:spLocks noGrp="1"/>
          </p:cNvSpPr>
          <p:nvPr>
            <p:ph type="subTitle" idx="1"/>
          </p:nvPr>
        </p:nvSpPr>
        <p:spPr>
          <a:xfrm>
            <a:off x="5600700" y="624568"/>
            <a:ext cx="5753098" cy="5412920"/>
          </a:xfrm>
        </p:spPr>
        <p:txBody>
          <a:bodyPr vert="horz" lIns="91440" tIns="45720" rIns="91440" bIns="45720" rtlCol="0" anchor="ctr">
            <a:normAutofit/>
          </a:bodyPr>
          <a:lstStyle/>
          <a:p>
            <a:pPr algn="l"/>
            <a:r>
              <a:rPr lang="en-US" sz="2200" dirty="0"/>
              <a:t>•</a:t>
            </a:r>
            <a:r>
              <a:rPr lang="en-US" sz="2200" b="1" dirty="0"/>
              <a:t>The administrative penalty shall not exceed $25,000 per day, per occurrence. Each day of non-compliance constitutes a separate violation. Most of these violations include failure to timely file forms, payment of benefits or responding to DWC or TDI orders.</a:t>
            </a:r>
            <a:endParaRPr lang="en-US" sz="2200" dirty="0">
              <a:cs typeface="Calibri" panose="020F0502020204030204"/>
            </a:endParaRPr>
          </a:p>
          <a:p>
            <a:pPr algn="l"/>
            <a:r>
              <a:rPr lang="en-US" sz="2200" dirty="0"/>
              <a:t>•</a:t>
            </a:r>
            <a:r>
              <a:rPr lang="en-US" sz="2200" b="1" dirty="0"/>
              <a:t>Fines relate to certain “insurance” requirements and could result in $1,000 for each act or violation not to exceed $10,000 in the aggregate.</a:t>
            </a:r>
            <a:endParaRPr lang="en-US" sz="2200" dirty="0">
              <a:cs typeface="Calibri" panose="020F0502020204030204"/>
            </a:endParaRPr>
          </a:p>
          <a:p>
            <a:pPr algn="l"/>
            <a:endParaRPr lang="en-US" sz="2200" dirty="0">
              <a:cs typeface="Calibri" panose="020F0502020204030204"/>
            </a:endParaRPr>
          </a:p>
          <a:p>
            <a:pPr algn="l"/>
            <a:r>
              <a:rPr lang="en-US" sz="2200" dirty="0"/>
              <a:t>•</a:t>
            </a:r>
            <a:r>
              <a:rPr lang="en-US" sz="2200" b="1" dirty="0"/>
              <a:t>Class A misdemeanor  is reserved for those infractions involving false statements, concealing or destroying documents and could result in a Class A misdemeanor.</a:t>
            </a:r>
            <a:endParaRPr lang="en-US" sz="2200" dirty="0">
              <a:cs typeface="Calibri" panose="020F0502020204030204"/>
            </a:endParaRPr>
          </a:p>
          <a:p>
            <a:pPr algn="l"/>
            <a:endParaRPr lang="en-US" sz="2200" dirty="0">
              <a:cs typeface="Calibri" panose="020F0502020204030204"/>
            </a:endParaRPr>
          </a:p>
        </p:txBody>
      </p:sp>
    </p:spTree>
    <p:extLst>
      <p:ext uri="{BB962C8B-B14F-4D97-AF65-F5344CB8AC3E}">
        <p14:creationId xmlns:p14="http://schemas.microsoft.com/office/powerpoint/2010/main" val="12723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1E4F20-6166-4F4F-80CF-31BC428D2A42}"/>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r>
              <a:rPr lang="en-US" b="0" kern="1200">
                <a:solidFill>
                  <a:schemeClr val="accent1"/>
                </a:solidFill>
                <a:latin typeface="+mj-lt"/>
                <a:ea typeface="+mj-ea"/>
                <a:cs typeface="+mj-cs"/>
              </a:rPr>
              <a:t>DWC 1- First Report of Injury</a:t>
            </a:r>
            <a:endParaRPr lang="en-US" kern="1200">
              <a:solidFill>
                <a:schemeClr val="accent1"/>
              </a:solidFill>
              <a:latin typeface="+mj-lt"/>
              <a:ea typeface="+mj-ea"/>
              <a:cs typeface="+mj-cs"/>
            </a:endParaRPr>
          </a:p>
          <a:p>
            <a:pPr algn="r"/>
            <a:endParaRPr lang="en-US" kern="1200">
              <a:solidFill>
                <a:schemeClr val="accent1"/>
              </a:solidFill>
              <a:latin typeface="+mj-lt"/>
              <a:ea typeface="+mj-ea"/>
              <a:cs typeface="+mj-cs"/>
            </a:endParaRP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17BAD02-E83D-44BD-A8B9-9118B6FD503B}"/>
              </a:ext>
            </a:extLst>
          </p:cNvPr>
          <p:cNvSpPr>
            <a:spLocks noGrp="1"/>
          </p:cNvSpPr>
          <p:nvPr>
            <p:ph type="subTitle" idx="1"/>
          </p:nvPr>
        </p:nvSpPr>
        <p:spPr>
          <a:xfrm>
            <a:off x="4976031" y="963877"/>
            <a:ext cx="6377769" cy="4930246"/>
          </a:xfrm>
        </p:spPr>
        <p:txBody>
          <a:bodyPr vert="horz" lIns="91440" tIns="45720" rIns="91440" bIns="45720" rtlCol="0" anchor="ctr">
            <a:normAutofit/>
          </a:bodyPr>
          <a:lstStyle/>
          <a:p>
            <a:pPr marL="342900" indent="-342900" algn="l">
              <a:buFont typeface="Arial" panose="020B0604020202020204" pitchFamily="34" charset="0"/>
              <a:buChar char="•"/>
            </a:pPr>
            <a:r>
              <a:rPr lang="en-US" dirty="0"/>
              <a:t>File a DWC-1, First Report of Injury is due to York within </a:t>
            </a:r>
            <a:r>
              <a:rPr lang="en-US" b="1" u="sng" dirty="0"/>
              <a:t> 8 </a:t>
            </a:r>
            <a:r>
              <a:rPr lang="en-US" dirty="0"/>
              <a:t>days of the date: </a:t>
            </a:r>
          </a:p>
          <a:p>
            <a:pPr marL="342900" indent="-342900" algn="l">
              <a:buFont typeface="Arial" panose="020B0604020202020204" pitchFamily="34" charset="0"/>
              <a:buChar char="•"/>
            </a:pPr>
            <a:r>
              <a:rPr lang="en-US" dirty="0" smtClean="0"/>
              <a:t>Of </a:t>
            </a:r>
            <a:r>
              <a:rPr lang="en-US" dirty="0"/>
              <a:t>a work-related injury that cause an employee to miss </a:t>
            </a:r>
            <a:r>
              <a:rPr lang="en-US" b="1" dirty="0"/>
              <a:t>more than 1 day of work</a:t>
            </a:r>
            <a:r>
              <a:rPr lang="en-US" dirty="0"/>
              <a:t>, OR</a:t>
            </a:r>
          </a:p>
          <a:p>
            <a:pPr marL="342900" indent="-342900" algn="l">
              <a:buFont typeface="Arial" panose="020B0604020202020204" pitchFamily="34" charset="0"/>
              <a:buChar char="•"/>
            </a:pPr>
            <a:r>
              <a:rPr lang="en-US" dirty="0" smtClean="0"/>
              <a:t>Of </a:t>
            </a:r>
            <a:r>
              <a:rPr lang="en-US" dirty="0"/>
              <a:t>a work-related </a:t>
            </a:r>
            <a:r>
              <a:rPr lang="en-US" b="1" dirty="0"/>
              <a:t>fatality</a:t>
            </a:r>
            <a:r>
              <a:rPr lang="en-US" dirty="0"/>
              <a:t>, OR</a:t>
            </a:r>
          </a:p>
          <a:p>
            <a:pPr marL="342900" indent="-342900" algn="l">
              <a:buFont typeface="Arial" panose="020B0604020202020204" pitchFamily="34" charset="0"/>
              <a:buChar char="•"/>
            </a:pPr>
            <a:r>
              <a:rPr lang="en-US" dirty="0" smtClean="0"/>
              <a:t>The </a:t>
            </a:r>
            <a:r>
              <a:rPr lang="en-US" dirty="0"/>
              <a:t>employer learns a employee has an </a:t>
            </a:r>
            <a:r>
              <a:rPr lang="en-US" b="1" dirty="0"/>
              <a:t>occupational illness</a:t>
            </a:r>
            <a:r>
              <a:rPr lang="en-US" dirty="0"/>
              <a:t> even if employee hasn’t missed work</a:t>
            </a:r>
          </a:p>
          <a:p>
            <a:pPr marL="342900" indent="-342900" algn="l">
              <a:buFont typeface="Arial" panose="020B0604020202020204" pitchFamily="34" charset="0"/>
              <a:buChar char="•"/>
            </a:pPr>
            <a:r>
              <a:rPr lang="en-US" b="1" i="1" dirty="0" smtClean="0"/>
              <a:t>Failure </a:t>
            </a:r>
            <a:r>
              <a:rPr lang="en-US" b="1" i="1" dirty="0"/>
              <a:t>to timely report could result in an administrative violation</a:t>
            </a:r>
            <a:endParaRPr lang="en-US" dirty="0"/>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16856582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73F11F6387C94C9C4A35F2EA49E2E3" ma:contentTypeVersion="0" ma:contentTypeDescription="Create a new document." ma:contentTypeScope="" ma:versionID="1a500eb15d9866c5105333582e18411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03FA46-D9FB-4781-8952-8D0993932C04}">
  <ds:schemaRefs>
    <ds:schemaRef ds:uri="http://schemas.microsoft.com/sharepoint/v3/contenttype/forms"/>
  </ds:schemaRefs>
</ds:datastoreItem>
</file>

<file path=customXml/itemProps2.xml><?xml version="1.0" encoding="utf-8"?>
<ds:datastoreItem xmlns:ds="http://schemas.openxmlformats.org/officeDocument/2006/customXml" ds:itemID="{81C1D2BC-1713-466A-BABF-275AB48E24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AEDEFB7-1F5B-4380-96B5-FE5912172D10}">
  <ds:schemaRefs>
    <ds:schemaRef ds:uri="http://schemas.microsoft.com/office/2006/documentManagement/types"/>
    <ds:schemaRef ds:uri="http://schemas.openxmlformats.org/package/2006/metadata/core-properties"/>
    <ds:schemaRef ds:uri="http://purl.org/dc/term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163</TotalTime>
  <Words>3083</Words>
  <Application>Microsoft Office PowerPoint</Application>
  <PresentationFormat>Widescreen</PresentationFormat>
  <Paragraphs>316</Paragraphs>
  <Slides>62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Arial,Sans-Serif</vt:lpstr>
      <vt:lpstr>Calibri</vt:lpstr>
      <vt:lpstr>Calibri Light</vt:lpstr>
      <vt:lpstr>Helvetica Neue Medium</vt:lpstr>
      <vt:lpstr>Times New Roman</vt:lpstr>
      <vt:lpstr>Tw Cen MT</vt:lpstr>
      <vt:lpstr>Office Theme</vt:lpstr>
      <vt:lpstr>Human Resources Liaison Meeting – January 2020 </vt:lpstr>
      <vt:lpstr>HR Liaison Meeting Agenda</vt:lpstr>
      <vt:lpstr>PowerPoint Presentation</vt:lpstr>
      <vt:lpstr>Bilingual Testing</vt:lpstr>
      <vt:lpstr>Bilingual Testing continued</vt:lpstr>
      <vt:lpstr>Risk Management</vt:lpstr>
      <vt:lpstr>Timely Filing of DWC Forms </vt:lpstr>
      <vt:lpstr>Section 415 Texas Labor Code Penalties and Fines for Violations </vt:lpstr>
      <vt:lpstr>DWC 1- First Report of Injury </vt:lpstr>
      <vt:lpstr>DWC 2 – Reimbursement of Voluntary Payment </vt:lpstr>
      <vt:lpstr>DWC 3 – Wage Statement </vt:lpstr>
      <vt:lpstr>DWC 6 – Supplemental Report of Injury </vt:lpstr>
      <vt:lpstr>Frequently Asked Questions - #1  </vt:lpstr>
      <vt:lpstr>Frequently Asked Questions - #2 </vt:lpstr>
      <vt:lpstr>Frequently Asked Questions - #3 </vt:lpstr>
      <vt:lpstr>Frequently Asked Questions - #4 </vt:lpstr>
      <vt:lpstr>Frequently Asked Questions - #5 </vt:lpstr>
      <vt:lpstr>QUESTIONS? </vt:lpstr>
      <vt:lpstr>Clinic</vt:lpstr>
      <vt:lpstr>Updates &amp; Useful Information</vt:lpstr>
      <vt:lpstr>Clinic Locations, Days, &amp; Hours of Operation </vt:lpstr>
      <vt:lpstr>Benefits Update</vt:lpstr>
      <vt:lpstr> Benefit Staff Changes </vt:lpstr>
      <vt:lpstr>Future Important Dates</vt:lpstr>
      <vt:lpstr>BREAK</vt:lpstr>
      <vt:lpstr>Compensation</vt:lpstr>
      <vt:lpstr>Compensation Topics</vt:lpstr>
      <vt:lpstr>Upcoming Compensation Items Classified Employees</vt:lpstr>
      <vt:lpstr>Upcoming Compensation Items POPS Employees</vt:lpstr>
      <vt:lpstr>Processing Reminder</vt:lpstr>
      <vt:lpstr>HR Services</vt:lpstr>
      <vt:lpstr>Employee Recognition Day- Updates </vt:lpstr>
      <vt:lpstr>New Tuition Reimbursement Training:</vt:lpstr>
      <vt:lpstr>Travis County </vt:lpstr>
      <vt:lpstr>Why Bother ?!? </vt:lpstr>
      <vt:lpstr>Travis County Exit Survey</vt:lpstr>
      <vt:lpstr>PowerPoint Presentation</vt:lpstr>
      <vt:lpstr>PowerPoint Presentation</vt:lpstr>
      <vt:lpstr>Recommended Process</vt:lpstr>
      <vt:lpstr>Travis County HHS/City of Austin Summer Youth Employment Program</vt:lpstr>
      <vt:lpstr>Program Description </vt:lpstr>
      <vt:lpstr>Benefits of Summer Youth Employment Programs</vt:lpstr>
      <vt:lpstr>Criteria for Participation</vt:lpstr>
      <vt:lpstr> SYEP Historic Participation from 2004-2019 </vt:lpstr>
      <vt:lpstr>2019  SYEP Age Distribution</vt:lpstr>
      <vt:lpstr>2019 SYEP Ethnicity Distribution</vt:lpstr>
      <vt:lpstr>2019 SYEP Gender Distribution</vt:lpstr>
      <vt:lpstr>Long term goals for SYEP </vt:lpstr>
      <vt:lpstr>Contact information</vt:lpstr>
      <vt:lpstr>Talent Services</vt:lpstr>
      <vt:lpstr>PowerPoint Presentation</vt:lpstr>
      <vt:lpstr>PowerPoint Presentation</vt:lpstr>
      <vt:lpstr>PowerPoint Presentation</vt:lpstr>
      <vt:lpstr>PowerPoint Presentation</vt:lpstr>
      <vt:lpstr> Process flow: </vt:lpstr>
      <vt:lpstr>PowerPoint Presentation</vt:lpstr>
      <vt:lpstr>PowerPoint Presentation</vt:lpstr>
      <vt:lpstr>PowerPoint Presentation</vt:lpstr>
      <vt:lpstr>PowerPoint Presentation</vt:lpstr>
      <vt:lpstr>Director’s Report </vt:lpstr>
      <vt:lpstr>Questions</vt:lpstr>
      <vt:lpstr>DOOR PRIZES</vt:lpstr>
    </vt:vector>
  </TitlesOfParts>
  <Company>Travis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Flores-rojo</dc:creator>
  <cp:lastModifiedBy>Bri Caldara</cp:lastModifiedBy>
  <cp:revision>404</cp:revision>
  <dcterms:created xsi:type="dcterms:W3CDTF">2020-01-17T22:34:22Z</dcterms:created>
  <dcterms:modified xsi:type="dcterms:W3CDTF">2020-04-03T20:36:50Z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0x0101001473F11F6387C94C9C4A35F2EA49E2E3</vt:lpwstr>
  </property>
</Properties>
</file>