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4"/>
    <p:sldMasterId id="2147484052" r:id="rId5"/>
  </p:sldMasterIdLst>
  <p:notesMasterIdLst>
    <p:notesMasterId r:id="rId39"/>
  </p:notesMasterIdLst>
  <p:handoutMasterIdLst>
    <p:handoutMasterId r:id="rId40"/>
  </p:handoutMasterIdLst>
  <p:sldIdLst>
    <p:sldId id="297" r:id="rId6"/>
    <p:sldId id="298" r:id="rId7"/>
    <p:sldId id="370" r:id="rId8"/>
    <p:sldId id="379" r:id="rId9"/>
    <p:sldId id="426" r:id="rId10"/>
    <p:sldId id="427" r:id="rId11"/>
    <p:sldId id="449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50" r:id="rId20"/>
    <p:sldId id="437" r:id="rId21"/>
    <p:sldId id="438" r:id="rId22"/>
    <p:sldId id="439" r:id="rId23"/>
    <p:sldId id="440" r:id="rId24"/>
    <p:sldId id="441" r:id="rId25"/>
    <p:sldId id="362" r:id="rId26"/>
    <p:sldId id="428" r:id="rId27"/>
    <p:sldId id="429" r:id="rId28"/>
    <p:sldId id="430" r:id="rId29"/>
    <p:sldId id="371" r:id="rId30"/>
    <p:sldId id="451" r:id="rId31"/>
    <p:sldId id="452" r:id="rId32"/>
    <p:sldId id="453" r:id="rId33"/>
    <p:sldId id="384" r:id="rId34"/>
    <p:sldId id="431" r:id="rId35"/>
    <p:sldId id="369" r:id="rId36"/>
    <p:sldId id="310" r:id="rId37"/>
    <p:sldId id="315" r:id="rId3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 Butler" initials="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4" autoAdjust="0"/>
  </p:normalViewPr>
  <p:slideViewPr>
    <p:cSldViewPr>
      <p:cViewPr varScale="1">
        <p:scale>
          <a:sx n="95" d="100"/>
          <a:sy n="95" d="100"/>
        </p:scale>
        <p:origin x="5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7T14:04:44.648" idx="1">
    <p:pos x="5760" y="29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BenefitsTeam@traviscountytx.go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BenefitsTeam@traviscountytx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E1A5F-637B-4250-B366-54CE5C240840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6943D47-6CBD-4EAA-83BC-D51A9FFF731D}">
      <dgm:prSet custT="1"/>
      <dgm:spPr/>
      <dgm:t>
        <a:bodyPr/>
        <a:lstStyle/>
        <a:p>
          <a:pPr rtl="0"/>
          <a:r>
            <a:rPr lang="en-US" sz="3200" dirty="0" smtClean="0"/>
            <a:t>New/ Upcoming</a:t>
          </a:r>
          <a:endParaRPr lang="en-US" sz="3200" dirty="0"/>
        </a:p>
      </dgm:t>
    </dgm:pt>
    <dgm:pt modelId="{03422FE9-3DD1-4790-B0BB-B4665C350DB8}" type="parTrans" cxnId="{85504C06-6F99-4D0B-894E-E22C4D76369F}">
      <dgm:prSet/>
      <dgm:spPr/>
      <dgm:t>
        <a:bodyPr/>
        <a:lstStyle/>
        <a:p>
          <a:endParaRPr lang="en-US"/>
        </a:p>
      </dgm:t>
    </dgm:pt>
    <dgm:pt modelId="{F4683A65-279C-468F-8E6D-B6F1FF0A2F7B}" type="sibTrans" cxnId="{85504C06-6F99-4D0B-894E-E22C4D76369F}">
      <dgm:prSet/>
      <dgm:spPr/>
      <dgm:t>
        <a:bodyPr/>
        <a:lstStyle/>
        <a:p>
          <a:endParaRPr lang="en-US"/>
        </a:p>
      </dgm:t>
    </dgm:pt>
    <dgm:pt modelId="{53EF6C88-EBDC-4ED5-9EDD-887A1A62EA70}">
      <dgm:prSet custT="1"/>
      <dgm:spPr/>
      <dgm:t>
        <a:bodyPr/>
        <a:lstStyle/>
        <a:p>
          <a:pPr rtl="0"/>
          <a:r>
            <a:rPr lang="en-US" sz="3200" dirty="0" smtClean="0"/>
            <a:t>RFP Updates</a:t>
          </a:r>
          <a:endParaRPr lang="en-US" sz="3200" dirty="0"/>
        </a:p>
      </dgm:t>
    </dgm:pt>
    <dgm:pt modelId="{6ED71B60-14B8-4C2B-8BC9-EE684AFD0502}" type="parTrans" cxnId="{8414EBAD-EC39-4F2A-A909-7DC941189D85}">
      <dgm:prSet/>
      <dgm:spPr/>
      <dgm:t>
        <a:bodyPr/>
        <a:lstStyle/>
        <a:p>
          <a:endParaRPr lang="en-US"/>
        </a:p>
      </dgm:t>
    </dgm:pt>
    <dgm:pt modelId="{B8FE80DB-F1A1-4C79-B555-45CA3E76FC1F}" type="sibTrans" cxnId="{8414EBAD-EC39-4F2A-A909-7DC941189D85}">
      <dgm:prSet/>
      <dgm:spPr/>
      <dgm:t>
        <a:bodyPr/>
        <a:lstStyle/>
        <a:p>
          <a:endParaRPr lang="en-US"/>
        </a:p>
      </dgm:t>
    </dgm:pt>
    <dgm:pt modelId="{6ACFE88B-45E5-4877-963F-A35BF767BA29}">
      <dgm:prSet custT="1"/>
      <dgm:spPr/>
      <dgm:t>
        <a:bodyPr/>
        <a:lstStyle/>
        <a:p>
          <a:pPr rtl="0"/>
          <a:r>
            <a:rPr lang="en-US" sz="3200" dirty="0" smtClean="0"/>
            <a:t>Retirement Seminars</a:t>
          </a:r>
          <a:r>
            <a:rPr lang="en-US" sz="500" dirty="0" smtClean="0"/>
            <a:t> </a:t>
          </a:r>
          <a:endParaRPr lang="en-US" sz="500" dirty="0"/>
        </a:p>
      </dgm:t>
    </dgm:pt>
    <dgm:pt modelId="{DFED32F8-1564-4522-B01A-4DDD681FCA1F}" type="parTrans" cxnId="{47C3E539-73B7-494B-9E2B-577FAF1B48B8}">
      <dgm:prSet/>
      <dgm:spPr/>
      <dgm:t>
        <a:bodyPr/>
        <a:lstStyle/>
        <a:p>
          <a:endParaRPr lang="en-US"/>
        </a:p>
      </dgm:t>
    </dgm:pt>
    <dgm:pt modelId="{F7CD37AF-D351-444C-835C-F548E808F3FD}" type="sibTrans" cxnId="{47C3E539-73B7-494B-9E2B-577FAF1B48B8}">
      <dgm:prSet/>
      <dgm:spPr/>
      <dgm:t>
        <a:bodyPr/>
        <a:lstStyle/>
        <a:p>
          <a:endParaRPr lang="en-US"/>
        </a:p>
      </dgm:t>
    </dgm:pt>
    <dgm:pt modelId="{E19AEB04-5F3B-4B6B-B58C-6CBBE5550627}">
      <dgm:prSet custT="1"/>
      <dgm:spPr/>
      <dgm:t>
        <a:bodyPr/>
        <a:lstStyle/>
        <a:p>
          <a:pPr rtl="0"/>
          <a:r>
            <a:rPr lang="en-US" sz="1800" dirty="0" smtClean="0"/>
            <a:t>May 20th, 1- 4pm at 700 Lavaca St</a:t>
          </a:r>
          <a:endParaRPr lang="en-US" sz="1800" dirty="0"/>
        </a:p>
      </dgm:t>
    </dgm:pt>
    <dgm:pt modelId="{963ED576-D97D-4A24-BFB2-7B2801AAB7D3}" type="parTrans" cxnId="{965032F3-BF62-4690-AED4-94322B36AE9F}">
      <dgm:prSet/>
      <dgm:spPr/>
      <dgm:t>
        <a:bodyPr/>
        <a:lstStyle/>
        <a:p>
          <a:endParaRPr lang="en-US"/>
        </a:p>
      </dgm:t>
    </dgm:pt>
    <dgm:pt modelId="{1B7326F9-1FA0-4043-B1D3-E6FBB8B19FE5}" type="sibTrans" cxnId="{965032F3-BF62-4690-AED4-94322B36AE9F}">
      <dgm:prSet/>
      <dgm:spPr/>
      <dgm:t>
        <a:bodyPr/>
        <a:lstStyle/>
        <a:p>
          <a:endParaRPr lang="en-US"/>
        </a:p>
      </dgm:t>
    </dgm:pt>
    <dgm:pt modelId="{313106DD-210E-4260-89FB-87641209E5AF}">
      <dgm:prSet custT="1"/>
      <dgm:spPr/>
      <dgm:t>
        <a:bodyPr/>
        <a:lstStyle/>
        <a:p>
          <a:pPr rtl="0"/>
          <a:r>
            <a:rPr lang="en-US" sz="1800" dirty="0" smtClean="0"/>
            <a:t>June 19th, 9- 12pm at 700 Lavaca St</a:t>
          </a:r>
          <a:endParaRPr lang="en-US" sz="1800" dirty="0"/>
        </a:p>
      </dgm:t>
    </dgm:pt>
    <dgm:pt modelId="{E9D315AA-9254-4972-916D-06A8E01EF5E5}" type="parTrans" cxnId="{F74B21C2-85BF-4B88-AA88-535EC4E2507E}">
      <dgm:prSet/>
      <dgm:spPr/>
      <dgm:t>
        <a:bodyPr/>
        <a:lstStyle/>
        <a:p>
          <a:endParaRPr lang="en-US"/>
        </a:p>
      </dgm:t>
    </dgm:pt>
    <dgm:pt modelId="{7EE52936-59FB-4446-9AAE-80172CDA86A6}" type="sibTrans" cxnId="{F74B21C2-85BF-4B88-AA88-535EC4E2507E}">
      <dgm:prSet/>
      <dgm:spPr/>
      <dgm:t>
        <a:bodyPr/>
        <a:lstStyle/>
        <a:p>
          <a:endParaRPr lang="en-US"/>
        </a:p>
      </dgm:t>
    </dgm:pt>
    <dgm:pt modelId="{DDF424F8-1E85-446A-8167-4E1579814270}">
      <dgm:prSet custT="1"/>
      <dgm:spPr/>
      <dgm:t>
        <a:bodyPr/>
        <a:lstStyle/>
        <a:p>
          <a:pPr rtl="0"/>
          <a:r>
            <a:rPr lang="en-US" sz="1800" dirty="0" smtClean="0"/>
            <a:t>July 18th, 9- 12pm at Precinct One</a:t>
          </a:r>
          <a:endParaRPr lang="en-US" sz="1800" dirty="0"/>
        </a:p>
      </dgm:t>
    </dgm:pt>
    <dgm:pt modelId="{1454B24B-934F-4D30-B8FC-780FDC07DDBB}" type="parTrans" cxnId="{BB564A8D-E057-4490-8382-B38CFA9253CC}">
      <dgm:prSet/>
      <dgm:spPr/>
      <dgm:t>
        <a:bodyPr/>
        <a:lstStyle/>
        <a:p>
          <a:endParaRPr lang="en-US"/>
        </a:p>
      </dgm:t>
    </dgm:pt>
    <dgm:pt modelId="{69338B93-C95F-457A-B303-AB10974DE5DE}" type="sibTrans" cxnId="{BB564A8D-E057-4490-8382-B38CFA9253CC}">
      <dgm:prSet/>
      <dgm:spPr/>
      <dgm:t>
        <a:bodyPr/>
        <a:lstStyle/>
        <a:p>
          <a:endParaRPr lang="en-US"/>
        </a:p>
      </dgm:t>
    </dgm:pt>
    <dgm:pt modelId="{E51C165C-7CCD-4611-91B8-45766E882169}">
      <dgm:prSet custT="1"/>
      <dgm:spPr/>
      <dgm:t>
        <a:bodyPr/>
        <a:lstStyle/>
        <a:p>
          <a:pPr rtl="0"/>
          <a:r>
            <a:rPr lang="en-US" sz="1800" dirty="0" smtClean="0"/>
            <a:t>September 20th, 9-12 pm at 700 Lavaca St.</a:t>
          </a:r>
          <a:endParaRPr lang="en-US" sz="1800" dirty="0"/>
        </a:p>
      </dgm:t>
    </dgm:pt>
    <dgm:pt modelId="{60A10144-130B-44D0-88D0-A7C6C8A986F4}" type="parTrans" cxnId="{DE4AAACC-C949-4762-88A6-041B352F115A}">
      <dgm:prSet/>
      <dgm:spPr/>
      <dgm:t>
        <a:bodyPr/>
        <a:lstStyle/>
        <a:p>
          <a:endParaRPr lang="en-US"/>
        </a:p>
      </dgm:t>
    </dgm:pt>
    <dgm:pt modelId="{21D46A21-5B7B-4C88-AFDD-2AC75E2FC000}" type="sibTrans" cxnId="{DE4AAACC-C949-4762-88A6-041B352F115A}">
      <dgm:prSet/>
      <dgm:spPr/>
      <dgm:t>
        <a:bodyPr/>
        <a:lstStyle/>
        <a:p>
          <a:endParaRPr lang="en-US"/>
        </a:p>
      </dgm:t>
    </dgm:pt>
    <dgm:pt modelId="{F9F940B3-CDEF-4B8A-93EE-59D51FC22C12}">
      <dgm:prSet custT="1"/>
      <dgm:spPr/>
      <dgm:t>
        <a:bodyPr/>
        <a:lstStyle/>
        <a:p>
          <a:r>
            <a:rPr lang="en-US" sz="1400" dirty="0" smtClean="0"/>
            <a:t>New email address for Benefit Questions/ Help: </a:t>
          </a:r>
          <a:r>
            <a:rPr lang="en-US" sz="1400" dirty="0" smtClean="0">
              <a:hlinkClick xmlns:r="http://schemas.openxmlformats.org/officeDocument/2006/relationships" r:id="rId1"/>
            </a:rPr>
            <a:t>BenefitsTeam@traviscountytx.gov</a:t>
          </a:r>
          <a:endParaRPr lang="en-US" sz="1400" dirty="0"/>
        </a:p>
      </dgm:t>
    </dgm:pt>
    <dgm:pt modelId="{7899174A-900F-4C2D-9131-2E7EACE1C15F}" type="parTrans" cxnId="{00BCC6FC-7B23-47E5-9CF1-E9509C0B5AFB}">
      <dgm:prSet/>
      <dgm:spPr/>
      <dgm:t>
        <a:bodyPr/>
        <a:lstStyle/>
        <a:p>
          <a:endParaRPr lang="en-US"/>
        </a:p>
      </dgm:t>
    </dgm:pt>
    <dgm:pt modelId="{F4F978B8-3E05-4D84-8754-B4514C3B1CD6}" type="sibTrans" cxnId="{00BCC6FC-7B23-47E5-9CF1-E9509C0B5AFB}">
      <dgm:prSet/>
      <dgm:spPr/>
      <dgm:t>
        <a:bodyPr/>
        <a:lstStyle/>
        <a:p>
          <a:endParaRPr lang="en-US"/>
        </a:p>
      </dgm:t>
    </dgm:pt>
    <dgm:pt modelId="{6C00FF74-A0AF-4C51-BADC-1CDD788F3E91}">
      <dgm:prSet custT="1"/>
      <dgm:spPr/>
      <dgm:t>
        <a:bodyPr/>
        <a:lstStyle/>
        <a:p>
          <a:r>
            <a:rPr lang="en-US" sz="1600" dirty="0" smtClean="0"/>
            <a:t>Self-Insured Dental RFP is now closed. Will begin reviewing proposals within the next week. </a:t>
          </a:r>
          <a:endParaRPr lang="en-US" sz="1600" dirty="0"/>
        </a:p>
      </dgm:t>
    </dgm:pt>
    <dgm:pt modelId="{378E0602-09A9-48C0-B3FD-6F6FD1ECCD9F}" type="parTrans" cxnId="{0BCA1584-C1F1-4AE9-AD1B-0BCD4FB8B8AA}">
      <dgm:prSet/>
      <dgm:spPr/>
      <dgm:t>
        <a:bodyPr/>
        <a:lstStyle/>
        <a:p>
          <a:endParaRPr lang="en-US"/>
        </a:p>
      </dgm:t>
    </dgm:pt>
    <dgm:pt modelId="{0E4050FE-B7EF-422F-82B9-D6B134D8DFA1}" type="sibTrans" cxnId="{0BCA1584-C1F1-4AE9-AD1B-0BCD4FB8B8AA}">
      <dgm:prSet/>
      <dgm:spPr/>
      <dgm:t>
        <a:bodyPr/>
        <a:lstStyle/>
        <a:p>
          <a:endParaRPr lang="en-US"/>
        </a:p>
      </dgm:t>
    </dgm:pt>
    <dgm:pt modelId="{F4545E7B-3657-42D8-8EFA-4491E63EE0E4}">
      <dgm:prSet custT="1"/>
      <dgm:spPr/>
      <dgm:t>
        <a:bodyPr/>
        <a:lstStyle/>
        <a:p>
          <a:r>
            <a:rPr lang="en-US" sz="1600" dirty="0" smtClean="0"/>
            <a:t>Medicare Advantage RFP for retirees will be released within the next week</a:t>
          </a:r>
          <a:endParaRPr lang="en-US" sz="1600" dirty="0"/>
        </a:p>
      </dgm:t>
    </dgm:pt>
    <dgm:pt modelId="{EB14CEB9-5F70-48EC-885F-A88A696032FC}" type="parTrans" cxnId="{DCA6526D-7847-4940-A005-D7F8483BB67B}">
      <dgm:prSet/>
      <dgm:spPr/>
      <dgm:t>
        <a:bodyPr/>
        <a:lstStyle/>
        <a:p>
          <a:endParaRPr lang="en-US"/>
        </a:p>
      </dgm:t>
    </dgm:pt>
    <dgm:pt modelId="{199D4AA4-A1DA-4178-A3DD-DB98C4610184}" type="sibTrans" cxnId="{DCA6526D-7847-4940-A005-D7F8483BB67B}">
      <dgm:prSet/>
      <dgm:spPr/>
      <dgm:t>
        <a:bodyPr/>
        <a:lstStyle/>
        <a:p>
          <a:endParaRPr lang="en-US"/>
        </a:p>
      </dgm:t>
    </dgm:pt>
    <dgm:pt modelId="{05A48307-3692-4DA9-8F3E-7FF2E0B3B06E}">
      <dgm:prSet custT="1"/>
      <dgm:spPr/>
      <dgm:t>
        <a:bodyPr/>
        <a:lstStyle/>
        <a:p>
          <a:r>
            <a:rPr lang="en-US" sz="1600" dirty="0" smtClean="0"/>
            <a:t>Will begin working on the Surgery Center RFP with Frost</a:t>
          </a:r>
          <a:endParaRPr lang="en-US" sz="1600" dirty="0"/>
        </a:p>
      </dgm:t>
    </dgm:pt>
    <dgm:pt modelId="{413C469B-2580-4104-886B-72EC92862690}" type="parTrans" cxnId="{1CB54BBC-CC70-4349-8E52-D34791D7C300}">
      <dgm:prSet/>
      <dgm:spPr/>
      <dgm:t>
        <a:bodyPr/>
        <a:lstStyle/>
        <a:p>
          <a:endParaRPr lang="en-US"/>
        </a:p>
      </dgm:t>
    </dgm:pt>
    <dgm:pt modelId="{60A858C6-F5F5-4920-889C-0A6CF998164F}" type="sibTrans" cxnId="{1CB54BBC-CC70-4349-8E52-D34791D7C300}">
      <dgm:prSet/>
      <dgm:spPr/>
      <dgm:t>
        <a:bodyPr/>
        <a:lstStyle/>
        <a:p>
          <a:endParaRPr lang="en-US"/>
        </a:p>
      </dgm:t>
    </dgm:pt>
    <dgm:pt modelId="{DF20E0A1-AEC8-4525-B04F-7989103D9B17}">
      <dgm:prSet custT="1"/>
      <dgm:spPr/>
      <dgm:t>
        <a:bodyPr/>
        <a:lstStyle/>
        <a:p>
          <a:r>
            <a:rPr lang="en-US" sz="1400" dirty="0" smtClean="0"/>
            <a:t>Work Session scheduled in 4/25 to review proposed changes with Commissioner’s Court</a:t>
          </a:r>
          <a:endParaRPr lang="en-US" sz="1400" dirty="0"/>
        </a:p>
      </dgm:t>
    </dgm:pt>
    <dgm:pt modelId="{628A980E-1D4E-4C1B-8C01-CC45208C3AC7}" type="parTrans" cxnId="{7A57F43B-5667-4844-886D-CB135BE4246C}">
      <dgm:prSet/>
      <dgm:spPr/>
      <dgm:t>
        <a:bodyPr/>
        <a:lstStyle/>
        <a:p>
          <a:endParaRPr lang="en-US"/>
        </a:p>
      </dgm:t>
    </dgm:pt>
    <dgm:pt modelId="{4E7D1423-76FC-4B1D-A43E-1364001E564A}" type="sibTrans" cxnId="{7A57F43B-5667-4844-886D-CB135BE4246C}">
      <dgm:prSet/>
      <dgm:spPr/>
      <dgm:t>
        <a:bodyPr/>
        <a:lstStyle/>
        <a:p>
          <a:endParaRPr lang="en-US"/>
        </a:p>
      </dgm:t>
    </dgm:pt>
    <dgm:pt modelId="{BFF7A4A5-4642-4797-9C85-2C15D822D7E2}">
      <dgm:prSet custT="1"/>
      <dgm:spPr/>
      <dgm:t>
        <a:bodyPr/>
        <a:lstStyle/>
        <a:p>
          <a:r>
            <a:rPr lang="en-US" sz="1400" dirty="0" smtClean="0"/>
            <a:t>Proposed benefit changes sessions are scheduled throughout the County in the month of May</a:t>
          </a:r>
          <a:endParaRPr lang="en-US" sz="1400" dirty="0"/>
        </a:p>
      </dgm:t>
    </dgm:pt>
    <dgm:pt modelId="{E63C4BE2-4DCE-4EF2-A52B-DD1B90E481FE}" type="parTrans" cxnId="{4D90E49E-8430-490B-9FCB-54ABA802986B}">
      <dgm:prSet/>
      <dgm:spPr/>
      <dgm:t>
        <a:bodyPr/>
        <a:lstStyle/>
        <a:p>
          <a:endParaRPr lang="en-US"/>
        </a:p>
      </dgm:t>
    </dgm:pt>
    <dgm:pt modelId="{040A779D-B330-4CF0-B05A-96AA8AB18AF7}" type="sibTrans" cxnId="{4D90E49E-8430-490B-9FCB-54ABA802986B}">
      <dgm:prSet/>
      <dgm:spPr/>
      <dgm:t>
        <a:bodyPr/>
        <a:lstStyle/>
        <a:p>
          <a:endParaRPr lang="en-US"/>
        </a:p>
      </dgm:t>
    </dgm:pt>
    <dgm:pt modelId="{C80E5F81-AF88-450C-A0A2-1752FDCBFDE0}">
      <dgm:prSet custT="1"/>
      <dgm:spPr/>
      <dgm:t>
        <a:bodyPr/>
        <a:lstStyle/>
        <a:p>
          <a:r>
            <a:rPr lang="en-US" sz="1400" dirty="0" smtClean="0"/>
            <a:t>Employee hearing will be May 30th</a:t>
          </a:r>
          <a:endParaRPr lang="en-US" sz="1400" dirty="0"/>
        </a:p>
      </dgm:t>
    </dgm:pt>
    <dgm:pt modelId="{9BAE253B-AD35-4F33-B6B6-93CC25B6D5D8}" type="parTrans" cxnId="{1F93531E-374F-43A1-A7A1-4F9EF90B4A67}">
      <dgm:prSet/>
      <dgm:spPr/>
      <dgm:t>
        <a:bodyPr/>
        <a:lstStyle/>
        <a:p>
          <a:endParaRPr lang="en-US"/>
        </a:p>
      </dgm:t>
    </dgm:pt>
    <dgm:pt modelId="{1BC3FBCC-C8A3-4919-8F41-F41AEA92AFCF}" type="sibTrans" cxnId="{1F93531E-374F-43A1-A7A1-4F9EF90B4A67}">
      <dgm:prSet/>
      <dgm:spPr/>
      <dgm:t>
        <a:bodyPr/>
        <a:lstStyle/>
        <a:p>
          <a:endParaRPr lang="en-US"/>
        </a:p>
      </dgm:t>
    </dgm:pt>
    <dgm:pt modelId="{B9A6F86F-AA60-4D30-929C-1DA356D0F168}" type="pres">
      <dgm:prSet presAssocID="{6EEE1A5F-637B-4250-B366-54CE5C2408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8E421-24A0-49B2-BB75-906AFB14EA65}" type="pres">
      <dgm:prSet presAssocID="{66943D47-6CBD-4EAA-83BC-D51A9FFF731D}" presName="composite" presStyleCnt="0"/>
      <dgm:spPr/>
    </dgm:pt>
    <dgm:pt modelId="{F628B967-7A67-4EFB-8347-6C4B5586F330}" type="pres">
      <dgm:prSet presAssocID="{66943D47-6CBD-4EAA-83BC-D51A9FFF73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376A7-5167-450B-9668-374C71DA1225}" type="pres">
      <dgm:prSet presAssocID="{66943D47-6CBD-4EAA-83BC-D51A9FFF73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DB415-F5F3-4053-A743-241C3981357D}" type="pres">
      <dgm:prSet presAssocID="{F4683A65-279C-468F-8E6D-B6F1FF0A2F7B}" presName="space" presStyleCnt="0"/>
      <dgm:spPr/>
    </dgm:pt>
    <dgm:pt modelId="{A64B0BC4-04DE-450E-9077-09D32301E0A6}" type="pres">
      <dgm:prSet presAssocID="{53EF6C88-EBDC-4ED5-9EDD-887A1A62EA70}" presName="composite" presStyleCnt="0"/>
      <dgm:spPr/>
    </dgm:pt>
    <dgm:pt modelId="{72430818-2401-4069-A864-7EC31AE2F3BF}" type="pres">
      <dgm:prSet presAssocID="{53EF6C88-EBDC-4ED5-9EDD-887A1A62EA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61775-55BF-4034-B3DC-B273001DF674}" type="pres">
      <dgm:prSet presAssocID="{53EF6C88-EBDC-4ED5-9EDD-887A1A62EA7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8326-04A0-40BC-B02A-DCE37E8992E6}" type="pres">
      <dgm:prSet presAssocID="{B8FE80DB-F1A1-4C79-B555-45CA3E76FC1F}" presName="space" presStyleCnt="0"/>
      <dgm:spPr/>
    </dgm:pt>
    <dgm:pt modelId="{098463DE-E140-4A77-A2FB-F77BE84BE306}" type="pres">
      <dgm:prSet presAssocID="{6ACFE88B-45E5-4877-963F-A35BF767BA29}" presName="composite" presStyleCnt="0"/>
      <dgm:spPr/>
    </dgm:pt>
    <dgm:pt modelId="{01296E64-AA80-448C-A377-2124438F572F}" type="pres">
      <dgm:prSet presAssocID="{6ACFE88B-45E5-4877-963F-A35BF767BA2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6FFBB-C49E-4879-9DC5-D112062FD39D}" type="pres">
      <dgm:prSet presAssocID="{6ACFE88B-45E5-4877-963F-A35BF767BA2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B21C2-85BF-4B88-AA88-535EC4E2507E}" srcId="{6ACFE88B-45E5-4877-963F-A35BF767BA29}" destId="{313106DD-210E-4260-89FB-87641209E5AF}" srcOrd="1" destOrd="0" parTransId="{E9D315AA-9254-4972-916D-06A8E01EF5E5}" sibTransId="{7EE52936-59FB-4446-9AAE-80172CDA86A6}"/>
    <dgm:cxn modelId="{BB564A8D-E057-4490-8382-B38CFA9253CC}" srcId="{6ACFE88B-45E5-4877-963F-A35BF767BA29}" destId="{DDF424F8-1E85-446A-8167-4E1579814270}" srcOrd="2" destOrd="0" parTransId="{1454B24B-934F-4D30-B8FC-780FDC07DDBB}" sibTransId="{69338B93-C95F-457A-B303-AB10974DE5DE}"/>
    <dgm:cxn modelId="{F2B79BB8-9AF8-45C8-9CA8-AAD1172F068D}" type="presOf" srcId="{313106DD-210E-4260-89FB-87641209E5AF}" destId="{3386FFBB-C49E-4879-9DC5-D112062FD39D}" srcOrd="0" destOrd="1" presId="urn:microsoft.com/office/officeart/2005/8/layout/hList1"/>
    <dgm:cxn modelId="{A1E3B25E-7811-49E9-B917-A81F602CC018}" type="presOf" srcId="{05A48307-3692-4DA9-8F3E-7FF2E0B3B06E}" destId="{7C261775-55BF-4034-B3DC-B273001DF674}" srcOrd="0" destOrd="2" presId="urn:microsoft.com/office/officeart/2005/8/layout/hList1"/>
    <dgm:cxn modelId="{4EAC28BF-D4A8-45BB-AE5D-E4EE2F21932B}" type="presOf" srcId="{6ACFE88B-45E5-4877-963F-A35BF767BA29}" destId="{01296E64-AA80-448C-A377-2124438F572F}" srcOrd="0" destOrd="0" presId="urn:microsoft.com/office/officeart/2005/8/layout/hList1"/>
    <dgm:cxn modelId="{4D90E49E-8430-490B-9FCB-54ABA802986B}" srcId="{66943D47-6CBD-4EAA-83BC-D51A9FFF731D}" destId="{BFF7A4A5-4642-4797-9C85-2C15D822D7E2}" srcOrd="2" destOrd="0" parTransId="{E63C4BE2-4DCE-4EF2-A52B-DD1B90E481FE}" sibTransId="{040A779D-B330-4CF0-B05A-96AA8AB18AF7}"/>
    <dgm:cxn modelId="{6C6F7188-FB33-4930-9A94-DF303BC3D478}" type="presOf" srcId="{DF20E0A1-AEC8-4525-B04F-7989103D9B17}" destId="{1FE376A7-5167-450B-9668-374C71DA1225}" srcOrd="0" destOrd="1" presId="urn:microsoft.com/office/officeart/2005/8/layout/hList1"/>
    <dgm:cxn modelId="{00BCC6FC-7B23-47E5-9CF1-E9509C0B5AFB}" srcId="{66943D47-6CBD-4EAA-83BC-D51A9FFF731D}" destId="{F9F940B3-CDEF-4B8A-93EE-59D51FC22C12}" srcOrd="0" destOrd="0" parTransId="{7899174A-900F-4C2D-9131-2E7EACE1C15F}" sibTransId="{F4F978B8-3E05-4D84-8754-B4514C3B1CD6}"/>
    <dgm:cxn modelId="{6F53D4D7-C25C-4F1F-9A3D-C5944725F888}" type="presOf" srcId="{53EF6C88-EBDC-4ED5-9EDD-887A1A62EA70}" destId="{72430818-2401-4069-A864-7EC31AE2F3BF}" srcOrd="0" destOrd="0" presId="urn:microsoft.com/office/officeart/2005/8/layout/hList1"/>
    <dgm:cxn modelId="{DCA6526D-7847-4940-A005-D7F8483BB67B}" srcId="{53EF6C88-EBDC-4ED5-9EDD-887A1A62EA70}" destId="{F4545E7B-3657-42D8-8EFA-4491E63EE0E4}" srcOrd="1" destOrd="0" parTransId="{EB14CEB9-5F70-48EC-885F-A88A696032FC}" sibTransId="{199D4AA4-A1DA-4178-A3DD-DB98C4610184}"/>
    <dgm:cxn modelId="{1B9967A5-7088-4B77-97D3-3D0AA9500E54}" type="presOf" srcId="{E51C165C-7CCD-4611-91B8-45766E882169}" destId="{3386FFBB-C49E-4879-9DC5-D112062FD39D}" srcOrd="0" destOrd="3" presId="urn:microsoft.com/office/officeart/2005/8/layout/hList1"/>
    <dgm:cxn modelId="{78854467-4CCD-4ABC-B3E5-ADE7158D8B46}" type="presOf" srcId="{DDF424F8-1E85-446A-8167-4E1579814270}" destId="{3386FFBB-C49E-4879-9DC5-D112062FD39D}" srcOrd="0" destOrd="2" presId="urn:microsoft.com/office/officeart/2005/8/layout/hList1"/>
    <dgm:cxn modelId="{85504C06-6F99-4D0B-894E-E22C4D76369F}" srcId="{6EEE1A5F-637B-4250-B366-54CE5C240840}" destId="{66943D47-6CBD-4EAA-83BC-D51A9FFF731D}" srcOrd="0" destOrd="0" parTransId="{03422FE9-3DD1-4790-B0BB-B4665C350DB8}" sibTransId="{F4683A65-279C-468F-8E6D-B6F1FF0A2F7B}"/>
    <dgm:cxn modelId="{57EE525D-517B-48CF-A195-225A8902C300}" type="presOf" srcId="{F9F940B3-CDEF-4B8A-93EE-59D51FC22C12}" destId="{1FE376A7-5167-450B-9668-374C71DA1225}" srcOrd="0" destOrd="0" presId="urn:microsoft.com/office/officeart/2005/8/layout/hList1"/>
    <dgm:cxn modelId="{492158D4-2B0A-4BDC-9057-501F5BE094B9}" type="presOf" srcId="{BFF7A4A5-4642-4797-9C85-2C15D822D7E2}" destId="{1FE376A7-5167-450B-9668-374C71DA1225}" srcOrd="0" destOrd="2" presId="urn:microsoft.com/office/officeart/2005/8/layout/hList1"/>
    <dgm:cxn modelId="{8414EBAD-EC39-4F2A-A909-7DC941189D85}" srcId="{6EEE1A5F-637B-4250-B366-54CE5C240840}" destId="{53EF6C88-EBDC-4ED5-9EDD-887A1A62EA70}" srcOrd="1" destOrd="0" parTransId="{6ED71B60-14B8-4C2B-8BC9-EE684AFD0502}" sibTransId="{B8FE80DB-F1A1-4C79-B555-45CA3E76FC1F}"/>
    <dgm:cxn modelId="{DE4AAACC-C949-4762-88A6-041B352F115A}" srcId="{6ACFE88B-45E5-4877-963F-A35BF767BA29}" destId="{E51C165C-7CCD-4611-91B8-45766E882169}" srcOrd="3" destOrd="0" parTransId="{60A10144-130B-44D0-88D0-A7C6C8A986F4}" sibTransId="{21D46A21-5B7B-4C88-AFDD-2AC75E2FC000}"/>
    <dgm:cxn modelId="{7A57F43B-5667-4844-886D-CB135BE4246C}" srcId="{66943D47-6CBD-4EAA-83BC-D51A9FFF731D}" destId="{DF20E0A1-AEC8-4525-B04F-7989103D9B17}" srcOrd="1" destOrd="0" parTransId="{628A980E-1D4E-4C1B-8C01-CC45208C3AC7}" sibTransId="{4E7D1423-76FC-4B1D-A43E-1364001E564A}"/>
    <dgm:cxn modelId="{1CB54BBC-CC70-4349-8E52-D34791D7C300}" srcId="{53EF6C88-EBDC-4ED5-9EDD-887A1A62EA70}" destId="{05A48307-3692-4DA9-8F3E-7FF2E0B3B06E}" srcOrd="2" destOrd="0" parTransId="{413C469B-2580-4104-886B-72EC92862690}" sibTransId="{60A858C6-F5F5-4920-889C-0A6CF998164F}"/>
    <dgm:cxn modelId="{98E57DE6-A9F1-4583-A00D-310509EDC4BF}" type="presOf" srcId="{66943D47-6CBD-4EAA-83BC-D51A9FFF731D}" destId="{F628B967-7A67-4EFB-8347-6C4B5586F330}" srcOrd="0" destOrd="0" presId="urn:microsoft.com/office/officeart/2005/8/layout/hList1"/>
    <dgm:cxn modelId="{B1B92A37-EE28-4264-874C-D7C31AFD0EE7}" type="presOf" srcId="{C80E5F81-AF88-450C-A0A2-1752FDCBFDE0}" destId="{1FE376A7-5167-450B-9668-374C71DA1225}" srcOrd="0" destOrd="3" presId="urn:microsoft.com/office/officeart/2005/8/layout/hList1"/>
    <dgm:cxn modelId="{47C3E539-73B7-494B-9E2B-577FAF1B48B8}" srcId="{6EEE1A5F-637B-4250-B366-54CE5C240840}" destId="{6ACFE88B-45E5-4877-963F-A35BF767BA29}" srcOrd="2" destOrd="0" parTransId="{DFED32F8-1564-4522-B01A-4DDD681FCA1F}" sibTransId="{F7CD37AF-D351-444C-835C-F548E808F3FD}"/>
    <dgm:cxn modelId="{10F8E7BB-0D5B-4DE7-A8DA-49B4A46A9736}" type="presOf" srcId="{6C00FF74-A0AF-4C51-BADC-1CDD788F3E91}" destId="{7C261775-55BF-4034-B3DC-B273001DF674}" srcOrd="0" destOrd="0" presId="urn:microsoft.com/office/officeart/2005/8/layout/hList1"/>
    <dgm:cxn modelId="{1F93531E-374F-43A1-A7A1-4F9EF90B4A67}" srcId="{66943D47-6CBD-4EAA-83BC-D51A9FFF731D}" destId="{C80E5F81-AF88-450C-A0A2-1752FDCBFDE0}" srcOrd="3" destOrd="0" parTransId="{9BAE253B-AD35-4F33-B6B6-93CC25B6D5D8}" sibTransId="{1BC3FBCC-C8A3-4919-8F41-F41AEA92AFCF}"/>
    <dgm:cxn modelId="{89481497-1F09-48D6-BE61-F29958320C72}" type="presOf" srcId="{F4545E7B-3657-42D8-8EFA-4491E63EE0E4}" destId="{7C261775-55BF-4034-B3DC-B273001DF674}" srcOrd="0" destOrd="1" presId="urn:microsoft.com/office/officeart/2005/8/layout/hList1"/>
    <dgm:cxn modelId="{6F25E924-2916-4369-B539-E14D46FB009B}" type="presOf" srcId="{E19AEB04-5F3B-4B6B-B58C-6CBBE5550627}" destId="{3386FFBB-C49E-4879-9DC5-D112062FD39D}" srcOrd="0" destOrd="0" presId="urn:microsoft.com/office/officeart/2005/8/layout/hList1"/>
    <dgm:cxn modelId="{50723292-3D62-406C-906A-1D0A6AA7896A}" type="presOf" srcId="{6EEE1A5F-637B-4250-B366-54CE5C240840}" destId="{B9A6F86F-AA60-4D30-929C-1DA356D0F168}" srcOrd="0" destOrd="0" presId="urn:microsoft.com/office/officeart/2005/8/layout/hList1"/>
    <dgm:cxn modelId="{0BCA1584-C1F1-4AE9-AD1B-0BCD4FB8B8AA}" srcId="{53EF6C88-EBDC-4ED5-9EDD-887A1A62EA70}" destId="{6C00FF74-A0AF-4C51-BADC-1CDD788F3E91}" srcOrd="0" destOrd="0" parTransId="{378E0602-09A9-48C0-B3FD-6F6FD1ECCD9F}" sibTransId="{0E4050FE-B7EF-422F-82B9-D6B134D8DFA1}"/>
    <dgm:cxn modelId="{965032F3-BF62-4690-AED4-94322B36AE9F}" srcId="{6ACFE88B-45E5-4877-963F-A35BF767BA29}" destId="{E19AEB04-5F3B-4B6B-B58C-6CBBE5550627}" srcOrd="0" destOrd="0" parTransId="{963ED576-D97D-4A24-BFB2-7B2801AAB7D3}" sibTransId="{1B7326F9-1FA0-4043-B1D3-E6FBB8B19FE5}"/>
    <dgm:cxn modelId="{DC995082-377B-4EC9-97E0-1B5A732120EA}" type="presParOf" srcId="{B9A6F86F-AA60-4D30-929C-1DA356D0F168}" destId="{5808E421-24A0-49B2-BB75-906AFB14EA65}" srcOrd="0" destOrd="0" presId="urn:microsoft.com/office/officeart/2005/8/layout/hList1"/>
    <dgm:cxn modelId="{D4465EDB-0738-4F14-895D-DFB520704F35}" type="presParOf" srcId="{5808E421-24A0-49B2-BB75-906AFB14EA65}" destId="{F628B967-7A67-4EFB-8347-6C4B5586F330}" srcOrd="0" destOrd="0" presId="urn:microsoft.com/office/officeart/2005/8/layout/hList1"/>
    <dgm:cxn modelId="{76B1CDC4-DB23-47A5-A587-4BC5769195E2}" type="presParOf" srcId="{5808E421-24A0-49B2-BB75-906AFB14EA65}" destId="{1FE376A7-5167-450B-9668-374C71DA1225}" srcOrd="1" destOrd="0" presId="urn:microsoft.com/office/officeart/2005/8/layout/hList1"/>
    <dgm:cxn modelId="{E7584AA6-E399-4C85-B81A-A22D2FAE186E}" type="presParOf" srcId="{B9A6F86F-AA60-4D30-929C-1DA356D0F168}" destId="{BF1DB415-F5F3-4053-A743-241C3981357D}" srcOrd="1" destOrd="0" presId="urn:microsoft.com/office/officeart/2005/8/layout/hList1"/>
    <dgm:cxn modelId="{313135F2-31D1-49C9-8040-A1C994150244}" type="presParOf" srcId="{B9A6F86F-AA60-4D30-929C-1DA356D0F168}" destId="{A64B0BC4-04DE-450E-9077-09D32301E0A6}" srcOrd="2" destOrd="0" presId="urn:microsoft.com/office/officeart/2005/8/layout/hList1"/>
    <dgm:cxn modelId="{5D5BD4B4-89BC-4CB4-AE25-2FC713A740C3}" type="presParOf" srcId="{A64B0BC4-04DE-450E-9077-09D32301E0A6}" destId="{72430818-2401-4069-A864-7EC31AE2F3BF}" srcOrd="0" destOrd="0" presId="urn:microsoft.com/office/officeart/2005/8/layout/hList1"/>
    <dgm:cxn modelId="{9B095EFE-F54B-4207-B4BA-FAF5EC8BAFEB}" type="presParOf" srcId="{A64B0BC4-04DE-450E-9077-09D32301E0A6}" destId="{7C261775-55BF-4034-B3DC-B273001DF674}" srcOrd="1" destOrd="0" presId="urn:microsoft.com/office/officeart/2005/8/layout/hList1"/>
    <dgm:cxn modelId="{341E0300-2B00-49E9-BB6F-A9EF98CA35C5}" type="presParOf" srcId="{B9A6F86F-AA60-4D30-929C-1DA356D0F168}" destId="{E1E98326-04A0-40BC-B02A-DCE37E8992E6}" srcOrd="3" destOrd="0" presId="urn:microsoft.com/office/officeart/2005/8/layout/hList1"/>
    <dgm:cxn modelId="{98BC216B-9739-4DAB-9A9D-81D9324FD890}" type="presParOf" srcId="{B9A6F86F-AA60-4D30-929C-1DA356D0F168}" destId="{098463DE-E140-4A77-A2FB-F77BE84BE306}" srcOrd="4" destOrd="0" presId="urn:microsoft.com/office/officeart/2005/8/layout/hList1"/>
    <dgm:cxn modelId="{2F208E95-8DA1-4950-A93B-8F2E837EF4FE}" type="presParOf" srcId="{098463DE-E140-4A77-A2FB-F77BE84BE306}" destId="{01296E64-AA80-448C-A377-2124438F572F}" srcOrd="0" destOrd="0" presId="urn:microsoft.com/office/officeart/2005/8/layout/hList1"/>
    <dgm:cxn modelId="{48D51085-5546-4991-963B-EF099CD5426C}" type="presParOf" srcId="{098463DE-E140-4A77-A2FB-F77BE84BE306}" destId="{3386FFBB-C49E-4879-9DC5-D112062FD3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8B967-7A67-4EFB-8347-6C4B5586F330}">
      <dsp:nvSpPr>
        <dsp:cNvPr id="0" name=""/>
        <dsp:cNvSpPr/>
      </dsp:nvSpPr>
      <dsp:spPr>
        <a:xfrm>
          <a:off x="11212" y="213106"/>
          <a:ext cx="2647302" cy="10599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New/ Upcoming</a:t>
          </a:r>
          <a:endParaRPr lang="en-US" sz="3200" kern="1200" dirty="0"/>
        </a:p>
      </dsp:txBody>
      <dsp:txXfrm>
        <a:off x="11212" y="213106"/>
        <a:ext cx="2647302" cy="1059956"/>
      </dsp:txXfrm>
    </dsp:sp>
    <dsp:sp modelId="{1FE376A7-5167-450B-9668-374C71DA1225}">
      <dsp:nvSpPr>
        <dsp:cNvPr id="0" name=""/>
        <dsp:cNvSpPr/>
      </dsp:nvSpPr>
      <dsp:spPr>
        <a:xfrm>
          <a:off x="11212" y="1273062"/>
          <a:ext cx="2647302" cy="30743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New email address for Benefit Questions/ Help: </a:t>
          </a:r>
          <a:r>
            <a:rPr lang="en-US" sz="1400" kern="1200" dirty="0" smtClean="0">
              <a:hlinkClick xmlns:r="http://schemas.openxmlformats.org/officeDocument/2006/relationships" r:id="rId1"/>
            </a:rPr>
            <a:t>BenefitsTeam@traviscountytx.gov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Work Session scheduled in 4/25 to review proposed changes with Commissioner’s Court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Proposed benefit changes sessions are scheduled throughout the County in the month of May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Employee hearing will be May 30th</a:t>
          </a:r>
          <a:endParaRPr lang="en-US" sz="1400" kern="1200" dirty="0"/>
        </a:p>
      </dsp:txBody>
      <dsp:txXfrm>
        <a:off x="11212" y="1273062"/>
        <a:ext cx="2647302" cy="3074399"/>
      </dsp:txXfrm>
    </dsp:sp>
    <dsp:sp modelId="{72430818-2401-4069-A864-7EC31AE2F3BF}">
      <dsp:nvSpPr>
        <dsp:cNvPr id="0" name=""/>
        <dsp:cNvSpPr/>
      </dsp:nvSpPr>
      <dsp:spPr>
        <a:xfrm>
          <a:off x="3029137" y="213106"/>
          <a:ext cx="2647302" cy="10599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RFP Updates</a:t>
          </a:r>
          <a:endParaRPr lang="en-US" sz="3200" kern="1200" dirty="0"/>
        </a:p>
      </dsp:txBody>
      <dsp:txXfrm>
        <a:off x="3029137" y="213106"/>
        <a:ext cx="2647302" cy="1059956"/>
      </dsp:txXfrm>
    </dsp:sp>
    <dsp:sp modelId="{7C261775-55BF-4034-B3DC-B273001DF674}">
      <dsp:nvSpPr>
        <dsp:cNvPr id="0" name=""/>
        <dsp:cNvSpPr/>
      </dsp:nvSpPr>
      <dsp:spPr>
        <a:xfrm>
          <a:off x="3029137" y="1273062"/>
          <a:ext cx="2647302" cy="30743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Self-Insured Dental RFP is now closed. Will begin reviewing proposals within the next week.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Medicare Advantage RFP for retirees will be released within the next week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Will begin working on the Surgery Center RFP with Frost</a:t>
          </a:r>
          <a:endParaRPr lang="en-US" sz="1600" kern="1200" dirty="0"/>
        </a:p>
      </dsp:txBody>
      <dsp:txXfrm>
        <a:off x="3029137" y="1273062"/>
        <a:ext cx="2647302" cy="3074399"/>
      </dsp:txXfrm>
    </dsp:sp>
    <dsp:sp modelId="{01296E64-AA80-448C-A377-2124438F572F}">
      <dsp:nvSpPr>
        <dsp:cNvPr id="0" name=""/>
        <dsp:cNvSpPr/>
      </dsp:nvSpPr>
      <dsp:spPr>
        <a:xfrm>
          <a:off x="6047062" y="213106"/>
          <a:ext cx="2647302" cy="10599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Retirement Seminars</a:t>
          </a: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6047062" y="213106"/>
        <a:ext cx="2647302" cy="1059956"/>
      </dsp:txXfrm>
    </dsp:sp>
    <dsp:sp modelId="{3386FFBB-C49E-4879-9DC5-D112062FD39D}">
      <dsp:nvSpPr>
        <dsp:cNvPr id="0" name=""/>
        <dsp:cNvSpPr/>
      </dsp:nvSpPr>
      <dsp:spPr>
        <a:xfrm>
          <a:off x="6047062" y="1273062"/>
          <a:ext cx="2647302" cy="307439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May 20th, 1- 4pm at 700 Lavaca St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June 19th, 9- 12pm at 700 Lavaca St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July 18th, 9- 12pm at Precinct One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September 20th, 9-12 pm at 700 Lavaca St.</a:t>
          </a:r>
          <a:endParaRPr lang="en-US" sz="1800" kern="1200" dirty="0"/>
        </a:p>
      </dsp:txBody>
      <dsp:txXfrm>
        <a:off x="6047062" y="1273062"/>
        <a:ext cx="2647302" cy="307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1D15CF89-DD23-4BB8-8CCD-FD347AE37DCA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FA2ED1E-FB16-487E-B839-749209BA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AB2DEFF5-4EA0-4B5C-A4B6-668CA65ACB9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69BC9AF3-C05D-47DC-8EFA-A851BEC8A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9AF3-C05D-47DC-8EFA-A851BEC8A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5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9AF3-C05D-47DC-8EFA-A851BEC8A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High-level</a:t>
            </a:r>
            <a:r>
              <a:rPr lang="en-US" sz="1200" baseline="0" dirty="0" smtClean="0"/>
              <a:t> results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2463 responses at 48% vs. 35% on previous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Provided ALL Travis County employees the opportunity to rate on five dimensions of the Great Place to </a:t>
            </a:r>
            <a:r>
              <a:rPr lang="en-US" sz="1200" dirty="0" err="1" smtClean="0"/>
              <a:t>Work®Trust</a:t>
            </a:r>
            <a:r>
              <a:rPr lang="en-US" sz="1200" dirty="0" smtClean="0"/>
              <a:t> Index©: </a:t>
            </a:r>
            <a:r>
              <a:rPr lang="en-US" sz="1200" dirty="0" smtClean="0">
                <a:sym typeface="Wingdings" panose="05000000000000000000" pitchFamily="2" charset="2"/>
              </a:rPr>
              <a:t></a:t>
            </a:r>
            <a:r>
              <a:rPr lang="en-US" sz="1200" i="1" dirty="0" smtClean="0"/>
              <a:t>Credibility 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</a:t>
            </a:r>
            <a:r>
              <a:rPr lang="en-US" sz="1200" i="1" dirty="0" smtClean="0"/>
              <a:t>Respect</a:t>
            </a:r>
            <a:r>
              <a:rPr lang="en-US" sz="1200" dirty="0" smtClean="0"/>
              <a:t>  </a:t>
            </a:r>
            <a:r>
              <a:rPr lang="en-US" sz="1200" dirty="0" smtClean="0">
                <a:sym typeface="Wingdings" panose="05000000000000000000" pitchFamily="2" charset="2"/>
              </a:rPr>
              <a:t></a:t>
            </a:r>
            <a:r>
              <a:rPr lang="en-US" sz="1200" i="1" dirty="0" smtClean="0"/>
              <a:t>Fairness</a:t>
            </a:r>
            <a:r>
              <a:rPr lang="en-US" sz="1200" dirty="0" smtClean="0"/>
              <a:t>  </a:t>
            </a:r>
            <a:r>
              <a:rPr lang="en-US" sz="1200" dirty="0" smtClean="0">
                <a:sym typeface="Wingdings" panose="05000000000000000000" pitchFamily="2" charset="2"/>
              </a:rPr>
              <a:t></a:t>
            </a:r>
            <a:r>
              <a:rPr lang="en-US" sz="1200" i="1" dirty="0" smtClean="0"/>
              <a:t>Pride</a:t>
            </a:r>
            <a:r>
              <a:rPr lang="en-US" sz="1200" dirty="0" smtClean="0"/>
              <a:t>  </a:t>
            </a:r>
            <a:r>
              <a:rPr lang="en-US" sz="1200" dirty="0" smtClean="0">
                <a:sym typeface="Wingdings" panose="05000000000000000000" pitchFamily="2" charset="2"/>
              </a:rPr>
              <a:t></a:t>
            </a:r>
            <a:r>
              <a:rPr lang="en-US" sz="1200" i="1" dirty="0" smtClean="0"/>
              <a:t>Camaraderie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60% average of all statements were “Almost always true” or “Often true”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66% </a:t>
            </a:r>
            <a:r>
              <a:rPr lang="en-US" sz="1200" smtClean="0"/>
              <a:t>of</a:t>
            </a:r>
            <a:r>
              <a:rPr lang="en-US" sz="1200" baseline="0" smtClean="0"/>
              <a:t> the Great </a:t>
            </a:r>
            <a:r>
              <a:rPr lang="en-US" sz="1200" baseline="0" dirty="0" smtClean="0"/>
              <a:t>Place to </a:t>
            </a:r>
            <a:r>
              <a:rPr lang="en-US" sz="1200" baseline="0" smtClean="0"/>
              <a:t>Work </a:t>
            </a:r>
            <a:r>
              <a:rPr lang="en-US" sz="1200" baseline="0" dirty="0" smtClean="0"/>
              <a:t>s</a:t>
            </a:r>
            <a:r>
              <a:rPr lang="en-US" sz="1200" baseline="0" smtClean="0"/>
              <a:t>tatement</a:t>
            </a:r>
            <a:r>
              <a:rPr lang="en-US" sz="1200" smtClean="0"/>
              <a:t> </a:t>
            </a:r>
            <a:r>
              <a:rPr lang="en-US" sz="1200" dirty="0" smtClean="0"/>
              <a:t>were “Almost always true” or “Often true”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Results are</a:t>
            </a:r>
            <a:r>
              <a:rPr lang="en-US" sz="1200" baseline="0" dirty="0" smtClean="0"/>
              <a:t> under County Attorney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Communicate with departments; address ER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Share with Court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Connect with departments as needed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Determine Travis County’s “Strengths” and “Opportunities” in Specific Departments/Elected or Appointed Offices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DD2B7-2F4F-4FC7-9DD2-E9D32D882D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Annual Department User Access Review &amp; Audit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Third year doing Audit</a:t>
            </a:r>
            <a:r>
              <a:rPr lang="en-US" baseline="0" dirty="0" smtClean="0"/>
              <a:t> to ensure users have the correct access.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Or user might no longer need access.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Data Retention/Purge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  We have time to configure the purge settings.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NEOGOV’s purge is defaulted to occur in January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Insight Users will receive alerts 90 days before the purge for annual purges.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New Parking Request Forms in On-Boarding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 forms (700 Lavaca Parking and other Parking)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Optional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New hire completes vehicle info before start date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HR user completes other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info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Building and Phone #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send email with </a:t>
            </a:r>
            <a:r>
              <a:rPr lang="en-US" baseline="0" smtClean="0"/>
              <a:t>instructions when ready for use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9AF3-C05D-47DC-8EFA-A851BEC8A9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6FCF5-298C-4078-B3CC-043A85883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4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C94D-7F08-4E7C-99F8-1009236F6D11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04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5EBE-118E-4170-91A4-3F4C1719C371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FF2E-1790-4279-893F-06BE645E58E2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9165-CD69-4023-BAF5-24D26E710306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15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8F11-4782-4F29-8A59-04F101A6AF01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6F9B-AB25-4C1C-BF1C-66D3F982E9E3}" type="datetime1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4C1-ED20-4B59-B866-BAA7098DB4E2}" type="datetime1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4082-79DC-45B9-BF53-871057422208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CAD4-E155-4788-8737-3D063E1EACB4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2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B0D4-EA60-494A-B65C-3B9D67D3ACF9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2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6435-0917-4216-970D-6B1AE150C70E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2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6A0D-3A6C-4BF6-9610-C714E663D5BB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0EA4-2BD5-4A6A-A35D-EE037EF8AC36}" type="datetime1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458-25DF-466A-8FE3-1CF5A912FA32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553-AD4C-4D76-919F-0EED27D3D7CC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12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0275-6CDB-421D-A8A8-2BEB5FD588BF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81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42B-86BF-4095-AF2A-99B6E1879351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84693A-2EAB-4A30-8DFE-3FCC25DE290C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53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ances.diep@traviscountytx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960605" y="2743200"/>
            <a:ext cx="6154738" cy="3191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HR Liaison Meeting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Human Resources Management Department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Friday, April 19,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7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ISSUE: Active USER ID AND PASSWORD introduce </a:t>
            </a:r>
            <a:r>
              <a:rPr lang="en-US" u="sng" dirty="0" smtClean="0"/>
              <a:t>risk: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5179"/>
            <a:ext cx="7429499" cy="2669722"/>
          </a:xfrm>
        </p:spPr>
        <p:txBody>
          <a:bodyPr/>
          <a:lstStyle/>
          <a:p>
            <a:r>
              <a:rPr lang="en-US" sz="2100" dirty="0"/>
              <a:t>Remote access is the same as when an employee was active. </a:t>
            </a:r>
          </a:p>
          <a:p>
            <a:r>
              <a:rPr lang="en-US" sz="2100" dirty="0"/>
              <a:t>Email privileges can still be used… and abused. </a:t>
            </a:r>
          </a:p>
          <a:p>
            <a:r>
              <a:rPr lang="en-US" sz="2100"/>
              <a:t>The potential to cause a catastrophic system-wide failure or other related event.</a:t>
            </a:r>
            <a:endParaRPr lang="en-US" sz="2100" dirty="0"/>
          </a:p>
          <a:p>
            <a:r>
              <a:rPr lang="en-US" sz="2100" dirty="0"/>
              <a:t>Improper disclosure of confidential information. </a:t>
            </a:r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sz="2100" i="1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1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Credentials of former employees can cause breaches of sensitive information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5179"/>
            <a:ext cx="7429499" cy="2726872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From the 2018 Verizon Data Breach Report: </a:t>
            </a:r>
          </a:p>
          <a:p>
            <a:r>
              <a:rPr lang="en-US" dirty="0" smtClean="0"/>
              <a:t>Stolen credentials are the leading cause of data breaches</a:t>
            </a:r>
          </a:p>
          <a:p>
            <a:r>
              <a:rPr lang="en-US" dirty="0" smtClean="0"/>
              <a:t>28% of data breaches are caused by inside actors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100" dirty="0"/>
              <a:t>Travis County has had data breaches caused by stolen credentials.  </a:t>
            </a:r>
          </a:p>
          <a:p>
            <a:pPr marL="0" indent="0">
              <a:buNone/>
            </a:pPr>
            <a:endParaRPr lang="en-US" sz="2100" i="1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What we need from HR liaisons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6060" y="2311194"/>
            <a:ext cx="78947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  <a:latin typeface="Tw Cen MT" panose="020B0602020104020603"/>
              </a:rPr>
              <a:t>PAF needs to be entered at least 4 business days </a:t>
            </a:r>
            <a:r>
              <a:rPr lang="en-US" sz="2100" u="sng" dirty="0">
                <a:solidFill>
                  <a:prstClr val="white"/>
                </a:solidFill>
                <a:latin typeface="Tw Cen MT" panose="020B0602020104020603"/>
              </a:rPr>
              <a:t>before</a:t>
            </a:r>
            <a:r>
              <a:rPr lang="en-US" sz="2100" dirty="0">
                <a:solidFill>
                  <a:prstClr val="white"/>
                </a:solidFill>
                <a:latin typeface="Tw Cen MT" panose="020B0602020104020603"/>
              </a:rPr>
              <a:t> the separation is effective. </a:t>
            </a:r>
          </a:p>
          <a:p>
            <a:pPr defTabSz="342900"/>
            <a:endParaRPr lang="en-US" sz="2100" dirty="0">
              <a:solidFill>
                <a:prstClr val="white"/>
              </a:solidFill>
              <a:latin typeface="Tw Cen MT" panose="020B0602020104020603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  <a:latin typeface="Tw Cen MT" panose="020B0602020104020603"/>
              </a:rPr>
              <a:t>If an employee is involuntarily terminated, contact the ITS HelpDesk immediately in order to terminate access to systems.  </a:t>
            </a:r>
            <a:r>
              <a:rPr lang="en-US" sz="2100" i="1" dirty="0">
                <a:solidFill>
                  <a:prstClr val="white"/>
                </a:solidFill>
                <a:latin typeface="Tw Cen MT" panose="020B0602020104020603"/>
              </a:rPr>
              <a:t>You can ask to speak to a manger as needed.  </a:t>
            </a:r>
            <a:endParaRPr lang="en-US" sz="2100" dirty="0">
              <a:solidFill>
                <a:prstClr val="white"/>
              </a:solidFill>
              <a:latin typeface="Tw Cen MT" panose="020B0602020104020603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white"/>
              </a:solidFill>
              <a:latin typeface="Tw Cen MT" panose="020B0602020104020603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  <a:latin typeface="Tw Cen MT" panose="020B0602020104020603"/>
              </a:rPr>
              <a:t>Talk to managers about removing access to applications managed by departments.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7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125089"/>
            <a:ext cx="7429499" cy="1003466"/>
          </a:xfrm>
        </p:spPr>
        <p:txBody>
          <a:bodyPr/>
          <a:lstStyle/>
          <a:p>
            <a:r>
              <a:rPr lang="en-US" dirty="0" smtClean="0"/>
              <a:t>How can we help you?	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56" y="2602863"/>
            <a:ext cx="4914842" cy="3152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864456" y="3655314"/>
            <a:ext cx="2514599" cy="16576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060" y="2117495"/>
            <a:ext cx="6706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  <a:latin typeface="Tw Cen MT" panose="020B0602020104020603"/>
              </a:rPr>
              <a:t>What challenges do you have in meeting these targets?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6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23" y="2709067"/>
            <a:ext cx="7429499" cy="110892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4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Compensation</a:t>
            </a:r>
          </a:p>
          <a:p>
            <a:pPr marL="0" indent="0" eaLnBrk="1" hangingPunct="1">
              <a:buNone/>
            </a:pPr>
            <a:r>
              <a:rPr lang="en-US" dirty="0" smtClean="0"/>
              <a:t>Todd Osburn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0E294-33C0-418D-95B3-A71CD02A4295}" type="slidenum">
              <a:rPr kumimoji="0" lang="en-US" altLang="en-US" sz="2801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Travis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192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Compensation Topics</a:t>
            </a: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Living Wage Rate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Discussion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atin typeface="Calibri"/>
                <a:ea typeface="Calibri"/>
                <a:cs typeface="Times New Roman"/>
              </a:rPr>
              <a:t>MSS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Update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FLSA Threshold Update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Compensation Reminder 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0E294-33C0-418D-95B3-A71CD02A429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Travis County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73922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Livable Wage Rate (LWR) Discussion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3248"/>
            <a:ext cx="8229600" cy="468312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Commissioners Court approved the Livable Wage Rate in FY 1997 ($7.00 per hour at that time)</a:t>
            </a:r>
          </a:p>
          <a:p>
            <a:r>
              <a:rPr lang="en-US" sz="2400" dirty="0" smtClean="0"/>
              <a:t>LWR has increased over time. Today it is $13.00 per hour and has been since the beginning of FY 2017. </a:t>
            </a:r>
          </a:p>
          <a:p>
            <a:r>
              <a:rPr lang="en-US" sz="2400" dirty="0" smtClean="0"/>
              <a:t>On April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HRMD will bring an item to Court to determine if there is Court interest in changing the LWR. </a:t>
            </a:r>
          </a:p>
          <a:p>
            <a:r>
              <a:rPr lang="en-US" sz="2400" dirty="0" smtClean="0"/>
              <a:t>Most market peers do not have a LWR, but for those that do the most common hourly rate is $15.00. This includes the City of Austin.</a:t>
            </a:r>
          </a:p>
          <a:p>
            <a:r>
              <a:rPr lang="en-US" sz="2400" dirty="0" smtClean="0"/>
              <a:t>Any increase to LWR will lead to some vertical compression within job series. The greater the increase, the greater the compression.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C32C6-2FCD-4EDA-8700-B545ED3587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5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MSS Update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Work on MSS is in progress.</a:t>
            </a:r>
          </a:p>
          <a:p>
            <a:r>
              <a:rPr lang="en-US" sz="2800" dirty="0" smtClean="0"/>
              <a:t>Thank you for your cooperation in turning in documentation in a timely manner. There was a noticeable improvement over the 2015 response.</a:t>
            </a:r>
          </a:p>
          <a:p>
            <a:r>
              <a:rPr lang="en-US" sz="2800" dirty="0" smtClean="0"/>
              <a:t>Expected to start providing results to departments either last week of April or first week of May.</a:t>
            </a:r>
          </a:p>
          <a:p>
            <a:r>
              <a:rPr lang="en-US" sz="2800" dirty="0" smtClean="0"/>
              <a:t>Expected to bring to Court in early June for discussion and later in June for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C32C6-2FCD-4EDA-8700-B545ED3587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9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FLSA Threshold Update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2259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US Department of Labor (DOL) has announced the new annual salary threshold for exempt/non exempt status.</a:t>
            </a:r>
          </a:p>
          <a:p>
            <a:r>
              <a:rPr lang="en-US" sz="2400" dirty="0" smtClean="0"/>
              <a:t>The threshold, which is currently $23,660, has been proposed to increase to $35,308.</a:t>
            </a:r>
          </a:p>
          <a:p>
            <a:r>
              <a:rPr lang="en-US" sz="2400" dirty="0" smtClean="0"/>
              <a:t>DOL would like to implement in January 2020.</a:t>
            </a:r>
          </a:p>
          <a:p>
            <a:r>
              <a:rPr lang="en-US" sz="2400" dirty="0" smtClean="0"/>
              <a:t>Since Travis County complied with the 2016 proposed threshold of $47,476 (before it was struck down at the last minute by a Federal Court), HRMD does not expect a significant impact as a result of the change.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C32C6-2FCD-4EDA-8700-B545ED3587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34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>
          <a:xfrm>
            <a:off x="457200" y="142416"/>
            <a:ext cx="7055380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Agenda</a:t>
            </a: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>
          <a:xfrm>
            <a:off x="927852" y="1295400"/>
            <a:ext cx="7073148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Director’s Update</a:t>
            </a:r>
            <a:endParaRPr lang="en-US" sz="2600" dirty="0" smtClean="0"/>
          </a:p>
          <a:p>
            <a:r>
              <a:rPr lang="en-US" sz="2800" dirty="0" smtClean="0"/>
              <a:t>Compliance Updates</a:t>
            </a:r>
          </a:p>
          <a:p>
            <a:r>
              <a:rPr lang="en-US" sz="2800" dirty="0" smtClean="0"/>
              <a:t>Clinic Reminders</a:t>
            </a:r>
          </a:p>
          <a:p>
            <a:r>
              <a:rPr lang="en-US" sz="2800" dirty="0" smtClean="0"/>
              <a:t>Risk Reminders</a:t>
            </a:r>
          </a:p>
          <a:p>
            <a:r>
              <a:rPr lang="en-US" sz="2800" dirty="0" smtClean="0"/>
              <a:t>Compensation</a:t>
            </a:r>
          </a:p>
          <a:p>
            <a:pPr eaLnBrk="1" hangingPunct="1"/>
            <a:r>
              <a:rPr lang="en-US" sz="2800" dirty="0" smtClean="0"/>
              <a:t>HR Services</a:t>
            </a:r>
          </a:p>
          <a:p>
            <a:pPr eaLnBrk="1" hangingPunct="1"/>
            <a:r>
              <a:rPr lang="en-US" sz="2800" dirty="0" smtClean="0"/>
              <a:t>Talent Services</a:t>
            </a:r>
            <a:endParaRPr lang="en-US" sz="2800" dirty="0"/>
          </a:p>
          <a:p>
            <a:r>
              <a:rPr lang="en-US" sz="2800" dirty="0" smtClean="0"/>
              <a:t>Benefits</a:t>
            </a:r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680304" y="6037053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 dirty="0"/>
              <a:t>Travis County</a:t>
            </a:r>
          </a:p>
          <a:p>
            <a:r>
              <a:rPr lang="en-US" sz="1200" b="0" i="1" dirty="0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284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Compensation Reminder of the Quarter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make sure that everything is complete in </a:t>
            </a:r>
            <a:r>
              <a:rPr lang="en-US" dirty="0" err="1" smtClean="0"/>
              <a:t>NeoGov</a:t>
            </a:r>
            <a:r>
              <a:rPr lang="en-US" dirty="0" smtClean="0"/>
              <a:t> prior to submitting new hire and re-hire PAFs.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C32C6-2FCD-4EDA-8700-B545ED3587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5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HR Services</a:t>
            </a:r>
          </a:p>
          <a:p>
            <a:pPr marL="0" indent="0" eaLnBrk="1" hangingPunct="1">
              <a:buNone/>
            </a:pPr>
            <a:r>
              <a:rPr lang="en-US" dirty="0" smtClean="0"/>
              <a:t>Kim Austin-Smith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0133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/>
              <a:t>22</a:t>
            </a:fld>
            <a:endParaRPr lang="en-US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1182189"/>
            <a:ext cx="7863840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prstClr val="white"/>
                </a:solidFill>
                <a:latin typeface="Century Gothic" panose="020B0502020202020204"/>
              </a:rPr>
              <a:t>HR Services</a:t>
            </a:r>
          </a:p>
          <a:p>
            <a:pPr lvl="4"/>
            <a:endParaRPr lang="en-US" sz="2100" b="1" dirty="0">
              <a:solidFill>
                <a:prstClr val="white"/>
              </a:solidFill>
              <a:latin typeface="Century Gothic" panose="020B0502020202020204"/>
            </a:endParaRPr>
          </a:p>
          <a:p>
            <a:r>
              <a:rPr lang="en-US" sz="2100" b="1" i="1" dirty="0">
                <a:solidFill>
                  <a:prstClr val="white"/>
                </a:solidFill>
                <a:latin typeface="Century Gothic" panose="020B0502020202020204"/>
              </a:rPr>
              <a:t>Employee Engagement </a:t>
            </a:r>
            <a:r>
              <a:rPr lang="en-US" sz="2100" b="1" i="1" dirty="0" smtClean="0">
                <a:solidFill>
                  <a:prstClr val="white"/>
                </a:solidFill>
                <a:latin typeface="Century Gothic" panose="020B0502020202020204"/>
              </a:rPr>
              <a:t>Survey Closed March 19</a:t>
            </a:r>
            <a:r>
              <a:rPr lang="en-US" sz="2100" b="1" i="1" baseline="30000" dirty="0" smtClean="0">
                <a:solidFill>
                  <a:prstClr val="white"/>
                </a:solidFill>
                <a:latin typeface="Century Gothic" panose="020B0502020202020204"/>
              </a:rPr>
              <a:t>th</a:t>
            </a:r>
            <a:r>
              <a:rPr lang="en-US" sz="2100" b="1" i="1" dirty="0" smtClean="0">
                <a:solidFill>
                  <a:prstClr val="white"/>
                </a:solidFill>
                <a:latin typeface="Century Gothic" panose="020B0502020202020204"/>
              </a:rPr>
              <a:t> </a:t>
            </a:r>
            <a:endParaRPr lang="en-US" sz="2100" b="1" i="1" dirty="0">
              <a:solidFill>
                <a:prstClr val="white"/>
              </a:solidFill>
              <a:latin typeface="Century Gothic" panose="020B0502020202020204"/>
            </a:endParaRPr>
          </a:p>
          <a:p>
            <a:r>
              <a:rPr lang="en-US" sz="2100" dirty="0">
                <a:solidFill>
                  <a:prstClr val="white"/>
                </a:solidFill>
                <a:latin typeface="Century Gothic" panose="020B0502020202020204"/>
              </a:rPr>
              <a:t>Great Place to Work®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1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2463 Responses (48%)</a:t>
            </a:r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Dimensions of the Great Place to Work® Trust Index©:</a:t>
            </a:r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  </a:t>
            </a:r>
            <a:r>
              <a:rPr lang="en-US" sz="2000" i="1" dirty="0"/>
              <a:t>Credibility 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</a:t>
            </a:r>
            <a:r>
              <a:rPr lang="en-US" sz="2000" i="1" dirty="0"/>
              <a:t>Respect</a:t>
            </a:r>
            <a:r>
              <a:rPr lang="en-US" sz="2000" dirty="0"/>
              <a:t>  </a:t>
            </a:r>
            <a:r>
              <a:rPr lang="en-US" sz="2000" dirty="0">
                <a:sym typeface="Wingdings" panose="05000000000000000000" pitchFamily="2" charset="2"/>
              </a:rPr>
              <a:t></a:t>
            </a:r>
            <a:r>
              <a:rPr lang="en-US" sz="2000" i="1" dirty="0"/>
              <a:t>Fairness</a:t>
            </a:r>
            <a:r>
              <a:rPr lang="en-US" sz="2000" dirty="0"/>
              <a:t>  </a:t>
            </a:r>
            <a:r>
              <a:rPr lang="en-US" sz="2000" dirty="0">
                <a:sym typeface="Wingdings" panose="05000000000000000000" pitchFamily="2" charset="2"/>
              </a:rPr>
              <a:t></a:t>
            </a:r>
            <a:r>
              <a:rPr lang="en-US" sz="2000" i="1" dirty="0"/>
              <a:t>Pride</a:t>
            </a:r>
            <a:r>
              <a:rPr lang="en-US" sz="2000" dirty="0"/>
              <a:t>  </a:t>
            </a:r>
            <a:r>
              <a:rPr lang="en-US" sz="2000" dirty="0">
                <a:sym typeface="Wingdings" panose="05000000000000000000" pitchFamily="2" charset="2"/>
              </a:rPr>
              <a:t></a:t>
            </a:r>
            <a:r>
              <a:rPr lang="en-US" sz="2000" i="1" dirty="0" smtClean="0"/>
              <a:t>Camaraderie</a:t>
            </a:r>
            <a:endParaRPr lang="en-US" sz="2000" dirty="0"/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60% average on all statements - 66% Great Place to </a:t>
            </a:r>
            <a:r>
              <a:rPr lang="en-US" sz="2000" dirty="0"/>
              <a:t>Work® </a:t>
            </a:r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en-US" sz="2000" smtClean="0"/>
              <a:t>Communicate with </a:t>
            </a:r>
            <a:r>
              <a:rPr lang="en-US" sz="2000" dirty="0" smtClean="0"/>
              <a:t>Departments</a:t>
            </a:r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Present results to Commissioners Court 4/30/19</a:t>
            </a:r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Connect with Departments</a:t>
            </a:r>
            <a:endParaRPr lang="en-US" sz="2000" dirty="0"/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57175" indent="-257175">
              <a:spcBef>
                <a:spcPts val="135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1714500" lvl="4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prstClr val="white"/>
              </a:solidFill>
              <a:latin typeface="Century Gothic" panose="020B0502020202020204"/>
            </a:endParaRPr>
          </a:p>
          <a:p>
            <a:endParaRPr lang="en-US" sz="1350" b="1" i="1" dirty="0">
              <a:solidFill>
                <a:prstClr val="white"/>
              </a:solidFill>
              <a:latin typeface="Century Gothic" panose="020B0502020202020204"/>
            </a:endParaRPr>
          </a:p>
          <a:p>
            <a:endParaRPr lang="en-US" sz="1350" b="1" i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59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Employee Recognition Day- Updates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Public Employee Recognition Week Proclamation- April 30, 2019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Employee Recognition Day- Tuesday, May 7, 2019</a:t>
            </a:r>
            <a:endParaRPr lang="en-US" dirty="0"/>
          </a:p>
          <a:p>
            <a:pPr lvl="1"/>
            <a:r>
              <a:rPr lang="en-US" dirty="0" smtClean="0"/>
              <a:t>Honorees will receive an email invite</a:t>
            </a:r>
          </a:p>
          <a:p>
            <a:pPr lvl="1"/>
            <a:r>
              <a:rPr lang="en-US" dirty="0" smtClean="0"/>
              <a:t>Employees 20+ years of service will be recognized</a:t>
            </a:r>
          </a:p>
          <a:p>
            <a:pPr lvl="2"/>
            <a:r>
              <a:rPr lang="en-US" dirty="0" smtClean="0"/>
              <a:t>May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2018- April 30, 2019 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81600"/>
            <a:ext cx="2655917" cy="12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HR Services Staff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March, we welcomed Zephyr Stone to our team!  She will support the following departments for their human resources services:</a:t>
            </a:r>
          </a:p>
          <a:p>
            <a:r>
              <a:rPr lang="en-US" dirty="0" smtClean="0"/>
              <a:t>-Tax Assessor</a:t>
            </a:r>
          </a:p>
          <a:p>
            <a:r>
              <a:rPr lang="en-US" dirty="0" smtClean="0"/>
              <a:t>-Justice Planning</a:t>
            </a:r>
          </a:p>
          <a:p>
            <a:r>
              <a:rPr lang="en-US" dirty="0" smtClean="0"/>
              <a:t>-County Attorney</a:t>
            </a:r>
          </a:p>
          <a:p>
            <a:r>
              <a:rPr lang="en-US" dirty="0" smtClean="0"/>
              <a:t>-County </a:t>
            </a:r>
            <a:r>
              <a:rPr lang="en-US" dirty="0" err="1" smtClean="0"/>
              <a:t>bClerk</a:t>
            </a:r>
            <a:endParaRPr lang="en-US" dirty="0" smtClean="0"/>
          </a:p>
          <a:p>
            <a:r>
              <a:rPr lang="en-US" dirty="0" smtClean="0"/>
              <a:t>-County Treasurer</a:t>
            </a:r>
          </a:p>
          <a:p>
            <a:r>
              <a:rPr lang="en-US" dirty="0" smtClean="0"/>
              <a:t>-ITS</a:t>
            </a:r>
          </a:p>
          <a:p>
            <a:r>
              <a:rPr lang="en-US" dirty="0" smtClean="0"/>
              <a:t>**Other duties to include internal investigations, policy development and interpretation and general employee relations.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4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Talent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8815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NEOGOV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74781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Annual Department User Access Review &amp; Audit</a:t>
            </a:r>
          </a:p>
          <a:p>
            <a:pPr lvl="1"/>
            <a:r>
              <a:rPr lang="en-US" dirty="0" smtClean="0"/>
              <a:t>Emails will go out on Monday, 4/15</a:t>
            </a:r>
          </a:p>
          <a:p>
            <a:pPr lvl="1"/>
            <a:r>
              <a:rPr lang="en-US" dirty="0" smtClean="0"/>
              <a:t>Respond by Tuesday, 4/30</a:t>
            </a:r>
          </a:p>
          <a:p>
            <a:r>
              <a:rPr lang="en-US" dirty="0" smtClean="0"/>
              <a:t>Data Retention/Purge</a:t>
            </a:r>
          </a:p>
          <a:p>
            <a:pPr lvl="1"/>
            <a:r>
              <a:rPr lang="en-US" dirty="0" smtClean="0"/>
              <a:t>NEOGOV released this enhancement on Wednesday, 4/10</a:t>
            </a:r>
          </a:p>
          <a:p>
            <a:pPr lvl="1"/>
            <a:r>
              <a:rPr lang="en-US" dirty="0" smtClean="0"/>
              <a:t>HRMD configures system settings by end April</a:t>
            </a:r>
          </a:p>
          <a:p>
            <a:pPr lvl="1"/>
            <a:r>
              <a:rPr lang="en-US" dirty="0" smtClean="0"/>
              <a:t>Communication with info will go out end of April/early May</a:t>
            </a:r>
          </a:p>
          <a:p>
            <a:r>
              <a:rPr lang="en-US" dirty="0" smtClean="0"/>
              <a:t>New Parking Request Forms in On-Boarding</a:t>
            </a:r>
          </a:p>
          <a:p>
            <a:pPr lvl="1"/>
            <a:r>
              <a:rPr lang="en-US" dirty="0" smtClean="0"/>
              <a:t>Optional forms assigned to new hire to fill out before starting</a:t>
            </a:r>
          </a:p>
          <a:p>
            <a:pPr lvl="1"/>
            <a:r>
              <a:rPr lang="en-US" dirty="0" smtClean="0"/>
              <a:t>Forms to be finalized and ready in May for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5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 Request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6711654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Intern </a:t>
            </a:r>
            <a:r>
              <a:rPr lang="en-US" dirty="0"/>
              <a:t>R</a:t>
            </a:r>
            <a:r>
              <a:rPr lang="en-US" dirty="0" smtClean="0"/>
              <a:t>equest How-To is guide being added to </a:t>
            </a:r>
            <a:r>
              <a:rPr lang="en-US" dirty="0" err="1" smtClean="0"/>
              <a:t>TravisCentral</a:t>
            </a:r>
            <a:r>
              <a:rPr lang="en-US" dirty="0" smtClean="0"/>
              <a:t> under the ”Internship Process” in HRMD’s </a:t>
            </a:r>
            <a:r>
              <a:rPr lang="en-US" b="1" dirty="0" smtClean="0"/>
              <a:t>Hiring Process </a:t>
            </a:r>
            <a:r>
              <a:rPr lang="en-US" dirty="0" smtClean="0"/>
              <a:t>Section.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We’re also adding the most recent “Intern Request Form” to this section.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Deadline for Summer Intern Requests is May 18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8800"/>
            <a:ext cx="6858000" cy="1165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2019 TRAVIS COUNTY </a:t>
            </a:r>
            <a:br>
              <a:rPr lang="en-US" dirty="0" smtClean="0"/>
            </a:br>
            <a:r>
              <a:rPr lang="en-US" dirty="0" smtClean="0"/>
              <a:t>CAREER FAIR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6858000" cy="2507327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Registration forms have gone out for you to register your department with an April 25</a:t>
            </a:r>
            <a:r>
              <a:rPr lang="en-US" baseline="30000" dirty="0" smtClean="0"/>
              <a:t>th</a:t>
            </a:r>
            <a:r>
              <a:rPr lang="en-US" dirty="0" smtClean="0"/>
              <a:t> deadline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Travis County Departments (Managers, SME’s, HR Liaisons, etc.)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Talk to candidates about opportunities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Talk about your departments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How Travis County Serves the community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The Career Fair will be July 19, 2019 in the Hall of Government from 10:00 AM to 2:00 PM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2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Benefits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Bridgett </a:t>
            </a:r>
            <a:r>
              <a:rPr lang="en-US" sz="2400" dirty="0" err="1" smtClean="0"/>
              <a:t>Kovar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9305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780061" y="6324603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 dirty="0"/>
              <a:t>Travis County</a:t>
            </a:r>
          </a:p>
          <a:p>
            <a:r>
              <a:rPr lang="en-US" sz="1200" b="0" i="1" dirty="0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7486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>
          <a:xfrm>
            <a:off x="457200" y="142416"/>
            <a:ext cx="7055380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Director’s Update</a:t>
            </a: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>
          <a:xfrm>
            <a:off x="553678" y="904849"/>
            <a:ext cx="7848600" cy="4195481"/>
          </a:xfrm>
        </p:spPr>
        <p:txBody>
          <a:bodyPr>
            <a:noAutofit/>
          </a:bodyPr>
          <a:lstStyle/>
          <a:p>
            <a:r>
              <a:rPr lang="en-US" sz="1800" dirty="0" smtClean="0"/>
              <a:t>HR </a:t>
            </a:r>
            <a:r>
              <a:rPr lang="en-US" sz="1800" dirty="0" err="1" smtClean="0"/>
              <a:t>SuccessFactors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Performance &amp; Goals</a:t>
            </a:r>
          </a:p>
          <a:p>
            <a:pPr lvl="1"/>
            <a:r>
              <a:rPr lang="en-US" dirty="0" smtClean="0"/>
              <a:t>Learning Management System</a:t>
            </a:r>
          </a:p>
          <a:p>
            <a:r>
              <a:rPr lang="en-US" dirty="0" smtClean="0"/>
              <a:t>United in Giving</a:t>
            </a:r>
          </a:p>
          <a:p>
            <a:pPr lvl="1"/>
            <a:r>
              <a:rPr lang="en-US" dirty="0" smtClean="0"/>
              <a:t>Deadline 4/26/2019 for application</a:t>
            </a:r>
          </a:p>
          <a:p>
            <a:r>
              <a:rPr lang="en-US" dirty="0" smtClean="0"/>
              <a:t>Plans for FY19</a:t>
            </a:r>
          </a:p>
          <a:p>
            <a:pPr lvl="1"/>
            <a:r>
              <a:rPr lang="en-US" sz="1400" dirty="0" smtClean="0"/>
              <a:t>Employee Engagement Survey</a:t>
            </a:r>
          </a:p>
          <a:p>
            <a:pPr lvl="1"/>
            <a:r>
              <a:rPr lang="en-US" sz="1400" dirty="0" smtClean="0"/>
              <a:t>Leave Accumulations Review</a:t>
            </a:r>
          </a:p>
          <a:p>
            <a:pPr lvl="1"/>
            <a:r>
              <a:rPr lang="en-US" sz="1400" dirty="0" smtClean="0"/>
              <a:t>On-line Compliance Courses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609600"/>
            <a:ext cx="4787043" cy="5773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5126631"/>
              </p:ext>
            </p:extLst>
          </p:nvPr>
        </p:nvGraphicFramePr>
        <p:xfrm>
          <a:off x="186962" y="1337311"/>
          <a:ext cx="8705578" cy="456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041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720" y="911779"/>
            <a:ext cx="7765322" cy="727838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sz="30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60" y="1737002"/>
            <a:ext cx="6209950" cy="3750971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3479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1761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Next Meeting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July 12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603705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white"/>
                </a:solidFill>
              </a:rPr>
              <a:t>Travis County</a:t>
            </a:r>
          </a:p>
          <a:p>
            <a:pPr lvl="0"/>
            <a:r>
              <a:rPr lang="en-US" sz="1200" i="1" dirty="0">
                <a:solidFill>
                  <a:prstClr val="white"/>
                </a:solidFill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9503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74250"/>
            <a:ext cx="7086600" cy="30018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B050">
                      <a:alpha val="43000"/>
                    </a:srgbClr>
                  </a:outerShdw>
                </a:effectLst>
              </a:rPr>
              <a:t>DOOR PRIZES</a:t>
            </a:r>
            <a:endParaRPr lang="en-US" sz="9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B05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013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662-8C2D-4714-B2E8-E4A1A5B8ABC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60553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white"/>
                </a:solidFill>
              </a:rPr>
              <a:t>Travis County</a:t>
            </a:r>
          </a:p>
          <a:p>
            <a:pPr lvl="0"/>
            <a:r>
              <a:rPr lang="en-US" sz="1200" i="1" dirty="0">
                <a:solidFill>
                  <a:prstClr val="white"/>
                </a:solidFill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41277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Employee Health Clinic</a:t>
            </a:r>
          </a:p>
          <a:p>
            <a:pPr marL="0" indent="0" eaLnBrk="1" hangingPunct="1">
              <a:buNone/>
            </a:pPr>
            <a:r>
              <a:rPr lang="en-US" dirty="0" smtClean="0"/>
              <a:t>Shawn </a:t>
            </a:r>
            <a:r>
              <a:rPr lang="en-US" dirty="0" err="1" smtClean="0"/>
              <a:t>Musarra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6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126"/>
            <a:ext cx="88392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Updates &amp; Useful Information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560" y="928139"/>
            <a:ext cx="8864009" cy="5638800"/>
          </a:xfrm>
        </p:spPr>
        <p:txBody>
          <a:bodyPr>
            <a:noAutofit/>
          </a:bodyPr>
          <a:lstStyle/>
          <a:p>
            <a:pPr marL="18288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dirty="0" smtClean="0"/>
              <a:t>The clinic has hired one Medical Assistant in January- Mrs. Martha Harris.  We are currently in the process of hiring an RN-I.</a:t>
            </a:r>
          </a:p>
          <a:p>
            <a:pPr marL="0" indent="0">
              <a:buNone/>
              <a:defRPr/>
            </a:pPr>
            <a:endParaRPr lang="en-US" sz="1800" u="sng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/>
              <a:t>Billing errors with recent changes to health plan.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Interested in personalized health and nutrition strategies?  Sign up to meet with our Health Coach, Mrs. Francis Diep.  She has an office within the Main clinic and is mobile.  </a:t>
            </a:r>
          </a:p>
          <a:p>
            <a:pPr marL="400050" lvl="1" indent="0"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	</a:t>
            </a:r>
          </a:p>
          <a:p>
            <a:pPr marL="384048" lvl="1" indent="0">
              <a:buNone/>
              <a:defRPr/>
            </a:pPr>
            <a:endParaRPr lang="en-US" u="sng" dirty="0"/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 smtClean="0"/>
              <a:t>                                                                                                    </a:t>
            </a:r>
            <a:r>
              <a:rPr lang="en-US" sz="1800" dirty="0" smtClean="0">
                <a:solidFill>
                  <a:srgbClr val="FFFF00"/>
                </a:solidFill>
              </a:rPr>
              <a:t>Stop by and see us!  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662-8C2D-4714-B2E8-E4A1A5B8ABC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0" y="57912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8386" y="62353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white"/>
                </a:solidFill>
              </a:rPr>
              <a:t>Travis County</a:t>
            </a:r>
          </a:p>
          <a:p>
            <a:pPr lvl="0"/>
            <a:r>
              <a:rPr lang="en-US" sz="1200" i="1" dirty="0">
                <a:solidFill>
                  <a:prstClr val="white"/>
                </a:solidFill>
              </a:rPr>
              <a:t>Human Resources Management Department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54920" y="4343400"/>
            <a:ext cx="38218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Frances Diep, RD, LD, CDE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Coach, Onsite Health Strategies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UnitedHealthcare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O: 512-854-5860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frances.diep@traviscountytx.gov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123" y="1534965"/>
            <a:ext cx="8686800" cy="4713435"/>
          </a:xfrm>
        </p:spPr>
        <p:txBody>
          <a:bodyPr>
            <a:normAutofit fontScale="47500" lnSpcReduction="20000"/>
          </a:bodyPr>
          <a:lstStyle/>
          <a:p>
            <a:pPr marL="18288" indent="0">
              <a:buNone/>
              <a:defRPr/>
            </a:pPr>
            <a:endParaRPr lang="en-US" altLang="en-US" sz="3200" dirty="0" smtClean="0"/>
          </a:p>
          <a:p>
            <a:pPr indent="0" algn="ctr">
              <a:buNone/>
              <a:defRPr/>
            </a:pPr>
            <a:r>
              <a:rPr lang="en-US" altLang="en-US" sz="3800" dirty="0" smtClean="0"/>
              <a:t>Mon-Thu   </a:t>
            </a:r>
            <a:r>
              <a:rPr lang="en-US" altLang="en-US" sz="3800" dirty="0"/>
              <a:t>7:30 AM –   5:30 </a:t>
            </a:r>
            <a:r>
              <a:rPr lang="en-US" altLang="en-US" sz="3800" dirty="0" smtClean="0"/>
              <a:t>PM</a:t>
            </a:r>
          </a:p>
          <a:p>
            <a:pPr indent="0" algn="ctr">
              <a:buNone/>
              <a:defRPr/>
            </a:pPr>
            <a:r>
              <a:rPr lang="en-US" altLang="en-US" sz="3800" dirty="0" smtClean="0"/>
              <a:t>Fridays      </a:t>
            </a:r>
            <a:r>
              <a:rPr lang="en-US" altLang="en-US" sz="3800" dirty="0"/>
              <a:t>7:30 AM – 11:30 </a:t>
            </a:r>
            <a:r>
              <a:rPr lang="en-US" altLang="en-US" sz="3800" dirty="0" smtClean="0"/>
              <a:t>AM</a:t>
            </a:r>
          </a:p>
          <a:p>
            <a:pPr indent="0" algn="ctr">
              <a:buNone/>
              <a:defRPr/>
            </a:pPr>
            <a:r>
              <a:rPr lang="en-US" altLang="en-US" sz="3800" dirty="0" smtClean="0">
                <a:solidFill>
                  <a:srgbClr val="002060"/>
                </a:solidFill>
              </a:rPr>
              <a:t>Closed 12:00-1:00 PM for lunch</a:t>
            </a:r>
          </a:p>
          <a:p>
            <a:pPr indent="0" algn="ctr">
              <a:buNone/>
              <a:defRPr/>
            </a:pPr>
            <a:endParaRPr lang="en-US" altLang="en-US" sz="3800" dirty="0" smtClean="0">
              <a:solidFill>
                <a:srgbClr val="FF0000"/>
              </a:solidFill>
            </a:endParaRPr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altLang="en-US" sz="3800" b="1" dirty="0" smtClean="0"/>
              <a:t>Main </a:t>
            </a:r>
            <a:r>
              <a:rPr lang="en-US" altLang="en-US" sz="3800" b="1" dirty="0"/>
              <a:t>Clinic </a:t>
            </a:r>
            <a:r>
              <a:rPr lang="en-US" altLang="en-US" sz="3800" dirty="0"/>
              <a:t>– (Open </a:t>
            </a:r>
            <a:r>
              <a:rPr lang="en-US" altLang="en-US" sz="3800" dirty="0" smtClean="0"/>
              <a:t>Monday-Friday) </a:t>
            </a:r>
            <a:r>
              <a:rPr lang="en-US" altLang="en-US" sz="3800" dirty="0"/>
              <a:t>700 Lavaca St., Suite </a:t>
            </a:r>
            <a:r>
              <a:rPr lang="en-US" altLang="en-US" sz="3800" dirty="0" smtClean="0"/>
              <a:t>980</a:t>
            </a:r>
          </a:p>
          <a:p>
            <a:pPr marL="640080" lvl="1" indent="-274320">
              <a:spcBef>
                <a:spcPts val="0"/>
              </a:spcBef>
              <a:defRPr/>
            </a:pPr>
            <a:endParaRPr lang="en-US" altLang="en-US" sz="3800" dirty="0" smtClean="0"/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altLang="en-US" sz="3800" b="1" dirty="0" smtClean="0"/>
              <a:t>Airport Clinic </a:t>
            </a:r>
            <a:r>
              <a:rPr lang="en-US" altLang="en-US" sz="3800" dirty="0" smtClean="0"/>
              <a:t>– (Open</a:t>
            </a:r>
            <a:r>
              <a:rPr lang="en-US" altLang="en-US" sz="3800" b="1" dirty="0" smtClean="0"/>
              <a:t> </a:t>
            </a:r>
            <a:r>
              <a:rPr lang="en-US" altLang="en-US" sz="3800" dirty="0" smtClean="0"/>
              <a:t>Monday &amp; Tuesday) 5501 </a:t>
            </a:r>
            <a:r>
              <a:rPr lang="en-US" altLang="en-US" sz="3800" dirty="0"/>
              <a:t>Airport Blvd, Suite </a:t>
            </a:r>
            <a:r>
              <a:rPr lang="en-US" altLang="en-US" sz="3800" dirty="0" smtClean="0"/>
              <a:t>201</a:t>
            </a:r>
          </a:p>
          <a:p>
            <a:pPr marL="640080" lvl="1" indent="-274320">
              <a:spcBef>
                <a:spcPts val="0"/>
              </a:spcBef>
              <a:defRPr/>
            </a:pPr>
            <a:endParaRPr lang="en-US" altLang="en-US" sz="3800" dirty="0" smtClean="0"/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altLang="en-US" sz="3800" b="1" dirty="0" smtClean="0"/>
              <a:t>Del </a:t>
            </a:r>
            <a:r>
              <a:rPr lang="en-US" altLang="en-US" sz="3800" b="1" dirty="0"/>
              <a:t>Valle </a:t>
            </a:r>
            <a:r>
              <a:rPr lang="en-US" altLang="en-US" sz="3800" b="1" dirty="0" smtClean="0"/>
              <a:t>Clinic </a:t>
            </a:r>
            <a:r>
              <a:rPr lang="en-US" altLang="en-US" sz="3800" dirty="0"/>
              <a:t>– </a:t>
            </a:r>
            <a:r>
              <a:rPr lang="en-US" altLang="en-US" sz="3800" dirty="0" smtClean="0"/>
              <a:t>(</a:t>
            </a:r>
            <a:r>
              <a:rPr lang="en-US" altLang="en-US" sz="3800" dirty="0"/>
              <a:t>Open </a:t>
            </a:r>
            <a:r>
              <a:rPr lang="en-US" altLang="en-US" sz="3800" dirty="0" smtClean="0"/>
              <a:t>Wednesday- Friday) 3518 </a:t>
            </a:r>
            <a:r>
              <a:rPr lang="en-US" altLang="en-US" sz="3800" dirty="0"/>
              <a:t>FM 973 South, Del </a:t>
            </a:r>
            <a:r>
              <a:rPr lang="en-US" altLang="en-US" sz="3800" dirty="0" smtClean="0"/>
              <a:t>Valle</a:t>
            </a:r>
          </a:p>
          <a:p>
            <a:pPr marL="937260" lvl="1" indent="-571500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3800" b="1" u="sng" dirty="0">
              <a:solidFill>
                <a:srgbClr val="002060"/>
              </a:solidFill>
            </a:endParaRPr>
          </a:p>
          <a:p>
            <a:pPr indent="0" algn="ctr">
              <a:buNone/>
              <a:defRPr/>
            </a:pPr>
            <a:r>
              <a:rPr lang="en-US" altLang="en-US" sz="4000" dirty="0">
                <a:solidFill>
                  <a:srgbClr val="FFFF00"/>
                </a:solidFill>
              </a:rPr>
              <a:t>For an appointment call: 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512-854-5509</a:t>
            </a:r>
          </a:p>
          <a:p>
            <a:pPr indent="0" algn="ctr">
              <a:buNone/>
              <a:defRPr/>
            </a:pPr>
            <a:endParaRPr lang="en-US" altLang="en-US" sz="4000" b="1" dirty="0" smtClean="0">
              <a:solidFill>
                <a:srgbClr val="FFFF00"/>
              </a:solidFill>
            </a:endParaRPr>
          </a:p>
          <a:p>
            <a:pPr indent="0" algn="ctr">
              <a:buNone/>
              <a:defRPr/>
            </a:pPr>
            <a:r>
              <a:rPr lang="en-US" sz="4000" b="1" dirty="0">
                <a:solidFill>
                  <a:srgbClr val="00B050"/>
                </a:solidFill>
              </a:rPr>
              <a:t>Don’t forget to bring your insurance card with you to each appointment for verification purposes. </a:t>
            </a:r>
          </a:p>
          <a:p>
            <a:pPr indent="0" algn="ctr">
              <a:buNone/>
              <a:defRPr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662-8C2D-4714-B2E8-E4A1A5B8AB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5123" y="767279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">
              <a:defRPr/>
            </a:pPr>
            <a:r>
              <a:rPr lang="en-US" altLang="en-US" sz="3200" b="1" dirty="0"/>
              <a:t>Clinic </a:t>
            </a:r>
            <a:r>
              <a:rPr lang="en-US" altLang="en-US" sz="3200" b="1" dirty="0" smtClean="0"/>
              <a:t>Locations, </a:t>
            </a:r>
            <a:r>
              <a:rPr lang="en-US" altLang="en-US" sz="3200" b="1" dirty="0"/>
              <a:t>Days, &amp; Hours of </a:t>
            </a:r>
            <a:r>
              <a:rPr lang="en-US" altLang="en-US" sz="3200" b="1" dirty="0" smtClean="0"/>
              <a:t>Operation</a:t>
            </a:r>
            <a:endParaRPr lang="en-US" altLang="en-US" sz="32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3" y="580622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8386" y="62353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white"/>
                </a:solidFill>
              </a:rPr>
              <a:t>Travis County</a:t>
            </a:r>
          </a:p>
          <a:p>
            <a:pPr lvl="0"/>
            <a:r>
              <a:rPr lang="en-US" sz="1200" i="1" dirty="0">
                <a:solidFill>
                  <a:prstClr val="white"/>
                </a:solidFill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1569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Risk Management</a:t>
            </a:r>
          </a:p>
          <a:p>
            <a:pPr marL="0" indent="0" eaLnBrk="1" hangingPunct="1">
              <a:buNone/>
            </a:pPr>
            <a:r>
              <a:rPr lang="en-US" dirty="0" smtClean="0"/>
              <a:t>James Alvarez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8527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Terminating network access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Sara Krause, Compliance &amp; Privacy Officer</a:t>
            </a:r>
          </a:p>
          <a:p>
            <a:r>
              <a:rPr lang="en-US" sz="2400" dirty="0" smtClean="0"/>
              <a:t>Monisha Perryman, Compliance Specialist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1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42" y="1773610"/>
            <a:ext cx="7429499" cy="16491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Issue:</a:t>
            </a:r>
            <a:r>
              <a:rPr lang="en-US" dirty="0" smtClean="0"/>
              <a:t>  computer system Access is not being  revoked </a:t>
            </a:r>
            <a:r>
              <a:rPr lang="en-US" u="sng" dirty="0" smtClean="0"/>
              <a:t>timely</a:t>
            </a:r>
            <a:r>
              <a:rPr lang="en-US" dirty="0" smtClean="0"/>
              <a:t> for separated employees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Reason:</a:t>
            </a:r>
            <a:r>
              <a:rPr lang="en-US" dirty="0" smtClean="0"/>
              <a:t> PAFS are being entered after the action date is effective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5742" y="3576611"/>
            <a:ext cx="7429499" cy="16491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700" b="1" dirty="0">
                <a:solidFill>
                  <a:prstClr val="white"/>
                </a:solidFill>
                <a:latin typeface="Tw Cen MT" panose="020B0602020104020603"/>
              </a:rPr>
              <a:t>Solution: </a:t>
            </a:r>
            <a:r>
              <a:rPr lang="en-US" sz="2700" dirty="0">
                <a:solidFill>
                  <a:prstClr val="white"/>
                </a:solidFill>
                <a:latin typeface="Tw Cen MT" panose="020B0602020104020603"/>
              </a:rPr>
              <a:t>separation </a:t>
            </a:r>
            <a:r>
              <a:rPr lang="en-US" sz="2700" dirty="0" err="1">
                <a:solidFill>
                  <a:prstClr val="white"/>
                </a:solidFill>
                <a:latin typeface="Tw Cen MT" panose="020B0602020104020603"/>
              </a:rPr>
              <a:t>pAFS</a:t>
            </a:r>
            <a:r>
              <a:rPr lang="en-US" sz="2700" dirty="0">
                <a:solidFill>
                  <a:prstClr val="white"/>
                </a:solidFill>
                <a:latin typeface="Tw Cen MT" panose="020B0602020104020603"/>
              </a:rPr>
              <a:t> need to be processed ASAP.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3F11F6387C94C9C4A35F2EA49E2E3" ma:contentTypeVersion="0" ma:contentTypeDescription="Create a new document." ma:contentTypeScope="" ma:versionID="1a500eb15d9866c5105333582e1841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C9ED10-BE85-4B2A-A527-F9248A712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DBE3B8-4B3E-40F3-ADE0-76A05D7DE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BB0E3F-0A62-46F3-A171-641309B57837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2345</TotalTime>
  <Words>1613</Words>
  <Application>Microsoft Office PowerPoint</Application>
  <PresentationFormat>On-screen Show (4:3)</PresentationFormat>
  <Paragraphs>302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Narrow</vt:lpstr>
      <vt:lpstr>Calibri</vt:lpstr>
      <vt:lpstr>Century Gothic</vt:lpstr>
      <vt:lpstr>Garamond</vt:lpstr>
      <vt:lpstr>Symbol</vt:lpstr>
      <vt:lpstr>Times New Roman</vt:lpstr>
      <vt:lpstr>Trebuchet MS</vt:lpstr>
      <vt:lpstr>Tw Cen MT</vt:lpstr>
      <vt:lpstr>Wingdings</vt:lpstr>
      <vt:lpstr>Wingdings 3</vt:lpstr>
      <vt:lpstr>Ion</vt:lpstr>
      <vt:lpstr>Circuit</vt:lpstr>
      <vt:lpstr>HR Liaison Meeting   Human Resources Management Department Friday, April 19, 2019</vt:lpstr>
      <vt:lpstr>Agenda</vt:lpstr>
      <vt:lpstr>Director’s Update</vt:lpstr>
      <vt:lpstr>PowerPoint Presentation</vt:lpstr>
      <vt:lpstr>Updates &amp; Useful Information</vt:lpstr>
      <vt:lpstr>PowerPoint Presentation</vt:lpstr>
      <vt:lpstr>PowerPoint Presentation</vt:lpstr>
      <vt:lpstr>Terminating network access </vt:lpstr>
      <vt:lpstr>Issue:  computer system Access is not being  revoked timely for separated employees  Reason: PAFS are being entered after the action date is effective  </vt:lpstr>
      <vt:lpstr>ISSUE: Active USER ID AND PASSWORD introduce risk: </vt:lpstr>
      <vt:lpstr>active Credentials of former employees can cause breaches of sensitive information  </vt:lpstr>
      <vt:lpstr>SOLUTION: What we need from HR liaisons </vt:lpstr>
      <vt:lpstr>How can we help you? </vt:lpstr>
      <vt:lpstr>THANK YOU </vt:lpstr>
      <vt:lpstr>PowerPoint Presentation</vt:lpstr>
      <vt:lpstr>Compensation Topics</vt:lpstr>
      <vt:lpstr>Livable Wage Rate (LWR) Discussion</vt:lpstr>
      <vt:lpstr>MSS Update</vt:lpstr>
      <vt:lpstr>FLSA Threshold Update</vt:lpstr>
      <vt:lpstr>Compensation Reminder of the Quarter</vt:lpstr>
      <vt:lpstr>PowerPoint Presentation</vt:lpstr>
      <vt:lpstr>PowerPoint Presentation</vt:lpstr>
      <vt:lpstr>Employee Recognition Day- Updates </vt:lpstr>
      <vt:lpstr>New HR Services Staff Member</vt:lpstr>
      <vt:lpstr>PowerPoint Presentation</vt:lpstr>
      <vt:lpstr>NEOGOV Updates</vt:lpstr>
      <vt:lpstr>Intern Request Guide</vt:lpstr>
      <vt:lpstr>2019 TRAVIS COUNTY  CAREER FAIR</vt:lpstr>
      <vt:lpstr>PowerPoint Presentation</vt:lpstr>
      <vt:lpstr>Benefits</vt:lpstr>
      <vt:lpstr>Questions?</vt:lpstr>
      <vt:lpstr>Next Meeting</vt:lpstr>
      <vt:lpstr>PowerPoint Presentation</vt:lpstr>
    </vt:vector>
  </TitlesOfParts>
  <Company>Travis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Development</dc:title>
  <dc:creator>Kimberly Austin-Smith</dc:creator>
  <cp:lastModifiedBy>Cynthia Lam-roldan</cp:lastModifiedBy>
  <cp:revision>106</cp:revision>
  <cp:lastPrinted>2018-01-17T18:40:08Z</cp:lastPrinted>
  <dcterms:created xsi:type="dcterms:W3CDTF">2016-12-06T15:54:35Z</dcterms:created>
  <dcterms:modified xsi:type="dcterms:W3CDTF">2019-04-15T14:43:04Z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0x0101001473F11F6387C94C9C4A35F2EA49E2E3</vt:lpwstr>
  </property>
</Properties>
</file>