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4"/>
  </p:sldMasterIdLst>
  <p:notesMasterIdLst>
    <p:notesMasterId r:id="rId37"/>
  </p:notesMasterIdLst>
  <p:handoutMasterIdLst>
    <p:handoutMasterId r:id="rId38"/>
  </p:handoutMasterIdLst>
  <p:sldIdLst>
    <p:sldId id="297" r:id="rId5"/>
    <p:sldId id="298" r:id="rId6"/>
    <p:sldId id="370" r:id="rId7"/>
    <p:sldId id="379" r:id="rId8"/>
    <p:sldId id="460" r:id="rId9"/>
    <p:sldId id="461" r:id="rId10"/>
    <p:sldId id="450" r:id="rId11"/>
    <p:sldId id="475" r:id="rId12"/>
    <p:sldId id="476" r:id="rId13"/>
    <p:sldId id="477" r:id="rId14"/>
    <p:sldId id="478" r:id="rId15"/>
    <p:sldId id="479" r:id="rId16"/>
    <p:sldId id="480" r:id="rId17"/>
    <p:sldId id="362" r:id="rId18"/>
    <p:sldId id="464" r:id="rId19"/>
    <p:sldId id="371" r:id="rId20"/>
    <p:sldId id="462" r:id="rId21"/>
    <p:sldId id="463" r:id="rId22"/>
    <p:sldId id="471" r:id="rId23"/>
    <p:sldId id="472" r:id="rId24"/>
    <p:sldId id="473" r:id="rId25"/>
    <p:sldId id="474" r:id="rId26"/>
    <p:sldId id="384" r:id="rId27"/>
    <p:sldId id="465" r:id="rId28"/>
    <p:sldId id="466" r:id="rId29"/>
    <p:sldId id="467" r:id="rId30"/>
    <p:sldId id="468" r:id="rId31"/>
    <p:sldId id="469" r:id="rId32"/>
    <p:sldId id="470" r:id="rId33"/>
    <p:sldId id="481" r:id="rId34"/>
    <p:sldId id="369" r:id="rId35"/>
    <p:sldId id="310" r:id="rId36"/>
  </p:sldIdLst>
  <p:sldSz cx="9144000" cy="6858000" type="screen4x3"/>
  <p:notesSz cx="7019925" cy="9305925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an Butler" initials="V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4" autoAdjust="0"/>
  </p:normalViewPr>
  <p:slideViewPr>
    <p:cSldViewPr>
      <p:cViewPr varScale="1">
        <p:scale>
          <a:sx n="83" d="100"/>
          <a:sy n="83" d="100"/>
        </p:scale>
        <p:origin x="89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D058E-7F19-4439-8C8D-6380C4EE31F3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2EB411-B496-4EEE-87B7-74C0CD7DAD51}">
      <dgm:prSet custT="1"/>
      <dgm:spPr/>
      <dgm:t>
        <a:bodyPr/>
        <a:lstStyle/>
        <a:p>
          <a:pPr rtl="0"/>
          <a:r>
            <a:rPr lang="en-US" sz="1200" b="1" dirty="0" smtClean="0">
              <a:latin typeface="Segoe Print" panose="02000600000000000000" pitchFamily="2" charset="0"/>
            </a:rPr>
            <a:t>See and talk with a doctor 24/7 using a mobile device or computer</a:t>
          </a:r>
          <a:endParaRPr lang="en-US" sz="1200" b="1" dirty="0">
            <a:latin typeface="Segoe Print" panose="02000600000000000000" pitchFamily="2" charset="0"/>
          </a:endParaRPr>
        </a:p>
      </dgm:t>
    </dgm:pt>
    <dgm:pt modelId="{8895C15C-A7C6-448B-B41A-10C86D09E917}" type="parTrans" cxnId="{B3EFD547-95D6-47AE-988E-446C05527BF8}">
      <dgm:prSet/>
      <dgm:spPr/>
      <dgm:t>
        <a:bodyPr/>
        <a:lstStyle/>
        <a:p>
          <a:endParaRPr lang="en-US" sz="1200" b="1">
            <a:latin typeface="Segoe Print" panose="02000600000000000000" pitchFamily="2" charset="0"/>
          </a:endParaRPr>
        </a:p>
      </dgm:t>
    </dgm:pt>
    <dgm:pt modelId="{138D25D1-2B26-4141-907D-83BE476A2A61}" type="sibTrans" cxnId="{B3EFD547-95D6-47AE-988E-446C05527BF8}">
      <dgm:prSet/>
      <dgm:spPr/>
      <dgm:t>
        <a:bodyPr/>
        <a:lstStyle/>
        <a:p>
          <a:endParaRPr lang="en-US" sz="1200" b="1">
            <a:latin typeface="Segoe Print" panose="02000600000000000000" pitchFamily="2" charset="0"/>
          </a:endParaRPr>
        </a:p>
      </dgm:t>
    </dgm:pt>
    <dgm:pt modelId="{620480F6-2B96-40AC-B9D0-0B86107A290B}">
      <dgm:prSet custT="1"/>
      <dgm:spPr/>
      <dgm:t>
        <a:bodyPr/>
        <a:lstStyle/>
        <a:p>
          <a:pPr rtl="0"/>
          <a:r>
            <a:rPr lang="en-US" sz="1200" b="1" dirty="0" smtClean="0">
              <a:latin typeface="Segoe Print" panose="02000600000000000000" pitchFamily="2" charset="0"/>
            </a:rPr>
            <a:t>Most visits only take 10- 15 minutes</a:t>
          </a:r>
          <a:endParaRPr lang="en-US" sz="1200" b="1" dirty="0">
            <a:latin typeface="Segoe Print" panose="02000600000000000000" pitchFamily="2" charset="0"/>
          </a:endParaRPr>
        </a:p>
      </dgm:t>
    </dgm:pt>
    <dgm:pt modelId="{11FDF040-D6CD-4694-AC78-1C88CCCE5EAC}" type="parTrans" cxnId="{B24BFC08-525D-4666-A0D0-F7553136CFA4}">
      <dgm:prSet/>
      <dgm:spPr/>
      <dgm:t>
        <a:bodyPr/>
        <a:lstStyle/>
        <a:p>
          <a:endParaRPr lang="en-US" sz="1200" b="1">
            <a:latin typeface="Segoe Print" panose="02000600000000000000" pitchFamily="2" charset="0"/>
          </a:endParaRPr>
        </a:p>
      </dgm:t>
    </dgm:pt>
    <dgm:pt modelId="{C30B4D9B-E15B-455C-96D4-8E4A808E3673}" type="sibTrans" cxnId="{B24BFC08-525D-4666-A0D0-F7553136CFA4}">
      <dgm:prSet/>
      <dgm:spPr/>
      <dgm:t>
        <a:bodyPr/>
        <a:lstStyle/>
        <a:p>
          <a:endParaRPr lang="en-US" sz="1200" b="1">
            <a:latin typeface="Segoe Print" panose="02000600000000000000" pitchFamily="2" charset="0"/>
          </a:endParaRPr>
        </a:p>
      </dgm:t>
    </dgm:pt>
    <dgm:pt modelId="{BEDDDD04-A529-440C-A706-A3A0040CDD4F}">
      <dgm:prSet custT="1"/>
      <dgm:spPr/>
      <dgm:t>
        <a:bodyPr/>
        <a:lstStyle/>
        <a:p>
          <a:pPr rtl="0"/>
          <a:r>
            <a:rPr lang="en-US" sz="1200" b="1" smtClean="0">
              <a:latin typeface="Segoe Print" panose="02000600000000000000" pitchFamily="2" charset="0"/>
            </a:rPr>
            <a:t>Doctor is able to provide a prescription if needed and will send electronically to the pharmacy of your choice</a:t>
          </a:r>
          <a:endParaRPr lang="en-US" sz="1200" b="1">
            <a:latin typeface="Segoe Print" panose="02000600000000000000" pitchFamily="2" charset="0"/>
          </a:endParaRPr>
        </a:p>
      </dgm:t>
    </dgm:pt>
    <dgm:pt modelId="{F8B17F10-521F-46E5-ACCF-FA5197529EAD}" type="parTrans" cxnId="{B233B96E-8B8D-441E-99AC-403F363E81F6}">
      <dgm:prSet/>
      <dgm:spPr/>
      <dgm:t>
        <a:bodyPr/>
        <a:lstStyle/>
        <a:p>
          <a:endParaRPr lang="en-US" sz="1200" b="1">
            <a:latin typeface="Segoe Print" panose="02000600000000000000" pitchFamily="2" charset="0"/>
          </a:endParaRPr>
        </a:p>
      </dgm:t>
    </dgm:pt>
    <dgm:pt modelId="{8C1C6665-F5C9-4C81-BE9F-FAF7255B429D}" type="sibTrans" cxnId="{B233B96E-8B8D-441E-99AC-403F363E81F6}">
      <dgm:prSet/>
      <dgm:spPr/>
      <dgm:t>
        <a:bodyPr/>
        <a:lstStyle/>
        <a:p>
          <a:endParaRPr lang="en-US" sz="1200" b="1">
            <a:latin typeface="Segoe Print" panose="02000600000000000000" pitchFamily="2" charset="0"/>
          </a:endParaRPr>
        </a:p>
      </dgm:t>
    </dgm:pt>
    <dgm:pt modelId="{7D092E81-573C-467C-89DE-18C89E21FBF8}">
      <dgm:prSet custT="1"/>
      <dgm:spPr/>
      <dgm:t>
        <a:bodyPr/>
        <a:lstStyle/>
        <a:p>
          <a:pPr rtl="0"/>
          <a:r>
            <a:rPr lang="en-US" sz="1200" b="1" smtClean="0">
              <a:latin typeface="Segoe Print" panose="02000600000000000000" pitchFamily="2" charset="0"/>
            </a:rPr>
            <a:t>Most commonly used for Colds, Flu, Allergies, Fever, Pink eye, Sore throat. This service is not good for anything that requires a hands on exam or an emergency</a:t>
          </a:r>
          <a:endParaRPr lang="en-US" sz="1200" b="1">
            <a:latin typeface="Segoe Print" panose="02000600000000000000" pitchFamily="2" charset="0"/>
          </a:endParaRPr>
        </a:p>
      </dgm:t>
    </dgm:pt>
    <dgm:pt modelId="{465C3D8A-96AD-4044-8BD2-E7708E1F0627}" type="parTrans" cxnId="{B0312FEF-9A9C-435C-9477-64F8EC9B73E1}">
      <dgm:prSet/>
      <dgm:spPr/>
      <dgm:t>
        <a:bodyPr/>
        <a:lstStyle/>
        <a:p>
          <a:endParaRPr lang="en-US" sz="1200" b="1">
            <a:latin typeface="Segoe Print" panose="02000600000000000000" pitchFamily="2" charset="0"/>
          </a:endParaRPr>
        </a:p>
      </dgm:t>
    </dgm:pt>
    <dgm:pt modelId="{313B6AB2-E0DD-4D2B-BFE3-109B6FAE498E}" type="sibTrans" cxnId="{B0312FEF-9A9C-435C-9477-64F8EC9B73E1}">
      <dgm:prSet/>
      <dgm:spPr/>
      <dgm:t>
        <a:bodyPr/>
        <a:lstStyle/>
        <a:p>
          <a:endParaRPr lang="en-US" sz="1200" b="1">
            <a:latin typeface="Segoe Print" panose="02000600000000000000" pitchFamily="2" charset="0"/>
          </a:endParaRPr>
        </a:p>
      </dgm:t>
    </dgm:pt>
    <dgm:pt modelId="{BBE0B911-2C3C-430A-AF98-66F12BF61A53}">
      <dgm:prSet custT="1"/>
      <dgm:spPr/>
      <dgm:t>
        <a:bodyPr/>
        <a:lstStyle/>
        <a:p>
          <a:pPr rtl="0"/>
          <a:r>
            <a:rPr lang="en-US" sz="1200" b="1" smtClean="0">
              <a:latin typeface="Segoe Print" panose="02000600000000000000" pitchFamily="2" charset="0"/>
            </a:rPr>
            <a:t>Able to use for mental health visits as well</a:t>
          </a:r>
          <a:endParaRPr lang="en-US" sz="1200" b="1">
            <a:latin typeface="Segoe Print" panose="02000600000000000000" pitchFamily="2" charset="0"/>
          </a:endParaRPr>
        </a:p>
      </dgm:t>
    </dgm:pt>
    <dgm:pt modelId="{9ABE4998-85C6-47A1-87CA-8CA8BD3C5DF0}" type="parTrans" cxnId="{C4914BB6-F963-4F2F-A16C-1AD0BC27FEEE}">
      <dgm:prSet/>
      <dgm:spPr/>
      <dgm:t>
        <a:bodyPr/>
        <a:lstStyle/>
        <a:p>
          <a:endParaRPr lang="en-US" sz="1200" b="1">
            <a:latin typeface="Segoe Print" panose="02000600000000000000" pitchFamily="2" charset="0"/>
          </a:endParaRPr>
        </a:p>
      </dgm:t>
    </dgm:pt>
    <dgm:pt modelId="{7C74438F-4335-4118-ABC8-72D3C83D9338}" type="sibTrans" cxnId="{C4914BB6-F963-4F2F-A16C-1AD0BC27FEEE}">
      <dgm:prSet/>
      <dgm:spPr/>
      <dgm:t>
        <a:bodyPr/>
        <a:lstStyle/>
        <a:p>
          <a:endParaRPr lang="en-US" sz="1200" b="1">
            <a:latin typeface="Segoe Print" panose="02000600000000000000" pitchFamily="2" charset="0"/>
          </a:endParaRPr>
        </a:p>
      </dgm:t>
    </dgm:pt>
    <dgm:pt modelId="{92DCB088-0A06-40FF-8E7B-B8A9074DB77C}" type="pres">
      <dgm:prSet presAssocID="{DB4D058E-7F19-4439-8C8D-6380C4EE31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377DD6-B905-44E9-A7F3-D11DAB4031E4}" type="pres">
      <dgm:prSet presAssocID="{E62EB411-B496-4EEE-87B7-74C0CD7DAD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BCE20-9100-46EA-898F-1B52A6F5EBE5}" type="pres">
      <dgm:prSet presAssocID="{138D25D1-2B26-4141-907D-83BE476A2A61}" presName="sibTrans" presStyleCnt="0"/>
      <dgm:spPr/>
      <dgm:t>
        <a:bodyPr/>
        <a:lstStyle/>
        <a:p>
          <a:endParaRPr lang="en-US"/>
        </a:p>
      </dgm:t>
    </dgm:pt>
    <dgm:pt modelId="{4AABE15D-F6F2-42A9-B4F6-E8C2D686D24E}" type="pres">
      <dgm:prSet presAssocID="{620480F6-2B96-40AC-B9D0-0B86107A290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1F87D-73C8-43C9-8474-92565FF34B12}" type="pres">
      <dgm:prSet presAssocID="{C30B4D9B-E15B-455C-96D4-8E4A808E3673}" presName="sibTrans" presStyleCnt="0"/>
      <dgm:spPr/>
      <dgm:t>
        <a:bodyPr/>
        <a:lstStyle/>
        <a:p>
          <a:endParaRPr lang="en-US"/>
        </a:p>
      </dgm:t>
    </dgm:pt>
    <dgm:pt modelId="{C8492F98-0E8B-42A0-BC3B-AC55CC429D2D}" type="pres">
      <dgm:prSet presAssocID="{BEDDDD04-A529-440C-A706-A3A0040CDD4F}" presName="node" presStyleLbl="node1" presStyleIdx="2" presStyleCnt="5" custScaleX="119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B2D10-4CB0-4EA1-8AA7-FEA4474B0306}" type="pres">
      <dgm:prSet presAssocID="{8C1C6665-F5C9-4C81-BE9F-FAF7255B429D}" presName="sibTrans" presStyleCnt="0"/>
      <dgm:spPr/>
      <dgm:t>
        <a:bodyPr/>
        <a:lstStyle/>
        <a:p>
          <a:endParaRPr lang="en-US"/>
        </a:p>
      </dgm:t>
    </dgm:pt>
    <dgm:pt modelId="{DA9075BC-321B-4C7E-A1D7-13AAB38029DE}" type="pres">
      <dgm:prSet presAssocID="{7D092E81-573C-467C-89DE-18C89E21FB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8893B-9BED-46D6-9360-A719707DCCEA}" type="pres">
      <dgm:prSet presAssocID="{313B6AB2-E0DD-4D2B-BFE3-109B6FAE498E}" presName="sibTrans" presStyleCnt="0"/>
      <dgm:spPr/>
      <dgm:t>
        <a:bodyPr/>
        <a:lstStyle/>
        <a:p>
          <a:endParaRPr lang="en-US"/>
        </a:p>
      </dgm:t>
    </dgm:pt>
    <dgm:pt modelId="{E7ADB784-E05E-4CF3-B2A4-A02ABAF3B2F8}" type="pres">
      <dgm:prSet presAssocID="{BBE0B911-2C3C-430A-AF98-66F12BF61A53}" presName="node" presStyleLbl="node1" presStyleIdx="4" presStyleCnt="5" custLinFactNeighborX="28962" custLinFactNeighborY="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29E649-A308-48B5-8B6F-D3DD8483CDA3}" type="presOf" srcId="{E62EB411-B496-4EEE-87B7-74C0CD7DAD51}" destId="{90377DD6-B905-44E9-A7F3-D11DAB4031E4}" srcOrd="0" destOrd="0" presId="urn:microsoft.com/office/officeart/2005/8/layout/hList6"/>
    <dgm:cxn modelId="{A995A0A7-3146-45B3-84B4-7032ABDBFF70}" type="presOf" srcId="{7D092E81-573C-467C-89DE-18C89E21FBF8}" destId="{DA9075BC-321B-4C7E-A1D7-13AAB38029DE}" srcOrd="0" destOrd="0" presId="urn:microsoft.com/office/officeart/2005/8/layout/hList6"/>
    <dgm:cxn modelId="{B3EFD547-95D6-47AE-988E-446C05527BF8}" srcId="{DB4D058E-7F19-4439-8C8D-6380C4EE31F3}" destId="{E62EB411-B496-4EEE-87B7-74C0CD7DAD51}" srcOrd="0" destOrd="0" parTransId="{8895C15C-A7C6-448B-B41A-10C86D09E917}" sibTransId="{138D25D1-2B26-4141-907D-83BE476A2A61}"/>
    <dgm:cxn modelId="{B24BFC08-525D-4666-A0D0-F7553136CFA4}" srcId="{DB4D058E-7F19-4439-8C8D-6380C4EE31F3}" destId="{620480F6-2B96-40AC-B9D0-0B86107A290B}" srcOrd="1" destOrd="0" parTransId="{11FDF040-D6CD-4694-AC78-1C88CCCE5EAC}" sibTransId="{C30B4D9B-E15B-455C-96D4-8E4A808E3673}"/>
    <dgm:cxn modelId="{C4914BB6-F963-4F2F-A16C-1AD0BC27FEEE}" srcId="{DB4D058E-7F19-4439-8C8D-6380C4EE31F3}" destId="{BBE0B911-2C3C-430A-AF98-66F12BF61A53}" srcOrd="4" destOrd="0" parTransId="{9ABE4998-85C6-47A1-87CA-8CA8BD3C5DF0}" sibTransId="{7C74438F-4335-4118-ABC8-72D3C83D9338}"/>
    <dgm:cxn modelId="{B233B96E-8B8D-441E-99AC-403F363E81F6}" srcId="{DB4D058E-7F19-4439-8C8D-6380C4EE31F3}" destId="{BEDDDD04-A529-440C-A706-A3A0040CDD4F}" srcOrd="2" destOrd="0" parTransId="{F8B17F10-521F-46E5-ACCF-FA5197529EAD}" sibTransId="{8C1C6665-F5C9-4C81-BE9F-FAF7255B429D}"/>
    <dgm:cxn modelId="{29807CD8-7923-4C02-B1B8-3EDCA4E96B8C}" type="presOf" srcId="{620480F6-2B96-40AC-B9D0-0B86107A290B}" destId="{4AABE15D-F6F2-42A9-B4F6-E8C2D686D24E}" srcOrd="0" destOrd="0" presId="urn:microsoft.com/office/officeart/2005/8/layout/hList6"/>
    <dgm:cxn modelId="{B0312FEF-9A9C-435C-9477-64F8EC9B73E1}" srcId="{DB4D058E-7F19-4439-8C8D-6380C4EE31F3}" destId="{7D092E81-573C-467C-89DE-18C89E21FBF8}" srcOrd="3" destOrd="0" parTransId="{465C3D8A-96AD-4044-8BD2-E7708E1F0627}" sibTransId="{313B6AB2-E0DD-4D2B-BFE3-109B6FAE498E}"/>
    <dgm:cxn modelId="{090A2D4F-846F-4B9D-A368-929107E85273}" type="presOf" srcId="{DB4D058E-7F19-4439-8C8D-6380C4EE31F3}" destId="{92DCB088-0A06-40FF-8E7B-B8A9074DB77C}" srcOrd="0" destOrd="0" presId="urn:microsoft.com/office/officeart/2005/8/layout/hList6"/>
    <dgm:cxn modelId="{E59031B4-1954-4E43-B13C-2B93303EBC06}" type="presOf" srcId="{BBE0B911-2C3C-430A-AF98-66F12BF61A53}" destId="{E7ADB784-E05E-4CF3-B2A4-A02ABAF3B2F8}" srcOrd="0" destOrd="0" presId="urn:microsoft.com/office/officeart/2005/8/layout/hList6"/>
    <dgm:cxn modelId="{8E08EF5E-D0E2-464E-A8A3-05A1F667B6EC}" type="presOf" srcId="{BEDDDD04-A529-440C-A706-A3A0040CDD4F}" destId="{C8492F98-0E8B-42A0-BC3B-AC55CC429D2D}" srcOrd="0" destOrd="0" presId="urn:microsoft.com/office/officeart/2005/8/layout/hList6"/>
    <dgm:cxn modelId="{B1B3931D-EDAC-4213-B431-A3F6BF14B8C4}" type="presParOf" srcId="{92DCB088-0A06-40FF-8E7B-B8A9074DB77C}" destId="{90377DD6-B905-44E9-A7F3-D11DAB4031E4}" srcOrd="0" destOrd="0" presId="urn:microsoft.com/office/officeart/2005/8/layout/hList6"/>
    <dgm:cxn modelId="{EBF6EB73-9981-4245-8437-1BC78933D783}" type="presParOf" srcId="{92DCB088-0A06-40FF-8E7B-B8A9074DB77C}" destId="{1D6BCE20-9100-46EA-898F-1B52A6F5EBE5}" srcOrd="1" destOrd="0" presId="urn:microsoft.com/office/officeart/2005/8/layout/hList6"/>
    <dgm:cxn modelId="{16CE6949-226F-443B-B3B1-77A4F5C53754}" type="presParOf" srcId="{92DCB088-0A06-40FF-8E7B-B8A9074DB77C}" destId="{4AABE15D-F6F2-42A9-B4F6-E8C2D686D24E}" srcOrd="2" destOrd="0" presId="urn:microsoft.com/office/officeart/2005/8/layout/hList6"/>
    <dgm:cxn modelId="{2D1DC548-F2A5-440B-B3C2-1CF801CB6812}" type="presParOf" srcId="{92DCB088-0A06-40FF-8E7B-B8A9074DB77C}" destId="{C031F87D-73C8-43C9-8474-92565FF34B12}" srcOrd="3" destOrd="0" presId="urn:microsoft.com/office/officeart/2005/8/layout/hList6"/>
    <dgm:cxn modelId="{3A17076B-F94C-4266-8974-A46D78F16555}" type="presParOf" srcId="{92DCB088-0A06-40FF-8E7B-B8A9074DB77C}" destId="{C8492F98-0E8B-42A0-BC3B-AC55CC429D2D}" srcOrd="4" destOrd="0" presId="urn:microsoft.com/office/officeart/2005/8/layout/hList6"/>
    <dgm:cxn modelId="{F5934F57-EFA1-4244-AACD-48357A50496E}" type="presParOf" srcId="{92DCB088-0A06-40FF-8E7B-B8A9074DB77C}" destId="{03BB2D10-4CB0-4EA1-8AA7-FEA4474B0306}" srcOrd="5" destOrd="0" presId="urn:microsoft.com/office/officeart/2005/8/layout/hList6"/>
    <dgm:cxn modelId="{6B56F85B-801B-4AFA-908B-88A1C157B995}" type="presParOf" srcId="{92DCB088-0A06-40FF-8E7B-B8A9074DB77C}" destId="{DA9075BC-321B-4C7E-A1D7-13AAB38029DE}" srcOrd="6" destOrd="0" presId="urn:microsoft.com/office/officeart/2005/8/layout/hList6"/>
    <dgm:cxn modelId="{0921E5AC-213F-4F34-A9C4-27262DDED682}" type="presParOf" srcId="{92DCB088-0A06-40FF-8E7B-B8A9074DB77C}" destId="{A768893B-9BED-46D6-9360-A719707DCCEA}" srcOrd="7" destOrd="0" presId="urn:microsoft.com/office/officeart/2005/8/layout/hList6"/>
    <dgm:cxn modelId="{7A715295-59D8-46F1-B852-44A99E520EC3}" type="presParOf" srcId="{92DCB088-0A06-40FF-8E7B-B8A9074DB77C}" destId="{E7ADB784-E05E-4CF3-B2A4-A02ABAF3B2F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915053-7271-4CB5-80D1-AF00660DFC0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4B441E-32B3-404A-93A9-9AAD97D2AE10}">
      <dgm:prSet/>
      <dgm:spPr/>
      <dgm:t>
        <a:bodyPr/>
        <a:lstStyle/>
        <a:p>
          <a:pPr rtl="0"/>
          <a:r>
            <a:rPr lang="en-US" b="1" dirty="0" smtClean="0">
              <a:latin typeface="Segoe Print" panose="02000600000000000000" pitchFamily="2" charset="0"/>
            </a:rPr>
            <a:t>Registered nurses available 24/7 to answer health questions</a:t>
          </a:r>
          <a:endParaRPr lang="en-US" b="1" dirty="0">
            <a:latin typeface="Segoe Print" panose="02000600000000000000" pitchFamily="2" charset="0"/>
          </a:endParaRPr>
        </a:p>
      </dgm:t>
    </dgm:pt>
    <dgm:pt modelId="{823AE327-D203-42C6-938E-977012218FF3}" type="parTrans" cxnId="{6884E498-D483-4744-924E-6CB0A85E826A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E34A31F2-F6C1-4820-B7F8-3F8E1FE2FF06}" type="sibTrans" cxnId="{6884E498-D483-4744-924E-6CB0A85E826A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AA503FB7-9A8B-4EE3-808A-DD13A238D5F7}">
      <dgm:prSet/>
      <dgm:spPr/>
      <dgm:t>
        <a:bodyPr/>
        <a:lstStyle/>
        <a:p>
          <a:pPr rtl="0"/>
          <a:r>
            <a:rPr lang="en-US" b="1" dirty="0" smtClean="0">
              <a:latin typeface="Segoe Print" panose="02000600000000000000" pitchFamily="2" charset="0"/>
            </a:rPr>
            <a:t>Assists with decisions on seeking care</a:t>
          </a:r>
          <a:endParaRPr lang="en-US" b="1" dirty="0">
            <a:latin typeface="Segoe Print" panose="02000600000000000000" pitchFamily="2" charset="0"/>
          </a:endParaRPr>
        </a:p>
      </dgm:t>
    </dgm:pt>
    <dgm:pt modelId="{C348E21A-00D6-43AB-9D92-BD7D0BD6C063}" type="parTrans" cxnId="{1AC1E031-65B6-46CC-907C-5DC6161C9DCA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6B0FB231-D5F1-48FB-A9CA-0C4BC42F7473}" type="sibTrans" cxnId="{1AC1E031-65B6-46CC-907C-5DC6161C9DCA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9AE2A3DC-2EF3-45EB-9F8F-47BF9580EDA3}">
      <dgm:prSet/>
      <dgm:spPr/>
      <dgm:t>
        <a:bodyPr/>
        <a:lstStyle/>
        <a:p>
          <a:pPr rtl="0"/>
          <a:r>
            <a:rPr lang="en-US" b="1" dirty="0" smtClean="0">
              <a:latin typeface="Segoe Print" panose="02000600000000000000" pitchFamily="2" charset="0"/>
            </a:rPr>
            <a:t>Will locate a provider, urgent care facility or hospital if needed</a:t>
          </a:r>
          <a:endParaRPr lang="en-US" b="1" dirty="0">
            <a:latin typeface="Segoe Print" panose="02000600000000000000" pitchFamily="2" charset="0"/>
          </a:endParaRPr>
        </a:p>
      </dgm:t>
    </dgm:pt>
    <dgm:pt modelId="{8916C39D-C720-4061-88A4-75E83355FFCD}" type="parTrans" cxnId="{AB93AB89-1BF9-4C0B-A1BF-0B129BE5B6AA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ABC3719F-EC33-4792-98B7-0327A57489E5}" type="sibTrans" cxnId="{AB93AB89-1BF9-4C0B-A1BF-0B129BE5B6AA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DA96B8F6-56D6-4D52-B55E-57C295F7992F}">
      <dgm:prSet/>
      <dgm:spPr/>
      <dgm:t>
        <a:bodyPr/>
        <a:lstStyle/>
        <a:p>
          <a:pPr rtl="0"/>
          <a:r>
            <a:rPr lang="en-US" b="1" smtClean="0">
              <a:latin typeface="Segoe Print" panose="02000600000000000000" pitchFamily="2" charset="0"/>
            </a:rPr>
            <a:t>$0 copay for UHC members</a:t>
          </a:r>
          <a:endParaRPr lang="en-US" b="1">
            <a:latin typeface="Segoe Print" panose="02000600000000000000" pitchFamily="2" charset="0"/>
          </a:endParaRPr>
        </a:p>
      </dgm:t>
    </dgm:pt>
    <dgm:pt modelId="{3F47F256-2E31-4ECD-9EEF-C533EA45B071}" type="parTrans" cxnId="{C18073D8-C2DA-4071-A4FF-27BDCA2CD7D2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D1FA414E-F96C-4F40-B27A-EC19F066F576}" type="sibTrans" cxnId="{C18073D8-C2DA-4071-A4FF-27BDCA2CD7D2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3A798029-22D2-4E9F-A8B1-0DC47A2308BE}">
      <dgm:prSet/>
      <dgm:spPr/>
      <dgm:t>
        <a:bodyPr/>
        <a:lstStyle/>
        <a:p>
          <a:pPr rtl="0"/>
          <a:r>
            <a:rPr lang="en-US" b="1" smtClean="0">
              <a:latin typeface="Segoe Print" panose="02000600000000000000" pitchFamily="2" charset="0"/>
            </a:rPr>
            <a:t>Call the number on the back of your medical ID card</a:t>
          </a:r>
          <a:endParaRPr lang="en-US" b="1">
            <a:latin typeface="Segoe Print" panose="02000600000000000000" pitchFamily="2" charset="0"/>
          </a:endParaRPr>
        </a:p>
      </dgm:t>
    </dgm:pt>
    <dgm:pt modelId="{90A3ABCE-C19A-4B4D-B06D-4CC448240781}" type="parTrans" cxnId="{8FF23EA0-FE4E-4FF4-AB76-1EB98412F1FB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531DE222-2F26-4480-956E-330D0166F248}" type="sibTrans" cxnId="{8FF23EA0-FE4E-4FF4-AB76-1EB98412F1FB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4ECF39F4-42F2-4AC5-8C80-D342D91579E3}" type="pres">
      <dgm:prSet presAssocID="{FC915053-7271-4CB5-80D1-AF00660DFC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BE214A-8B41-4056-AD50-71D099C7DE34}" type="pres">
      <dgm:prSet presAssocID="{EF4B441E-32B3-404A-93A9-9AAD97D2AE1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36F88-CC44-42CF-BDE7-AB4BD030A75B}" type="pres">
      <dgm:prSet presAssocID="{E34A31F2-F6C1-4820-B7F8-3F8E1FE2FF06}" presName="sibTrans" presStyleCnt="0"/>
      <dgm:spPr/>
      <dgm:t>
        <a:bodyPr/>
        <a:lstStyle/>
        <a:p>
          <a:endParaRPr lang="en-US"/>
        </a:p>
      </dgm:t>
    </dgm:pt>
    <dgm:pt modelId="{2B7DCC7C-D445-4665-80D3-6B4054A00279}" type="pres">
      <dgm:prSet presAssocID="{AA503FB7-9A8B-4EE3-808A-DD13A238D5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77E10-F632-40B9-A916-5D225584B7E5}" type="pres">
      <dgm:prSet presAssocID="{6B0FB231-D5F1-48FB-A9CA-0C4BC42F7473}" presName="sibTrans" presStyleCnt="0"/>
      <dgm:spPr/>
      <dgm:t>
        <a:bodyPr/>
        <a:lstStyle/>
        <a:p>
          <a:endParaRPr lang="en-US"/>
        </a:p>
      </dgm:t>
    </dgm:pt>
    <dgm:pt modelId="{7AB03832-FF3E-45C3-9CB5-9E97B56E1247}" type="pres">
      <dgm:prSet presAssocID="{9AE2A3DC-2EF3-45EB-9F8F-47BF9580EDA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72C8F-6C6E-4485-AE95-3F3BE8A4499B}" type="pres">
      <dgm:prSet presAssocID="{ABC3719F-EC33-4792-98B7-0327A57489E5}" presName="sibTrans" presStyleCnt="0"/>
      <dgm:spPr/>
      <dgm:t>
        <a:bodyPr/>
        <a:lstStyle/>
        <a:p>
          <a:endParaRPr lang="en-US"/>
        </a:p>
      </dgm:t>
    </dgm:pt>
    <dgm:pt modelId="{5F4A60C7-0178-4E2F-AE12-5A0BD6BEAE95}" type="pres">
      <dgm:prSet presAssocID="{DA96B8F6-56D6-4D52-B55E-57C295F799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CCA2F-5973-494E-8690-2ED5C39DC349}" type="pres">
      <dgm:prSet presAssocID="{D1FA414E-F96C-4F40-B27A-EC19F066F576}" presName="sibTrans" presStyleCnt="0"/>
      <dgm:spPr/>
      <dgm:t>
        <a:bodyPr/>
        <a:lstStyle/>
        <a:p>
          <a:endParaRPr lang="en-US"/>
        </a:p>
      </dgm:t>
    </dgm:pt>
    <dgm:pt modelId="{02B9563B-3D51-4F13-AABE-12C5D1DE8931}" type="pres">
      <dgm:prSet presAssocID="{3A798029-22D2-4E9F-A8B1-0DC47A2308B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8073D8-C2DA-4071-A4FF-27BDCA2CD7D2}" srcId="{FC915053-7271-4CB5-80D1-AF00660DFC04}" destId="{DA96B8F6-56D6-4D52-B55E-57C295F7992F}" srcOrd="3" destOrd="0" parTransId="{3F47F256-2E31-4ECD-9EEF-C533EA45B071}" sibTransId="{D1FA414E-F96C-4F40-B27A-EC19F066F576}"/>
    <dgm:cxn modelId="{8FF23EA0-FE4E-4FF4-AB76-1EB98412F1FB}" srcId="{FC915053-7271-4CB5-80D1-AF00660DFC04}" destId="{3A798029-22D2-4E9F-A8B1-0DC47A2308BE}" srcOrd="4" destOrd="0" parTransId="{90A3ABCE-C19A-4B4D-B06D-4CC448240781}" sibTransId="{531DE222-2F26-4480-956E-330D0166F248}"/>
    <dgm:cxn modelId="{30802E8C-58E0-43CB-9F44-66ECE982ACA5}" type="presOf" srcId="{AA503FB7-9A8B-4EE3-808A-DD13A238D5F7}" destId="{2B7DCC7C-D445-4665-80D3-6B4054A00279}" srcOrd="0" destOrd="0" presId="urn:microsoft.com/office/officeart/2005/8/layout/default"/>
    <dgm:cxn modelId="{1AC1E031-65B6-46CC-907C-5DC6161C9DCA}" srcId="{FC915053-7271-4CB5-80D1-AF00660DFC04}" destId="{AA503FB7-9A8B-4EE3-808A-DD13A238D5F7}" srcOrd="1" destOrd="0" parTransId="{C348E21A-00D6-43AB-9D92-BD7D0BD6C063}" sibTransId="{6B0FB231-D5F1-48FB-A9CA-0C4BC42F7473}"/>
    <dgm:cxn modelId="{CC0E10BB-982A-476D-9E3E-E6DA5EABD450}" type="presOf" srcId="{EF4B441E-32B3-404A-93A9-9AAD97D2AE10}" destId="{11BE214A-8B41-4056-AD50-71D099C7DE34}" srcOrd="0" destOrd="0" presId="urn:microsoft.com/office/officeart/2005/8/layout/default"/>
    <dgm:cxn modelId="{BFFAD3F9-4FAA-41E3-9E40-82DAACD6BBF5}" type="presOf" srcId="{FC915053-7271-4CB5-80D1-AF00660DFC04}" destId="{4ECF39F4-42F2-4AC5-8C80-D342D91579E3}" srcOrd="0" destOrd="0" presId="urn:microsoft.com/office/officeart/2005/8/layout/default"/>
    <dgm:cxn modelId="{6884E498-D483-4744-924E-6CB0A85E826A}" srcId="{FC915053-7271-4CB5-80D1-AF00660DFC04}" destId="{EF4B441E-32B3-404A-93A9-9AAD97D2AE10}" srcOrd="0" destOrd="0" parTransId="{823AE327-D203-42C6-938E-977012218FF3}" sibTransId="{E34A31F2-F6C1-4820-B7F8-3F8E1FE2FF06}"/>
    <dgm:cxn modelId="{DD3DDB4B-85D3-4A36-AB8A-9E30A359151E}" type="presOf" srcId="{9AE2A3DC-2EF3-45EB-9F8F-47BF9580EDA3}" destId="{7AB03832-FF3E-45C3-9CB5-9E97B56E1247}" srcOrd="0" destOrd="0" presId="urn:microsoft.com/office/officeart/2005/8/layout/default"/>
    <dgm:cxn modelId="{AB93AB89-1BF9-4C0B-A1BF-0B129BE5B6AA}" srcId="{FC915053-7271-4CB5-80D1-AF00660DFC04}" destId="{9AE2A3DC-2EF3-45EB-9F8F-47BF9580EDA3}" srcOrd="2" destOrd="0" parTransId="{8916C39D-C720-4061-88A4-75E83355FFCD}" sibTransId="{ABC3719F-EC33-4792-98B7-0327A57489E5}"/>
    <dgm:cxn modelId="{AB7682FC-A1F0-4BBD-BD9B-C5F766001EF3}" type="presOf" srcId="{DA96B8F6-56D6-4D52-B55E-57C295F7992F}" destId="{5F4A60C7-0178-4E2F-AE12-5A0BD6BEAE95}" srcOrd="0" destOrd="0" presId="urn:microsoft.com/office/officeart/2005/8/layout/default"/>
    <dgm:cxn modelId="{3D413FC2-D23D-49F4-9C30-688ACC65BFD2}" type="presOf" srcId="{3A798029-22D2-4E9F-A8B1-0DC47A2308BE}" destId="{02B9563B-3D51-4F13-AABE-12C5D1DE8931}" srcOrd="0" destOrd="0" presId="urn:microsoft.com/office/officeart/2005/8/layout/default"/>
    <dgm:cxn modelId="{29782AA9-CDDC-4C69-8802-42F851A11AD6}" type="presParOf" srcId="{4ECF39F4-42F2-4AC5-8C80-D342D91579E3}" destId="{11BE214A-8B41-4056-AD50-71D099C7DE34}" srcOrd="0" destOrd="0" presId="urn:microsoft.com/office/officeart/2005/8/layout/default"/>
    <dgm:cxn modelId="{73DFA6F4-88BF-439C-A817-A58C08040680}" type="presParOf" srcId="{4ECF39F4-42F2-4AC5-8C80-D342D91579E3}" destId="{C5F36F88-CC44-42CF-BDE7-AB4BD030A75B}" srcOrd="1" destOrd="0" presId="urn:microsoft.com/office/officeart/2005/8/layout/default"/>
    <dgm:cxn modelId="{E5B339CA-E79A-4A3A-ABEF-CE5BDAB8C229}" type="presParOf" srcId="{4ECF39F4-42F2-4AC5-8C80-D342D91579E3}" destId="{2B7DCC7C-D445-4665-80D3-6B4054A00279}" srcOrd="2" destOrd="0" presId="urn:microsoft.com/office/officeart/2005/8/layout/default"/>
    <dgm:cxn modelId="{615A4BCB-C897-41F8-BB41-EC12E6CFA9A7}" type="presParOf" srcId="{4ECF39F4-42F2-4AC5-8C80-D342D91579E3}" destId="{99177E10-F632-40B9-A916-5D225584B7E5}" srcOrd="3" destOrd="0" presId="urn:microsoft.com/office/officeart/2005/8/layout/default"/>
    <dgm:cxn modelId="{701138D8-1146-49CA-8F57-C5131D2E708B}" type="presParOf" srcId="{4ECF39F4-42F2-4AC5-8C80-D342D91579E3}" destId="{7AB03832-FF3E-45C3-9CB5-9E97B56E1247}" srcOrd="4" destOrd="0" presId="urn:microsoft.com/office/officeart/2005/8/layout/default"/>
    <dgm:cxn modelId="{F8320A60-98ED-414E-9C13-358BA965F4EB}" type="presParOf" srcId="{4ECF39F4-42F2-4AC5-8C80-D342D91579E3}" destId="{A7B72C8F-6C6E-4485-AE95-3F3BE8A4499B}" srcOrd="5" destOrd="0" presId="urn:microsoft.com/office/officeart/2005/8/layout/default"/>
    <dgm:cxn modelId="{AA137D13-E389-4987-9411-8FB7388367A1}" type="presParOf" srcId="{4ECF39F4-42F2-4AC5-8C80-D342D91579E3}" destId="{5F4A60C7-0178-4E2F-AE12-5A0BD6BEAE95}" srcOrd="6" destOrd="0" presId="urn:microsoft.com/office/officeart/2005/8/layout/default"/>
    <dgm:cxn modelId="{D9305805-C953-45F6-9652-9B3F61CDA558}" type="presParOf" srcId="{4ECF39F4-42F2-4AC5-8C80-D342D91579E3}" destId="{0B0CCA2F-5973-494E-8690-2ED5C39DC349}" srcOrd="7" destOrd="0" presId="urn:microsoft.com/office/officeart/2005/8/layout/default"/>
    <dgm:cxn modelId="{F7CA7F10-985E-4268-B0EB-F3F4611A95CB}" type="presParOf" srcId="{4ECF39F4-42F2-4AC5-8C80-D342D91579E3}" destId="{02B9563B-3D51-4F13-AABE-12C5D1DE893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74BD7-5B86-4534-B456-22C782C59F8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DADAC-DBF6-4641-8A35-0AD89D7ECB6F}">
      <dgm:prSet/>
      <dgm:spPr/>
      <dgm:t>
        <a:bodyPr/>
        <a:lstStyle/>
        <a:p>
          <a:pPr rtl="0"/>
          <a:r>
            <a:rPr lang="en-US" b="1" dirty="0" smtClean="0">
              <a:latin typeface="Segoe Print" panose="02000600000000000000" pitchFamily="2" charset="0"/>
            </a:rPr>
            <a:t>Programs to help manage conditions such as Asthma, Coronary Artery Disease, Diabetes, Heart Failure</a:t>
          </a:r>
          <a:endParaRPr lang="en-US" b="1" dirty="0">
            <a:latin typeface="Segoe Print" panose="02000600000000000000" pitchFamily="2" charset="0"/>
          </a:endParaRPr>
        </a:p>
      </dgm:t>
    </dgm:pt>
    <dgm:pt modelId="{9CFE5B3A-6E68-4575-AB9D-E2D9AEED28FA}" type="parTrans" cxnId="{F3EB6EE6-653D-4566-AE52-98005C73DADF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FB86010A-C0E0-4C95-B25F-911D606459F1}" type="sibTrans" cxnId="{F3EB6EE6-653D-4566-AE52-98005C73DADF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3738C169-BC2C-493F-86E2-8763EEFC293E}">
      <dgm:prSet/>
      <dgm:spPr/>
      <dgm:t>
        <a:bodyPr/>
        <a:lstStyle/>
        <a:p>
          <a:pPr rtl="0"/>
          <a:r>
            <a:rPr lang="en-US" b="1" smtClean="0">
              <a:latin typeface="Segoe Print" panose="02000600000000000000" pitchFamily="2" charset="0"/>
            </a:rPr>
            <a:t>Spine &amp; Joint Program</a:t>
          </a:r>
          <a:endParaRPr lang="en-US" b="1">
            <a:latin typeface="Segoe Print" panose="02000600000000000000" pitchFamily="2" charset="0"/>
          </a:endParaRPr>
        </a:p>
      </dgm:t>
    </dgm:pt>
    <dgm:pt modelId="{D83D0B0D-E41D-4488-BB00-26183BDC0A67}" type="parTrans" cxnId="{0E744512-6B79-4CB1-BA0B-966B36B8627D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3A604424-88AA-40E9-9003-864AD1384576}" type="sibTrans" cxnId="{0E744512-6B79-4CB1-BA0B-966B36B8627D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ACD1BDA3-361E-4C7D-9B43-85DDAD1323E0}">
      <dgm:prSet/>
      <dgm:spPr/>
      <dgm:t>
        <a:bodyPr/>
        <a:lstStyle/>
        <a:p>
          <a:pPr rtl="0"/>
          <a:r>
            <a:rPr lang="en-US" b="1" dirty="0" smtClean="0">
              <a:latin typeface="Segoe Print" panose="02000600000000000000" pitchFamily="2" charset="0"/>
            </a:rPr>
            <a:t>Cancer Support Program </a:t>
          </a:r>
          <a:endParaRPr lang="en-US" b="1" dirty="0">
            <a:latin typeface="Segoe Print" panose="02000600000000000000" pitchFamily="2" charset="0"/>
          </a:endParaRPr>
        </a:p>
      </dgm:t>
    </dgm:pt>
    <dgm:pt modelId="{27ED60BC-7CC6-4FCC-85AF-BBFBBF076F91}" type="parTrans" cxnId="{CA094759-1CF7-40B6-8DD0-FF6215A39389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F400582D-C0C9-4AA6-B6DE-62F1690C0914}" type="sibTrans" cxnId="{CA094759-1CF7-40B6-8DD0-FF6215A39389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8A87AE11-3B17-48B9-A57F-B6734E38F327}">
      <dgm:prSet/>
      <dgm:spPr/>
      <dgm:t>
        <a:bodyPr/>
        <a:lstStyle/>
        <a:p>
          <a:pPr rtl="0"/>
          <a:r>
            <a:rPr lang="en-US" b="1" dirty="0" smtClean="0">
              <a:latin typeface="Segoe Print" panose="02000600000000000000" pitchFamily="2" charset="0"/>
            </a:rPr>
            <a:t>Healthy Pregnancy Program </a:t>
          </a:r>
          <a:endParaRPr lang="en-US" b="1" dirty="0">
            <a:latin typeface="Segoe Print" panose="02000600000000000000" pitchFamily="2" charset="0"/>
          </a:endParaRPr>
        </a:p>
      </dgm:t>
    </dgm:pt>
    <dgm:pt modelId="{CCDB0B41-47E2-4A29-8B56-63A265E95930}" type="parTrans" cxnId="{1A4DCFFB-DECD-4DE1-A121-700661CF180A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CE0EC9BE-F8BB-490F-AA23-D3AEA4B5940E}" type="sibTrans" cxnId="{1A4DCFFB-DECD-4DE1-A121-700661CF180A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FDCD8E41-6C63-4680-8F99-5D6EABB7A2D6}">
      <dgm:prSet/>
      <dgm:spPr/>
      <dgm:t>
        <a:bodyPr/>
        <a:lstStyle/>
        <a:p>
          <a:pPr rtl="0"/>
          <a:r>
            <a:rPr lang="en-US" b="1" smtClean="0">
              <a:latin typeface="Segoe Print" panose="02000600000000000000" pitchFamily="2" charset="0"/>
            </a:rPr>
            <a:t>Kidney Resource Services </a:t>
          </a:r>
          <a:endParaRPr lang="en-US" b="1">
            <a:latin typeface="Segoe Print" panose="02000600000000000000" pitchFamily="2" charset="0"/>
          </a:endParaRPr>
        </a:p>
      </dgm:t>
    </dgm:pt>
    <dgm:pt modelId="{7852DAC1-32A8-46BC-A391-1B8C6DE92468}" type="parTrans" cxnId="{112B0362-086B-4C25-A3FE-D666A32D1349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9627CED9-177E-4D7D-8129-07A03191E529}" type="sibTrans" cxnId="{112B0362-086B-4C25-A3FE-D666A32D1349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B3DA6050-6C9C-439E-99F5-E56DBE0E94E8}">
      <dgm:prSet/>
      <dgm:spPr/>
      <dgm:t>
        <a:bodyPr/>
        <a:lstStyle/>
        <a:p>
          <a:pPr rtl="0"/>
          <a:r>
            <a:rPr lang="en-US" b="1" dirty="0" smtClean="0">
              <a:latin typeface="Segoe Print" panose="02000600000000000000" pitchFamily="2" charset="0"/>
            </a:rPr>
            <a:t>Congenital Heart Disease Program</a:t>
          </a:r>
          <a:endParaRPr lang="en-US" b="1" dirty="0">
            <a:latin typeface="Segoe Print" panose="02000600000000000000" pitchFamily="2" charset="0"/>
          </a:endParaRPr>
        </a:p>
      </dgm:t>
    </dgm:pt>
    <dgm:pt modelId="{8EA34350-8F35-401C-89FB-2931351C3A99}" type="parTrans" cxnId="{66803256-3726-4B2B-A1D2-54B1A232FB47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AB2CB532-9BF6-4270-8DFD-30FA96F9E75E}" type="sibTrans" cxnId="{66803256-3726-4B2B-A1D2-54B1A232FB47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68FD6701-8984-483E-A449-7F31E81AB485}">
      <dgm:prSet/>
      <dgm:spPr/>
      <dgm:t>
        <a:bodyPr/>
        <a:lstStyle/>
        <a:p>
          <a:pPr rtl="0"/>
          <a:r>
            <a:rPr lang="en-US" b="1" smtClean="0">
              <a:latin typeface="Segoe Print" panose="02000600000000000000" pitchFamily="2" charset="0"/>
            </a:rPr>
            <a:t>Transplant Resources Services </a:t>
          </a:r>
          <a:endParaRPr lang="en-US" b="1">
            <a:latin typeface="Segoe Print" panose="02000600000000000000" pitchFamily="2" charset="0"/>
          </a:endParaRPr>
        </a:p>
      </dgm:t>
    </dgm:pt>
    <dgm:pt modelId="{4030AAFC-2E6C-4547-91F1-3C7148C970CF}" type="parTrans" cxnId="{24ECE7D6-DE74-4E2F-9FFF-AAB82AE34EA2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BF135E11-858F-47E0-8C8C-4B9E33AB3A4B}" type="sibTrans" cxnId="{24ECE7D6-DE74-4E2F-9FFF-AAB82AE34EA2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9EA7F565-F1E4-415B-B4C7-36AE75AD0901}">
      <dgm:prSet/>
      <dgm:spPr/>
      <dgm:t>
        <a:bodyPr/>
        <a:lstStyle/>
        <a:p>
          <a:pPr rtl="0"/>
          <a:r>
            <a:rPr lang="en-US" b="1" smtClean="0">
              <a:latin typeface="Segoe Print" panose="02000600000000000000" pitchFamily="2" charset="0"/>
            </a:rPr>
            <a:t>Diabetes Support Program</a:t>
          </a:r>
          <a:endParaRPr lang="en-US" b="1">
            <a:latin typeface="Segoe Print" panose="02000600000000000000" pitchFamily="2" charset="0"/>
          </a:endParaRPr>
        </a:p>
      </dgm:t>
    </dgm:pt>
    <dgm:pt modelId="{5A499C40-C6D2-4CC2-B205-CC28999D6955}" type="parTrans" cxnId="{C19FF971-AD7B-4253-B46B-F33F447859A2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574E40E3-044C-4293-B7BD-A40AE2513271}" type="sibTrans" cxnId="{C19FF971-AD7B-4253-B46B-F33F447859A2}">
      <dgm:prSet/>
      <dgm:spPr/>
      <dgm:t>
        <a:bodyPr/>
        <a:lstStyle/>
        <a:p>
          <a:endParaRPr lang="en-US" b="1">
            <a:latin typeface="Segoe Print" panose="02000600000000000000" pitchFamily="2" charset="0"/>
          </a:endParaRPr>
        </a:p>
      </dgm:t>
    </dgm:pt>
    <dgm:pt modelId="{0342B339-962F-4376-ABCB-B1D4B25C6E0A}" type="pres">
      <dgm:prSet presAssocID="{42C74BD7-5B86-4534-B456-22C782C59F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ECA662-5305-4CA3-B61C-85669E510DF8}" type="pres">
      <dgm:prSet presAssocID="{9FDDADAC-DBF6-4641-8A35-0AD89D7ECB6F}" presName="linNode" presStyleCnt="0"/>
      <dgm:spPr/>
      <dgm:t>
        <a:bodyPr/>
        <a:lstStyle/>
        <a:p>
          <a:endParaRPr lang="en-US"/>
        </a:p>
      </dgm:t>
    </dgm:pt>
    <dgm:pt modelId="{6E329F87-724B-4E40-94ED-7525021D534E}" type="pres">
      <dgm:prSet presAssocID="{9FDDADAC-DBF6-4641-8A35-0AD89D7ECB6F}" presName="parentText" presStyleLbl="node1" presStyleIdx="0" presStyleCnt="1" custScaleY="64491" custLinFactNeighborX="-809" custLinFactNeighborY="-13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AAF69-8D58-41A4-AF1C-C4F9232052DC}" type="pres">
      <dgm:prSet presAssocID="{9FDDADAC-DBF6-4641-8A35-0AD89D7ECB6F}" presName="descendantText" presStyleLbl="alignAccFollowNode1" presStyleIdx="0" presStyleCnt="1" custScaleX="59041" custScaleY="80940" custLinFactNeighborX="-546" custLinFactNeighborY="-17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803256-3726-4B2B-A1D2-54B1A232FB47}" srcId="{9FDDADAC-DBF6-4641-8A35-0AD89D7ECB6F}" destId="{B3DA6050-6C9C-439E-99F5-E56DBE0E94E8}" srcOrd="4" destOrd="0" parTransId="{8EA34350-8F35-401C-89FB-2931351C3A99}" sibTransId="{AB2CB532-9BF6-4270-8DFD-30FA96F9E75E}"/>
    <dgm:cxn modelId="{CCBCDBAF-A2DB-4574-ABA3-111E7B856F43}" type="presOf" srcId="{68FD6701-8984-483E-A449-7F31E81AB485}" destId="{0F6AAF69-8D58-41A4-AF1C-C4F9232052DC}" srcOrd="0" destOrd="5" presId="urn:microsoft.com/office/officeart/2005/8/layout/vList5"/>
    <dgm:cxn modelId="{EE5FA4D4-E32B-4876-A206-DC4BB3EEA9AB}" type="presOf" srcId="{9EA7F565-F1E4-415B-B4C7-36AE75AD0901}" destId="{0F6AAF69-8D58-41A4-AF1C-C4F9232052DC}" srcOrd="0" destOrd="6" presId="urn:microsoft.com/office/officeart/2005/8/layout/vList5"/>
    <dgm:cxn modelId="{C19FF971-AD7B-4253-B46B-F33F447859A2}" srcId="{9FDDADAC-DBF6-4641-8A35-0AD89D7ECB6F}" destId="{9EA7F565-F1E4-415B-B4C7-36AE75AD0901}" srcOrd="6" destOrd="0" parTransId="{5A499C40-C6D2-4CC2-B205-CC28999D6955}" sibTransId="{574E40E3-044C-4293-B7BD-A40AE2513271}"/>
    <dgm:cxn modelId="{F3EB6EE6-653D-4566-AE52-98005C73DADF}" srcId="{42C74BD7-5B86-4534-B456-22C782C59F8B}" destId="{9FDDADAC-DBF6-4641-8A35-0AD89D7ECB6F}" srcOrd="0" destOrd="0" parTransId="{9CFE5B3A-6E68-4575-AB9D-E2D9AEED28FA}" sibTransId="{FB86010A-C0E0-4C95-B25F-911D606459F1}"/>
    <dgm:cxn modelId="{6E665333-76CF-4806-ABB8-8127F2BA4702}" type="presOf" srcId="{42C74BD7-5B86-4534-B456-22C782C59F8B}" destId="{0342B339-962F-4376-ABCB-B1D4B25C6E0A}" srcOrd="0" destOrd="0" presId="urn:microsoft.com/office/officeart/2005/8/layout/vList5"/>
    <dgm:cxn modelId="{1A4DCFFB-DECD-4DE1-A121-700661CF180A}" srcId="{9FDDADAC-DBF6-4641-8A35-0AD89D7ECB6F}" destId="{8A87AE11-3B17-48B9-A57F-B6734E38F327}" srcOrd="2" destOrd="0" parTransId="{CCDB0B41-47E2-4A29-8B56-63A265E95930}" sibTransId="{CE0EC9BE-F8BB-490F-AA23-D3AEA4B5940E}"/>
    <dgm:cxn modelId="{0E744512-6B79-4CB1-BA0B-966B36B8627D}" srcId="{9FDDADAC-DBF6-4641-8A35-0AD89D7ECB6F}" destId="{3738C169-BC2C-493F-86E2-8763EEFC293E}" srcOrd="0" destOrd="0" parTransId="{D83D0B0D-E41D-4488-BB00-26183BDC0A67}" sibTransId="{3A604424-88AA-40E9-9003-864AD1384576}"/>
    <dgm:cxn modelId="{7EDEC147-C303-4C6F-B6E0-8038140BC762}" type="presOf" srcId="{3738C169-BC2C-493F-86E2-8763EEFC293E}" destId="{0F6AAF69-8D58-41A4-AF1C-C4F9232052DC}" srcOrd="0" destOrd="0" presId="urn:microsoft.com/office/officeart/2005/8/layout/vList5"/>
    <dgm:cxn modelId="{99D0B46B-90C9-495B-98F3-51FE2156ED10}" type="presOf" srcId="{ACD1BDA3-361E-4C7D-9B43-85DDAD1323E0}" destId="{0F6AAF69-8D58-41A4-AF1C-C4F9232052DC}" srcOrd="0" destOrd="1" presId="urn:microsoft.com/office/officeart/2005/8/layout/vList5"/>
    <dgm:cxn modelId="{0DCAB37E-E6F3-4E7B-AD08-3D9A42740044}" type="presOf" srcId="{8A87AE11-3B17-48B9-A57F-B6734E38F327}" destId="{0F6AAF69-8D58-41A4-AF1C-C4F9232052DC}" srcOrd="0" destOrd="2" presId="urn:microsoft.com/office/officeart/2005/8/layout/vList5"/>
    <dgm:cxn modelId="{112B0362-086B-4C25-A3FE-D666A32D1349}" srcId="{9FDDADAC-DBF6-4641-8A35-0AD89D7ECB6F}" destId="{FDCD8E41-6C63-4680-8F99-5D6EABB7A2D6}" srcOrd="3" destOrd="0" parTransId="{7852DAC1-32A8-46BC-A391-1B8C6DE92468}" sibTransId="{9627CED9-177E-4D7D-8129-07A03191E529}"/>
    <dgm:cxn modelId="{FED08D82-5F58-414E-8092-0816CA7A4E03}" type="presOf" srcId="{FDCD8E41-6C63-4680-8F99-5D6EABB7A2D6}" destId="{0F6AAF69-8D58-41A4-AF1C-C4F9232052DC}" srcOrd="0" destOrd="3" presId="urn:microsoft.com/office/officeart/2005/8/layout/vList5"/>
    <dgm:cxn modelId="{E13942A9-5956-4D36-B10D-1A8E4F7D3BC3}" type="presOf" srcId="{9FDDADAC-DBF6-4641-8A35-0AD89D7ECB6F}" destId="{6E329F87-724B-4E40-94ED-7525021D534E}" srcOrd="0" destOrd="0" presId="urn:microsoft.com/office/officeart/2005/8/layout/vList5"/>
    <dgm:cxn modelId="{24ECE7D6-DE74-4E2F-9FFF-AAB82AE34EA2}" srcId="{9FDDADAC-DBF6-4641-8A35-0AD89D7ECB6F}" destId="{68FD6701-8984-483E-A449-7F31E81AB485}" srcOrd="5" destOrd="0" parTransId="{4030AAFC-2E6C-4547-91F1-3C7148C970CF}" sibTransId="{BF135E11-858F-47E0-8C8C-4B9E33AB3A4B}"/>
    <dgm:cxn modelId="{0D821669-5274-4DDD-B60A-66672F402BD0}" type="presOf" srcId="{B3DA6050-6C9C-439E-99F5-E56DBE0E94E8}" destId="{0F6AAF69-8D58-41A4-AF1C-C4F9232052DC}" srcOrd="0" destOrd="4" presId="urn:microsoft.com/office/officeart/2005/8/layout/vList5"/>
    <dgm:cxn modelId="{CA094759-1CF7-40B6-8DD0-FF6215A39389}" srcId="{9FDDADAC-DBF6-4641-8A35-0AD89D7ECB6F}" destId="{ACD1BDA3-361E-4C7D-9B43-85DDAD1323E0}" srcOrd="1" destOrd="0" parTransId="{27ED60BC-7CC6-4FCC-85AF-BBFBBF076F91}" sibTransId="{F400582D-C0C9-4AA6-B6DE-62F1690C0914}"/>
    <dgm:cxn modelId="{12101EAB-0BDD-4CE0-94B1-1C426285E91D}" type="presParOf" srcId="{0342B339-962F-4376-ABCB-B1D4B25C6E0A}" destId="{DFECA662-5305-4CA3-B61C-85669E510DF8}" srcOrd="0" destOrd="0" presId="urn:microsoft.com/office/officeart/2005/8/layout/vList5"/>
    <dgm:cxn modelId="{E624ACA0-AD4F-437E-914D-BA6356E233F7}" type="presParOf" srcId="{DFECA662-5305-4CA3-B61C-85669E510DF8}" destId="{6E329F87-724B-4E40-94ED-7525021D534E}" srcOrd="0" destOrd="0" presId="urn:microsoft.com/office/officeart/2005/8/layout/vList5"/>
    <dgm:cxn modelId="{F80AEC6D-B17A-4CAA-B113-C85E59B223A6}" type="presParOf" srcId="{DFECA662-5305-4CA3-B61C-85669E510DF8}" destId="{0F6AAF69-8D58-41A4-AF1C-C4F9232052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77DD6-B905-44E9-A7F3-D11DAB4031E4}">
      <dsp:nvSpPr>
        <dsp:cNvPr id="0" name=""/>
        <dsp:cNvSpPr/>
      </dsp:nvSpPr>
      <dsp:spPr>
        <a:xfrm rot="16200000">
          <a:off x="-1017124" y="1019336"/>
          <a:ext cx="3632530" cy="159385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Segoe Print" panose="02000600000000000000" pitchFamily="2" charset="0"/>
            </a:rPr>
            <a:t>See and talk with a doctor 24/7 using a mobile device or computer</a:t>
          </a:r>
          <a:endParaRPr lang="en-US" sz="1200" b="1" kern="1200" dirty="0">
            <a:latin typeface="Segoe Print" panose="02000600000000000000" pitchFamily="2" charset="0"/>
          </a:endParaRPr>
        </a:p>
      </dsp:txBody>
      <dsp:txXfrm rot="5400000">
        <a:off x="2213" y="726505"/>
        <a:ext cx="1593856" cy="2179518"/>
      </dsp:txXfrm>
    </dsp:sp>
    <dsp:sp modelId="{4AABE15D-F6F2-42A9-B4F6-E8C2D686D24E}">
      <dsp:nvSpPr>
        <dsp:cNvPr id="0" name=""/>
        <dsp:cNvSpPr/>
      </dsp:nvSpPr>
      <dsp:spPr>
        <a:xfrm rot="16200000">
          <a:off x="696271" y="1019336"/>
          <a:ext cx="3632530" cy="159385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Segoe Print" panose="02000600000000000000" pitchFamily="2" charset="0"/>
            </a:rPr>
            <a:t>Most visits only take 10- 15 minutes</a:t>
          </a:r>
          <a:endParaRPr lang="en-US" sz="1200" b="1" kern="1200" dirty="0">
            <a:latin typeface="Segoe Print" panose="02000600000000000000" pitchFamily="2" charset="0"/>
          </a:endParaRPr>
        </a:p>
      </dsp:txBody>
      <dsp:txXfrm rot="5400000">
        <a:off x="1715608" y="726505"/>
        <a:ext cx="1593856" cy="2179518"/>
      </dsp:txXfrm>
    </dsp:sp>
    <dsp:sp modelId="{C8492F98-0E8B-42A0-BC3B-AC55CC429D2D}">
      <dsp:nvSpPr>
        <dsp:cNvPr id="0" name=""/>
        <dsp:cNvSpPr/>
      </dsp:nvSpPr>
      <dsp:spPr>
        <a:xfrm rot="16200000">
          <a:off x="2565235" y="863768"/>
          <a:ext cx="3632530" cy="190499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Segoe Print" panose="02000600000000000000" pitchFamily="2" charset="0"/>
            </a:rPr>
            <a:t>Doctor is able to provide a prescription if needed and will send electronically to the pharmacy of your choice</a:t>
          </a:r>
          <a:endParaRPr lang="en-US" sz="1200" b="1" kern="1200">
            <a:latin typeface="Segoe Print" panose="02000600000000000000" pitchFamily="2" charset="0"/>
          </a:endParaRPr>
        </a:p>
      </dsp:txBody>
      <dsp:txXfrm rot="5400000">
        <a:off x="3429004" y="726505"/>
        <a:ext cx="1904992" cy="2179518"/>
      </dsp:txXfrm>
    </dsp:sp>
    <dsp:sp modelId="{DA9075BC-321B-4C7E-A1D7-13AAB38029DE}">
      <dsp:nvSpPr>
        <dsp:cNvPr id="0" name=""/>
        <dsp:cNvSpPr/>
      </dsp:nvSpPr>
      <dsp:spPr>
        <a:xfrm rot="16200000">
          <a:off x="4434198" y="1019336"/>
          <a:ext cx="3632530" cy="159385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Segoe Print" panose="02000600000000000000" pitchFamily="2" charset="0"/>
            </a:rPr>
            <a:t>Most commonly used for Colds, Flu, Allergies, Fever, Pink eye, Sore throat. This service is not good for anything that requires a hands on exam or an emergency</a:t>
          </a:r>
          <a:endParaRPr lang="en-US" sz="1200" b="1" kern="1200">
            <a:latin typeface="Segoe Print" panose="02000600000000000000" pitchFamily="2" charset="0"/>
          </a:endParaRPr>
        </a:p>
      </dsp:txBody>
      <dsp:txXfrm rot="5400000">
        <a:off x="5453535" y="726505"/>
        <a:ext cx="1593856" cy="2179518"/>
      </dsp:txXfrm>
    </dsp:sp>
    <dsp:sp modelId="{E7ADB784-E05E-4CF3-B2A4-A02ABAF3B2F8}">
      <dsp:nvSpPr>
        <dsp:cNvPr id="0" name=""/>
        <dsp:cNvSpPr/>
      </dsp:nvSpPr>
      <dsp:spPr>
        <a:xfrm rot="16200000">
          <a:off x="6149806" y="1019336"/>
          <a:ext cx="3632530" cy="159385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Segoe Print" panose="02000600000000000000" pitchFamily="2" charset="0"/>
            </a:rPr>
            <a:t>Able to use for mental health visits as well</a:t>
          </a:r>
          <a:endParaRPr lang="en-US" sz="1200" b="1" kern="1200">
            <a:latin typeface="Segoe Print" panose="02000600000000000000" pitchFamily="2" charset="0"/>
          </a:endParaRPr>
        </a:p>
      </dsp:txBody>
      <dsp:txXfrm rot="5400000">
        <a:off x="7169143" y="726505"/>
        <a:ext cx="1593856" cy="2179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E214A-8B41-4056-AD50-71D099C7DE34}">
      <dsp:nvSpPr>
        <dsp:cNvPr id="0" name=""/>
        <dsp:cNvSpPr/>
      </dsp:nvSpPr>
      <dsp:spPr>
        <a:xfrm>
          <a:off x="0" y="529828"/>
          <a:ext cx="2643187" cy="1585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egoe Print" panose="02000600000000000000" pitchFamily="2" charset="0"/>
            </a:rPr>
            <a:t>Registered nurses available 24/7 to answer health questions</a:t>
          </a:r>
          <a:endParaRPr lang="en-US" sz="1700" b="1" kern="1200" dirty="0">
            <a:latin typeface="Segoe Print" panose="02000600000000000000" pitchFamily="2" charset="0"/>
          </a:endParaRPr>
        </a:p>
      </dsp:txBody>
      <dsp:txXfrm>
        <a:off x="0" y="529828"/>
        <a:ext cx="2643187" cy="1585912"/>
      </dsp:txXfrm>
    </dsp:sp>
    <dsp:sp modelId="{2B7DCC7C-D445-4665-80D3-6B4054A00279}">
      <dsp:nvSpPr>
        <dsp:cNvPr id="0" name=""/>
        <dsp:cNvSpPr/>
      </dsp:nvSpPr>
      <dsp:spPr>
        <a:xfrm>
          <a:off x="2907506" y="529828"/>
          <a:ext cx="2643187" cy="1585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egoe Print" panose="02000600000000000000" pitchFamily="2" charset="0"/>
            </a:rPr>
            <a:t>Assists with decisions on seeking care</a:t>
          </a:r>
          <a:endParaRPr lang="en-US" sz="1700" b="1" kern="1200" dirty="0">
            <a:latin typeface="Segoe Print" panose="02000600000000000000" pitchFamily="2" charset="0"/>
          </a:endParaRPr>
        </a:p>
      </dsp:txBody>
      <dsp:txXfrm>
        <a:off x="2907506" y="529828"/>
        <a:ext cx="2643187" cy="1585912"/>
      </dsp:txXfrm>
    </dsp:sp>
    <dsp:sp modelId="{7AB03832-FF3E-45C3-9CB5-9E97B56E1247}">
      <dsp:nvSpPr>
        <dsp:cNvPr id="0" name=""/>
        <dsp:cNvSpPr/>
      </dsp:nvSpPr>
      <dsp:spPr>
        <a:xfrm>
          <a:off x="5815012" y="529828"/>
          <a:ext cx="2643187" cy="1585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Segoe Print" panose="02000600000000000000" pitchFamily="2" charset="0"/>
            </a:rPr>
            <a:t>Will locate a provider, urgent care facility or hospital if needed</a:t>
          </a:r>
          <a:endParaRPr lang="en-US" sz="1700" b="1" kern="1200" dirty="0">
            <a:latin typeface="Segoe Print" panose="02000600000000000000" pitchFamily="2" charset="0"/>
          </a:endParaRPr>
        </a:p>
      </dsp:txBody>
      <dsp:txXfrm>
        <a:off x="5815012" y="529828"/>
        <a:ext cx="2643187" cy="1585912"/>
      </dsp:txXfrm>
    </dsp:sp>
    <dsp:sp modelId="{5F4A60C7-0178-4E2F-AE12-5A0BD6BEAE95}">
      <dsp:nvSpPr>
        <dsp:cNvPr id="0" name=""/>
        <dsp:cNvSpPr/>
      </dsp:nvSpPr>
      <dsp:spPr>
        <a:xfrm>
          <a:off x="1453753" y="2380059"/>
          <a:ext cx="2643187" cy="1585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Segoe Print" panose="02000600000000000000" pitchFamily="2" charset="0"/>
            </a:rPr>
            <a:t>$0 copay for UHC members</a:t>
          </a:r>
          <a:endParaRPr lang="en-US" sz="1700" b="1" kern="1200">
            <a:latin typeface="Segoe Print" panose="02000600000000000000" pitchFamily="2" charset="0"/>
          </a:endParaRPr>
        </a:p>
      </dsp:txBody>
      <dsp:txXfrm>
        <a:off x="1453753" y="2380059"/>
        <a:ext cx="2643187" cy="1585912"/>
      </dsp:txXfrm>
    </dsp:sp>
    <dsp:sp modelId="{02B9563B-3D51-4F13-AABE-12C5D1DE8931}">
      <dsp:nvSpPr>
        <dsp:cNvPr id="0" name=""/>
        <dsp:cNvSpPr/>
      </dsp:nvSpPr>
      <dsp:spPr>
        <a:xfrm>
          <a:off x="4361259" y="2380059"/>
          <a:ext cx="2643187" cy="1585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Segoe Print" panose="02000600000000000000" pitchFamily="2" charset="0"/>
            </a:rPr>
            <a:t>Call the number on the back of your medical ID card</a:t>
          </a:r>
          <a:endParaRPr lang="en-US" sz="1700" b="1" kern="1200">
            <a:latin typeface="Segoe Print" panose="02000600000000000000" pitchFamily="2" charset="0"/>
          </a:endParaRPr>
        </a:p>
      </dsp:txBody>
      <dsp:txXfrm>
        <a:off x="4361259" y="2380059"/>
        <a:ext cx="2643187" cy="1585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AAF69-8D58-41A4-AF1C-C4F9232052DC}">
      <dsp:nvSpPr>
        <dsp:cNvPr id="0" name=""/>
        <dsp:cNvSpPr/>
      </dsp:nvSpPr>
      <dsp:spPr>
        <a:xfrm rot="5400000">
          <a:off x="4429738" y="-91383"/>
          <a:ext cx="2713756" cy="32248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smtClean="0">
              <a:latin typeface="Segoe Print" panose="02000600000000000000" pitchFamily="2" charset="0"/>
            </a:rPr>
            <a:t>Spine &amp; Joint Program</a:t>
          </a:r>
          <a:endParaRPr lang="en-US" sz="1300" b="1" kern="1200">
            <a:latin typeface="Segoe Print" panose="02000600000000000000" pitchFamily="2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Segoe Print" panose="02000600000000000000" pitchFamily="2" charset="0"/>
            </a:rPr>
            <a:t>Cancer Support Program </a:t>
          </a:r>
          <a:endParaRPr lang="en-US" sz="1300" b="1" kern="1200" dirty="0">
            <a:latin typeface="Segoe Print" panose="02000600000000000000" pitchFamily="2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Segoe Print" panose="02000600000000000000" pitchFamily="2" charset="0"/>
            </a:rPr>
            <a:t>Healthy Pregnancy Program </a:t>
          </a:r>
          <a:endParaRPr lang="en-US" sz="1300" b="1" kern="1200" dirty="0">
            <a:latin typeface="Segoe Print" panose="02000600000000000000" pitchFamily="2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smtClean="0">
              <a:latin typeface="Segoe Print" panose="02000600000000000000" pitchFamily="2" charset="0"/>
            </a:rPr>
            <a:t>Kidney Resource Services </a:t>
          </a:r>
          <a:endParaRPr lang="en-US" sz="1300" b="1" kern="1200">
            <a:latin typeface="Segoe Print" panose="02000600000000000000" pitchFamily="2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latin typeface="Segoe Print" panose="02000600000000000000" pitchFamily="2" charset="0"/>
            </a:rPr>
            <a:t>Congenital Heart Disease Program</a:t>
          </a:r>
          <a:endParaRPr lang="en-US" sz="1300" b="1" kern="1200" dirty="0">
            <a:latin typeface="Segoe Print" panose="02000600000000000000" pitchFamily="2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smtClean="0">
              <a:latin typeface="Segoe Print" panose="02000600000000000000" pitchFamily="2" charset="0"/>
            </a:rPr>
            <a:t>Transplant Resources Services </a:t>
          </a:r>
          <a:endParaRPr lang="en-US" sz="1300" b="1" kern="1200">
            <a:latin typeface="Segoe Print" panose="02000600000000000000" pitchFamily="2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smtClean="0">
              <a:latin typeface="Segoe Print" panose="02000600000000000000" pitchFamily="2" charset="0"/>
            </a:rPr>
            <a:t>Diabetes Support Program</a:t>
          </a:r>
          <a:endParaRPr lang="en-US" sz="1300" b="1" kern="1200">
            <a:latin typeface="Segoe Print" panose="02000600000000000000" pitchFamily="2" charset="0"/>
          </a:endParaRPr>
        </a:p>
      </dsp:txBody>
      <dsp:txXfrm rot="-5400000">
        <a:off x="4174203" y="296627"/>
        <a:ext cx="3092353" cy="2448806"/>
      </dsp:txXfrm>
    </dsp:sp>
    <dsp:sp modelId="{6E329F87-724B-4E40-94ED-7525021D534E}">
      <dsp:nvSpPr>
        <dsp:cNvPr id="0" name=""/>
        <dsp:cNvSpPr/>
      </dsp:nvSpPr>
      <dsp:spPr>
        <a:xfrm>
          <a:off x="1074405" y="164140"/>
          <a:ext cx="3072384" cy="27028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Segoe Print" panose="02000600000000000000" pitchFamily="2" charset="0"/>
            </a:rPr>
            <a:t>Programs to help manage conditions such as Asthma, Coronary Artery Disease, Diabetes, Heart Failure</a:t>
          </a:r>
          <a:endParaRPr lang="en-US" sz="1900" b="1" kern="1200" dirty="0">
            <a:latin typeface="Segoe Print" panose="02000600000000000000" pitchFamily="2" charset="0"/>
          </a:endParaRPr>
        </a:p>
      </dsp:txBody>
      <dsp:txXfrm>
        <a:off x="1206346" y="296081"/>
        <a:ext cx="2808502" cy="2438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1D15CF89-DD23-4BB8-8CCD-FD347AE37DCA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FA2ED1E-FB16-487E-B839-749209BA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AB2DEFF5-4EA0-4B5C-A4B6-668CA65ACB94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69BC9AF3-C05D-47DC-8EFA-A851BEC8A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3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9AF3-C05D-47DC-8EFA-A851BEC8A9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3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526ABC-ED94-4BFA-A3FA-A6B5D3F92977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78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D96C37-6472-4732-8571-C290A52F291F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6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5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A6FCF5-298C-4078-B3CC-043A85883C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4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9AF3-C05D-47DC-8EFA-A851BEC8A9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6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As announced in an email in May, our first NEOGOV data purge process will start on 10/1/19.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9AF3-C05D-47DC-8EFA-A851BEC8A9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What’s next?  Prior to the purge…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*</a:t>
            </a:r>
            <a:r>
              <a:rPr lang="en-US" baseline="0" dirty="0" err="1" smtClean="0"/>
              <a:t>Depts</a:t>
            </a:r>
            <a:r>
              <a:rPr lang="en-US" baseline="0" dirty="0" smtClean="0"/>
              <a:t> will receive lists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*</a:t>
            </a:r>
            <a:r>
              <a:rPr lang="en-US" baseline="0" dirty="0" err="1" smtClean="0"/>
              <a:t>Depts</a:t>
            </a:r>
            <a:r>
              <a:rPr lang="en-US" baseline="0" dirty="0" smtClean="0"/>
              <a:t> needs to review and respond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    -Take time to find out or identify what needs to be kept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     -This might involve reaching out to others who might know if there is a litigation, claim, PIA request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Once data is deleted, it is gone forever.  Even NEOGOV is not able to retrieve it.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More details will be in the email communication with the lists to be sent.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you are not sure, please check with HRMD.  We can meet with you if needed.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9AF3-C05D-47DC-8EFA-A851BEC8A9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potential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candidates with Talent Search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Talent Search allows you to search for potential candidates within your own applicant pool using keywords, position titles, skills, and locations.</a:t>
            </a:r>
          </a:p>
          <a:p>
            <a:pPr marL="0" indent="0"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be able to search for applications that were submitted within 3 years of the current date.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9AF3-C05D-47DC-8EFA-A851BEC8A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5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In the left panel, you can refine your search areas such 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Latest Application Received; Skills; Education; and Certificates/Licenses.</a:t>
            </a:r>
          </a:p>
          <a:p>
            <a:pPr marL="0" indent="0">
              <a:buFontTx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% of match for each applicant.</a:t>
            </a:r>
          </a:p>
          <a:p>
            <a:pPr marL="0" indent="0">
              <a:buFontTx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 Talent Profile will allow you to take a closer look at an applicant.</a:t>
            </a:r>
          </a:p>
          <a:p>
            <a:pPr marL="0" indent="0">
              <a:buFontTx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notices can be sent individually or in bulk from Talent Search.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9AF3-C05D-47DC-8EFA-A851BEC8A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05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The Talent Profile section has four areas: • General Information • Work Experience • Education • Additional Information 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The Applications section will display to view applications submitted by the applicant.  Only able to see applications submitted to your department.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9AF3-C05D-47DC-8EFA-A851BEC8A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17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Applicant will receive an email with a link to view the job description and apply for the job posting.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9AF3-C05D-47DC-8EFA-A851BEC8A9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6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547893-BF07-4162-B1B3-EE973C76AADD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8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C94D-7F08-4E7C-99F8-1009236F6D11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04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5EBE-118E-4170-91A4-3F4C1719C371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4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FF2E-1790-4279-893F-06BE645E58E2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9165-CD69-4023-BAF5-24D26E710306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9153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8F11-4782-4F29-8A59-04F101A6AF01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6F9B-AB25-4C1C-BF1C-66D3F982E9E3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9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74C1-ED20-4B59-B866-BAA7098DB4E2}" type="datetime1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8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4082-79DC-45B9-BF53-871057422208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CAD4-E155-4788-8737-3D063E1EACB4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2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B0D4-EA60-494A-B65C-3B9D67D3ACF9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5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6435-0917-4216-970D-6B1AE150C70E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6A0D-3A6C-4BF6-9610-C714E663D5BB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0EA4-2BD5-4A6A-A35D-EE037EF8AC36}" type="datetime1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1458-25DF-466A-8FE3-1CF5A912FA32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5553-AD4C-4D76-919F-0EED27D3D7CC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12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0275-6CDB-421D-A8A8-2BEB5FD588BF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181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A42B-86BF-4095-AF2A-99B6E1879351}" type="datetime1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84693A-2EAB-4A30-8DFE-3FCC25DE290C}" type="datetime1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E786-D238-442D-B096-CCAF4E65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6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ances.diep@traviscountytx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960605" y="2743200"/>
            <a:ext cx="6154738" cy="3191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HR Liaison Meeting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Human Resources Management Department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Friday, July 26,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6" y="5579853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7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+mn-lt"/>
              </a:rPr>
              <a:t>Compensation Status for FY 2020</a:t>
            </a:r>
            <a:endParaRPr lang="en-US" sz="3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Under Consideration</a:t>
            </a:r>
            <a:endParaRPr lang="en-US" sz="2800" dirty="0" smtClean="0"/>
          </a:p>
          <a:p>
            <a:r>
              <a:rPr lang="en-US" sz="2800" dirty="0" smtClean="0"/>
              <a:t>Elected Official increases – some mandated by state legislature. </a:t>
            </a:r>
          </a:p>
          <a:p>
            <a:pPr lvl="1"/>
            <a:r>
              <a:rPr lang="en-US" sz="2400" dirty="0" smtClean="0"/>
              <a:t>This item is expected </a:t>
            </a:r>
            <a:r>
              <a:rPr lang="en-US" sz="2400" dirty="0"/>
              <a:t>to be discussed in Court on July 30</a:t>
            </a:r>
            <a:r>
              <a:rPr lang="en-US" sz="2400" baseline="30000" dirty="0"/>
              <a:t>th</a:t>
            </a:r>
            <a:r>
              <a:rPr lang="en-US" sz="2400" dirty="0" smtClean="0"/>
              <a:t>.</a:t>
            </a:r>
          </a:p>
          <a:p>
            <a:r>
              <a:rPr lang="en-US" sz="2800" dirty="0"/>
              <a:t>Step increase for POPS – funding in budget guidelines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General Increase – great interest expressed by Court to do some type of general increase.</a:t>
            </a:r>
          </a:p>
          <a:p>
            <a:pPr lvl="1"/>
            <a:r>
              <a:rPr lang="en-US" sz="2400" dirty="0" smtClean="0"/>
              <a:t>These items expected to be discussed in Court on August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C32C6-2FCD-4EDA-8700-B545ED35873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1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+mn-lt"/>
              </a:rPr>
              <a:t>Compensation Status for FY 2020</a:t>
            </a:r>
            <a:endParaRPr lang="en-US" sz="3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Additional Cost Drivers</a:t>
            </a:r>
            <a:endParaRPr lang="en-US" sz="2800" dirty="0" smtClean="0"/>
          </a:p>
          <a:p>
            <a:r>
              <a:rPr lang="en-US" sz="2800" dirty="0" smtClean="0"/>
              <a:t>Additional funding needed for retirement system.</a:t>
            </a:r>
          </a:p>
          <a:p>
            <a:r>
              <a:rPr lang="en-US" sz="2800" dirty="0" smtClean="0"/>
              <a:t>Additional funding needed for shift differential.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C32C6-2FCD-4EDA-8700-B545ED35873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2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+mn-lt"/>
              </a:rPr>
              <a:t>Upcoming Compensation Items</a:t>
            </a:r>
            <a:endParaRPr lang="en-US" sz="3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Implementation of FY 2020 Changes</a:t>
            </a:r>
          </a:p>
          <a:p>
            <a:r>
              <a:rPr lang="en-US" sz="2800" dirty="0" smtClean="0"/>
              <a:t>Changes to the Classified Pay Scale</a:t>
            </a:r>
          </a:p>
          <a:p>
            <a:r>
              <a:rPr lang="en-US" sz="2800" dirty="0" smtClean="0"/>
              <a:t>Recommendations due to FLSA Threshold Change</a:t>
            </a:r>
          </a:p>
          <a:p>
            <a:r>
              <a:rPr lang="en-US" sz="2800" dirty="0" smtClean="0"/>
              <a:t>Benchmark Study of FY 2020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C32C6-2FCD-4EDA-8700-B545ED35873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2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+mn-lt"/>
              </a:rPr>
              <a:t>Good-Bye Carlotta!</a:t>
            </a:r>
            <a:endParaRPr lang="en-US" sz="3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225925"/>
          </a:xfrm>
        </p:spPr>
        <p:txBody>
          <a:bodyPr/>
          <a:lstStyle/>
          <a:p>
            <a:r>
              <a:rPr lang="en-US" sz="2400" dirty="0" smtClean="0"/>
              <a:t>July 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will be Carlotta </a:t>
            </a:r>
            <a:r>
              <a:rPr lang="en-US" sz="2400" dirty="0" err="1" smtClean="0"/>
              <a:t>Leavy’s</a:t>
            </a:r>
            <a:r>
              <a:rPr lang="en-US" sz="2400" dirty="0" smtClean="0"/>
              <a:t> official last day in the Compensation Division of HRMD. She is retiring after 22 years of service with Travis County.</a:t>
            </a:r>
          </a:p>
          <a:p>
            <a:r>
              <a:rPr lang="en-US" sz="2400" dirty="0" smtClean="0"/>
              <a:t>Her last day in the office was July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HRMD will be recruiting for her replacement very soon.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C32C6-2FCD-4EDA-8700-B545ED35873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2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HR Services</a:t>
            </a:r>
          </a:p>
          <a:p>
            <a:pPr marL="0" indent="0" eaLnBrk="1" hangingPunct="1">
              <a:buNone/>
            </a:pPr>
            <a:r>
              <a:rPr lang="en-US" dirty="0" smtClean="0"/>
              <a:t>Zephyr Stone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19400" y="62484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/>
              <a:t>Travis County</a:t>
            </a:r>
          </a:p>
          <a:p>
            <a:r>
              <a:rPr lang="en-US" sz="1200" b="0" i="1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0133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HR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Interim Staffing</a:t>
            </a:r>
          </a:p>
          <a:p>
            <a:r>
              <a:rPr lang="en-US" dirty="0" smtClean="0"/>
              <a:t>Department Point of Contacts</a:t>
            </a:r>
          </a:p>
          <a:p>
            <a:r>
              <a:rPr lang="en-US" dirty="0" smtClean="0"/>
              <a:t>Update of HRS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Talent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19400" y="62484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/>
              <a:t>Travis County</a:t>
            </a:r>
          </a:p>
          <a:p>
            <a:r>
              <a:rPr lang="en-US" sz="1200" b="0" i="1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8815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NEOGOV Data Purge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76400"/>
            <a:ext cx="8049690" cy="441959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Starts 10/1/19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from 9/1/10 to 9/30/16 will be purged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less than 3 years will be retained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all data associated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including job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postings,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applications, applicant notices, evaluation steps, test schedules, eligible lists, referred lists and associated hire workflow details, requisitions.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Applicant master profiles will not be purged.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2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NEOGOV Data Purge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76400"/>
            <a:ext cx="8049690" cy="4419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Lists of requisitions and exam plans will be sent to departments by August 2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Departments review and respond by August 30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et HRMD know what data needs to be kept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Involved or subject to pending litigation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ubject to EEOC claim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Open records request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IMPORTANT: Once deleted, data cannot be restored.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5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NEOGOV Talent Search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0E786-D238-442D-B096-CCAF4E658402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311"/>
          <a:stretch/>
        </p:blipFill>
        <p:spPr>
          <a:xfrm>
            <a:off x="825186" y="1591878"/>
            <a:ext cx="4505954" cy="32434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5"/>
          <a:srcRect r="5387"/>
          <a:stretch/>
        </p:blipFill>
        <p:spPr>
          <a:xfrm>
            <a:off x="2229171" y="4993923"/>
            <a:ext cx="6229029" cy="11565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42207" y="4835375"/>
            <a:ext cx="148696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Enter keywords, titles, or skills.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1010" y="1643966"/>
            <a:ext cx="249903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Talent Search is found in the Applicants menu.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3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>
          <a:xfrm>
            <a:off x="457200" y="142416"/>
            <a:ext cx="7055380" cy="140053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Agenda</a:t>
            </a: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>
          <a:xfrm>
            <a:off x="927852" y="1295400"/>
            <a:ext cx="7073148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Director’s Update</a:t>
            </a:r>
            <a:endParaRPr lang="en-US" sz="2600" dirty="0" smtClean="0"/>
          </a:p>
          <a:p>
            <a:r>
              <a:rPr lang="en-US" sz="2800" dirty="0" smtClean="0"/>
              <a:t>Clinic Reminders</a:t>
            </a:r>
          </a:p>
          <a:p>
            <a:r>
              <a:rPr lang="en-US" sz="2800" dirty="0" smtClean="0"/>
              <a:t>Compensation</a:t>
            </a:r>
          </a:p>
          <a:p>
            <a:pPr eaLnBrk="1" hangingPunct="1"/>
            <a:r>
              <a:rPr lang="en-US" sz="2800" dirty="0" smtClean="0"/>
              <a:t>HR Services</a:t>
            </a:r>
          </a:p>
          <a:p>
            <a:pPr eaLnBrk="1" hangingPunct="1"/>
            <a:r>
              <a:rPr lang="en-US" sz="2800" dirty="0" smtClean="0"/>
              <a:t>Talent Services</a:t>
            </a:r>
            <a:endParaRPr lang="en-US" sz="2800" dirty="0"/>
          </a:p>
          <a:p>
            <a:r>
              <a:rPr lang="en-US" sz="2800" dirty="0" smtClean="0"/>
              <a:t>Benefits</a:t>
            </a:r>
          </a:p>
          <a:p>
            <a:r>
              <a:rPr lang="en-US" sz="2800" dirty="0" smtClean="0"/>
              <a:t>Risk Reminders</a:t>
            </a:r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6" y="5579853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680304" y="6037053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 dirty="0"/>
              <a:t>Travis County</a:t>
            </a:r>
          </a:p>
          <a:p>
            <a:r>
              <a:rPr lang="en-US" sz="1200" b="0" i="1" dirty="0"/>
              <a:t>Human Resources Management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1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NEOGOV Talent Search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0E786-D238-442D-B096-CCAF4E658402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45" r="575"/>
          <a:stretch/>
        </p:blipFill>
        <p:spPr>
          <a:xfrm>
            <a:off x="457200" y="1223962"/>
            <a:ext cx="8210550" cy="53054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16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NEOGOV Talent Search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0E786-D238-442D-B096-CCAF4E658402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710" y="1386184"/>
            <a:ext cx="251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View Talent Profile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133600"/>
            <a:ext cx="7855028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0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NEOGOV Talent Search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0E786-D238-442D-B096-CCAF4E658402}" type="slidenum">
              <a:rPr kumimoji="0" lang="en-US" sz="2801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/>
          <a:srcRect t="14145"/>
          <a:stretch/>
        </p:blipFill>
        <p:spPr>
          <a:xfrm>
            <a:off x="551385" y="1781175"/>
            <a:ext cx="804672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50" y="1367135"/>
            <a:ext cx="478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 of Email Notice to Applicant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2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Benefits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Bridgett </a:t>
            </a:r>
            <a:r>
              <a:rPr lang="en-US" sz="2400" dirty="0" err="1" smtClean="0"/>
              <a:t>Kovar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29305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780061" y="6324603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 dirty="0"/>
              <a:t>Travis County</a:t>
            </a:r>
          </a:p>
          <a:p>
            <a:r>
              <a:rPr lang="en-US" sz="1200" b="0" i="1" dirty="0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37486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553200" cy="1012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 Changes for FY20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106488" y="1393825"/>
            <a:ext cx="8001000" cy="4191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Commissioners Court approved health plan design changes and rate increases on June 25, 2019.</a:t>
            </a:r>
            <a:endParaRPr lang="en-US" alt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Plan Changes:</a:t>
            </a:r>
          </a:p>
          <a:p>
            <a:pPr lvl="1"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EPO and PPO – Virtual Visit Copay reduced to $10</a:t>
            </a:r>
          </a:p>
          <a:p>
            <a:pPr lvl="1"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Freeze enrollment for EPO – no new enrollments, but if currently on EPO allowed to make changes to dependent coverage.</a:t>
            </a:r>
          </a:p>
          <a:p>
            <a:pPr lvl="1"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HDHP changes will be effective January 1, 2020</a:t>
            </a:r>
          </a:p>
          <a:p>
            <a:pPr lvl="1"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2.1% rate increase to County, Employees, and Retirees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No changes to the Consumer Choice or HDHP.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Sun Life Dental rate increases to Base and High PPO plans.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No changes to Dental DHMO, Vision, Disability or Life Insurance.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9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</p:nvPr>
        </p:nvGraphicFramePr>
        <p:xfrm>
          <a:off x="228600" y="939470"/>
          <a:ext cx="8763000" cy="363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152400" y="141288"/>
            <a:ext cx="8229600" cy="752475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Virtual Visits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8038" y="4316413"/>
            <a:ext cx="4724400" cy="2541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7"/>
          <p:cNvGrpSpPr>
            <a:grpSpLocks/>
          </p:cNvGrpSpPr>
          <p:nvPr/>
        </p:nvGrpSpPr>
        <p:grpSpPr bwMode="auto">
          <a:xfrm rot="849353">
            <a:off x="6148388" y="104775"/>
            <a:ext cx="754062" cy="1146175"/>
            <a:chOff x="6633165" y="3796270"/>
            <a:chExt cx="830249" cy="1440098"/>
          </a:xfrm>
        </p:grpSpPr>
        <p:sp>
          <p:nvSpPr>
            <p:cNvPr id="9" name="Rectangle 8"/>
            <p:cNvSpPr/>
            <p:nvPr/>
          </p:nvSpPr>
          <p:spPr>
            <a:xfrm>
              <a:off x="6667455" y="3826036"/>
              <a:ext cx="762082" cy="137427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3DA1"/>
                </a:solidFill>
                <a:latin typeface="Franklin Gothic Book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633165" y="3796270"/>
              <a:ext cx="830249" cy="1440098"/>
              <a:chOff x="5964238" y="2914650"/>
              <a:chExt cx="1231899" cy="2136776"/>
            </a:xfrm>
            <a:solidFill>
              <a:srgbClr val="003DA1"/>
            </a:solidFill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5964238" y="2914650"/>
                <a:ext cx="1231899" cy="2136776"/>
              </a:xfrm>
              <a:custGeom>
                <a:avLst/>
                <a:gdLst>
                  <a:gd name="T0" fmla="*/ 49 w 870"/>
                  <a:gd name="T1" fmla="*/ 0 h 1518"/>
                  <a:gd name="T2" fmla="*/ 49 w 870"/>
                  <a:gd name="T3" fmla="*/ 1518 h 1518"/>
                  <a:gd name="T4" fmla="*/ 870 w 870"/>
                  <a:gd name="T5" fmla="*/ 49 h 1518"/>
                  <a:gd name="T6" fmla="*/ 396 w 870"/>
                  <a:gd name="T7" fmla="*/ 62 h 1518"/>
                  <a:gd name="T8" fmla="*/ 474 w 870"/>
                  <a:gd name="T9" fmla="*/ 62 h 1518"/>
                  <a:gd name="T10" fmla="*/ 408 w 870"/>
                  <a:gd name="T11" fmla="*/ 75 h 1518"/>
                  <a:gd name="T12" fmla="*/ 820 w 870"/>
                  <a:gd name="T13" fmla="*/ 121 h 1518"/>
                  <a:gd name="T14" fmla="*/ 592 w 870"/>
                  <a:gd name="T15" fmla="*/ 823 h 1518"/>
                  <a:gd name="T16" fmla="*/ 632 w 870"/>
                  <a:gd name="T17" fmla="*/ 615 h 1518"/>
                  <a:gd name="T18" fmla="*/ 675 w 870"/>
                  <a:gd name="T19" fmla="*/ 501 h 1518"/>
                  <a:gd name="T20" fmla="*/ 630 w 870"/>
                  <a:gd name="T21" fmla="*/ 388 h 1518"/>
                  <a:gd name="T22" fmla="*/ 233 w 870"/>
                  <a:gd name="T23" fmla="*/ 388 h 1518"/>
                  <a:gd name="T24" fmla="*/ 187 w 870"/>
                  <a:gd name="T25" fmla="*/ 502 h 1518"/>
                  <a:gd name="T26" fmla="*/ 233 w 870"/>
                  <a:gd name="T27" fmla="*/ 617 h 1518"/>
                  <a:gd name="T28" fmla="*/ 292 w 870"/>
                  <a:gd name="T29" fmla="*/ 754 h 1518"/>
                  <a:gd name="T30" fmla="*/ 50 w 870"/>
                  <a:gd name="T31" fmla="*/ 121 h 1518"/>
                  <a:gd name="T32" fmla="*/ 534 w 870"/>
                  <a:gd name="T33" fmla="*/ 722 h 1518"/>
                  <a:gd name="T34" fmla="*/ 311 w 870"/>
                  <a:gd name="T35" fmla="*/ 699 h 1518"/>
                  <a:gd name="T36" fmla="*/ 256 w 870"/>
                  <a:gd name="T37" fmla="*/ 564 h 1518"/>
                  <a:gd name="T38" fmla="*/ 241 w 870"/>
                  <a:gd name="T39" fmla="*/ 483 h 1518"/>
                  <a:gd name="T40" fmla="*/ 282 w 870"/>
                  <a:gd name="T41" fmla="*/ 412 h 1518"/>
                  <a:gd name="T42" fmla="*/ 393 w 870"/>
                  <a:gd name="T43" fmla="*/ 321 h 1518"/>
                  <a:gd name="T44" fmla="*/ 437 w 870"/>
                  <a:gd name="T45" fmla="*/ 332 h 1518"/>
                  <a:gd name="T46" fmla="*/ 521 w 870"/>
                  <a:gd name="T47" fmla="*/ 302 h 1518"/>
                  <a:gd name="T48" fmla="*/ 581 w 870"/>
                  <a:gd name="T49" fmla="*/ 449 h 1518"/>
                  <a:gd name="T50" fmla="*/ 626 w 870"/>
                  <a:gd name="T51" fmla="*/ 496 h 1518"/>
                  <a:gd name="T52" fmla="*/ 589 w 870"/>
                  <a:gd name="T53" fmla="*/ 572 h 1518"/>
                  <a:gd name="T54" fmla="*/ 553 w 870"/>
                  <a:gd name="T55" fmla="*/ 698 h 1518"/>
                  <a:gd name="T56" fmla="*/ 550 w 870"/>
                  <a:gd name="T57" fmla="*/ 850 h 1518"/>
                  <a:gd name="T58" fmla="*/ 339 w 870"/>
                  <a:gd name="T59" fmla="*/ 795 h 1518"/>
                  <a:gd name="T60" fmla="*/ 550 w 870"/>
                  <a:gd name="T61" fmla="*/ 850 h 1518"/>
                  <a:gd name="T62" fmla="*/ 392 w 870"/>
                  <a:gd name="T63" fmla="*/ 1409 h 1518"/>
                  <a:gd name="T64" fmla="*/ 435 w 870"/>
                  <a:gd name="T65" fmla="*/ 1452 h 1518"/>
                  <a:gd name="T66" fmla="*/ 50 w 870"/>
                  <a:gd name="T67" fmla="*/ 1038 h 1518"/>
                  <a:gd name="T68" fmla="*/ 144 w 870"/>
                  <a:gd name="T69" fmla="*/ 1104 h 1518"/>
                  <a:gd name="T70" fmla="*/ 169 w 870"/>
                  <a:gd name="T71" fmla="*/ 1190 h 1518"/>
                  <a:gd name="T72" fmla="*/ 300 w 870"/>
                  <a:gd name="T73" fmla="*/ 1104 h 1518"/>
                  <a:gd name="T74" fmla="*/ 325 w 870"/>
                  <a:gd name="T75" fmla="*/ 1190 h 1518"/>
                  <a:gd name="T76" fmla="*/ 247 w 870"/>
                  <a:gd name="T77" fmla="*/ 886 h 1518"/>
                  <a:gd name="T78" fmla="*/ 433 w 870"/>
                  <a:gd name="T79" fmla="*/ 1096 h 1518"/>
                  <a:gd name="T80" fmla="*/ 592 w 870"/>
                  <a:gd name="T81" fmla="*/ 876 h 1518"/>
                  <a:gd name="T82" fmla="*/ 563 w 870"/>
                  <a:gd name="T83" fmla="*/ 1136 h 1518"/>
                  <a:gd name="T84" fmla="*/ 643 w 870"/>
                  <a:gd name="T85" fmla="*/ 1069 h 1518"/>
                  <a:gd name="T86" fmla="*/ 820 w 870"/>
                  <a:gd name="T87" fmla="*/ 1297 h 1518"/>
                  <a:gd name="T88" fmla="*/ 631 w 870"/>
                  <a:gd name="T89" fmla="*/ 1093 h 1518"/>
                  <a:gd name="T90" fmla="*/ 588 w 870"/>
                  <a:gd name="T91" fmla="*/ 1136 h 1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0" h="1518">
                    <a:moveTo>
                      <a:pt x="821" y="0"/>
                    </a:moveTo>
                    <a:lnTo>
                      <a:pt x="821" y="0"/>
                    </a:lnTo>
                    <a:lnTo>
                      <a:pt x="49" y="0"/>
                    </a:lnTo>
                    <a:cubicBezTo>
                      <a:pt x="22" y="0"/>
                      <a:pt x="0" y="21"/>
                      <a:pt x="0" y="49"/>
                    </a:cubicBezTo>
                    <a:lnTo>
                      <a:pt x="0" y="1468"/>
                    </a:lnTo>
                    <a:cubicBezTo>
                      <a:pt x="0" y="1495"/>
                      <a:pt x="22" y="1518"/>
                      <a:pt x="49" y="1518"/>
                    </a:cubicBezTo>
                    <a:lnTo>
                      <a:pt x="821" y="1518"/>
                    </a:lnTo>
                    <a:cubicBezTo>
                      <a:pt x="848" y="1518"/>
                      <a:pt x="870" y="1495"/>
                      <a:pt x="870" y="1468"/>
                    </a:cubicBezTo>
                    <a:lnTo>
                      <a:pt x="870" y="49"/>
                    </a:lnTo>
                    <a:cubicBezTo>
                      <a:pt x="870" y="21"/>
                      <a:pt x="848" y="0"/>
                      <a:pt x="821" y="0"/>
                    </a:cubicBezTo>
                    <a:close/>
                    <a:moveTo>
                      <a:pt x="396" y="62"/>
                    </a:moveTo>
                    <a:lnTo>
                      <a:pt x="396" y="62"/>
                    </a:lnTo>
                    <a:cubicBezTo>
                      <a:pt x="396" y="55"/>
                      <a:pt x="401" y="49"/>
                      <a:pt x="408" y="49"/>
                    </a:cubicBezTo>
                    <a:lnTo>
                      <a:pt x="462" y="49"/>
                    </a:lnTo>
                    <a:cubicBezTo>
                      <a:pt x="469" y="49"/>
                      <a:pt x="474" y="55"/>
                      <a:pt x="474" y="62"/>
                    </a:cubicBezTo>
                    <a:lnTo>
                      <a:pt x="474" y="63"/>
                    </a:lnTo>
                    <a:cubicBezTo>
                      <a:pt x="474" y="70"/>
                      <a:pt x="469" y="75"/>
                      <a:pt x="462" y="75"/>
                    </a:cubicBezTo>
                    <a:lnTo>
                      <a:pt x="408" y="75"/>
                    </a:lnTo>
                    <a:cubicBezTo>
                      <a:pt x="401" y="75"/>
                      <a:pt x="396" y="70"/>
                      <a:pt x="396" y="63"/>
                    </a:cubicBezTo>
                    <a:lnTo>
                      <a:pt x="396" y="62"/>
                    </a:lnTo>
                    <a:close/>
                    <a:moveTo>
                      <a:pt x="820" y="121"/>
                    </a:moveTo>
                    <a:lnTo>
                      <a:pt x="820" y="121"/>
                    </a:lnTo>
                    <a:lnTo>
                      <a:pt x="820" y="966"/>
                    </a:lnTo>
                    <a:cubicBezTo>
                      <a:pt x="761" y="901"/>
                      <a:pt x="682" y="851"/>
                      <a:pt x="592" y="823"/>
                    </a:cubicBezTo>
                    <a:cubicBezTo>
                      <a:pt x="570" y="794"/>
                      <a:pt x="573" y="758"/>
                      <a:pt x="574" y="752"/>
                    </a:cubicBezTo>
                    <a:lnTo>
                      <a:pt x="592" y="729"/>
                    </a:lnTo>
                    <a:cubicBezTo>
                      <a:pt x="618" y="697"/>
                      <a:pt x="632" y="656"/>
                      <a:pt x="632" y="615"/>
                    </a:cubicBezTo>
                    <a:lnTo>
                      <a:pt x="632" y="610"/>
                    </a:lnTo>
                    <a:cubicBezTo>
                      <a:pt x="653" y="601"/>
                      <a:pt x="668" y="581"/>
                      <a:pt x="670" y="557"/>
                    </a:cubicBezTo>
                    <a:lnTo>
                      <a:pt x="675" y="501"/>
                    </a:lnTo>
                    <a:cubicBezTo>
                      <a:pt x="677" y="482"/>
                      <a:pt x="670" y="463"/>
                      <a:pt x="658" y="450"/>
                    </a:cubicBezTo>
                    <a:cubicBezTo>
                      <a:pt x="650" y="441"/>
                      <a:pt x="641" y="435"/>
                      <a:pt x="630" y="431"/>
                    </a:cubicBezTo>
                    <a:lnTo>
                      <a:pt x="630" y="388"/>
                    </a:lnTo>
                    <a:cubicBezTo>
                      <a:pt x="630" y="289"/>
                      <a:pt x="550" y="209"/>
                      <a:pt x="452" y="209"/>
                    </a:cubicBezTo>
                    <a:lnTo>
                      <a:pt x="410" y="209"/>
                    </a:lnTo>
                    <a:cubicBezTo>
                      <a:pt x="312" y="209"/>
                      <a:pt x="233" y="289"/>
                      <a:pt x="233" y="388"/>
                    </a:cubicBezTo>
                    <a:lnTo>
                      <a:pt x="233" y="431"/>
                    </a:lnTo>
                    <a:cubicBezTo>
                      <a:pt x="222" y="435"/>
                      <a:pt x="212" y="441"/>
                      <a:pt x="204" y="450"/>
                    </a:cubicBezTo>
                    <a:cubicBezTo>
                      <a:pt x="191" y="464"/>
                      <a:pt x="185" y="483"/>
                      <a:pt x="187" y="502"/>
                    </a:cubicBezTo>
                    <a:lnTo>
                      <a:pt x="193" y="557"/>
                    </a:lnTo>
                    <a:cubicBezTo>
                      <a:pt x="195" y="581"/>
                      <a:pt x="211" y="601"/>
                      <a:pt x="233" y="610"/>
                    </a:cubicBezTo>
                    <a:lnTo>
                      <a:pt x="233" y="617"/>
                    </a:lnTo>
                    <a:cubicBezTo>
                      <a:pt x="233" y="657"/>
                      <a:pt x="247" y="698"/>
                      <a:pt x="272" y="729"/>
                    </a:cubicBezTo>
                    <a:lnTo>
                      <a:pt x="290" y="752"/>
                    </a:lnTo>
                    <a:cubicBezTo>
                      <a:pt x="290" y="753"/>
                      <a:pt x="291" y="753"/>
                      <a:pt x="292" y="754"/>
                    </a:cubicBezTo>
                    <a:cubicBezTo>
                      <a:pt x="293" y="765"/>
                      <a:pt x="294" y="796"/>
                      <a:pt x="274" y="823"/>
                    </a:cubicBezTo>
                    <a:cubicBezTo>
                      <a:pt x="186" y="850"/>
                      <a:pt x="109" y="899"/>
                      <a:pt x="50" y="962"/>
                    </a:cubicBezTo>
                    <a:lnTo>
                      <a:pt x="50" y="121"/>
                    </a:lnTo>
                    <a:lnTo>
                      <a:pt x="820" y="121"/>
                    </a:lnTo>
                    <a:close/>
                    <a:moveTo>
                      <a:pt x="534" y="722"/>
                    </a:moveTo>
                    <a:lnTo>
                      <a:pt x="534" y="722"/>
                    </a:lnTo>
                    <a:cubicBezTo>
                      <a:pt x="509" y="753"/>
                      <a:pt x="472" y="771"/>
                      <a:pt x="432" y="771"/>
                    </a:cubicBezTo>
                    <a:cubicBezTo>
                      <a:pt x="391" y="771"/>
                      <a:pt x="354" y="753"/>
                      <a:pt x="329" y="721"/>
                    </a:cubicBezTo>
                    <a:lnTo>
                      <a:pt x="311" y="699"/>
                    </a:lnTo>
                    <a:cubicBezTo>
                      <a:pt x="293" y="675"/>
                      <a:pt x="283" y="646"/>
                      <a:pt x="283" y="617"/>
                    </a:cubicBezTo>
                    <a:lnTo>
                      <a:pt x="283" y="589"/>
                    </a:lnTo>
                    <a:cubicBezTo>
                      <a:pt x="283" y="576"/>
                      <a:pt x="269" y="564"/>
                      <a:pt x="256" y="564"/>
                    </a:cubicBezTo>
                    <a:cubicBezTo>
                      <a:pt x="249" y="564"/>
                      <a:pt x="243" y="559"/>
                      <a:pt x="242" y="552"/>
                    </a:cubicBezTo>
                    <a:lnTo>
                      <a:pt x="236" y="497"/>
                    </a:lnTo>
                    <a:cubicBezTo>
                      <a:pt x="236" y="490"/>
                      <a:pt x="239" y="486"/>
                      <a:pt x="241" y="483"/>
                    </a:cubicBezTo>
                    <a:cubicBezTo>
                      <a:pt x="243" y="481"/>
                      <a:pt x="247" y="478"/>
                      <a:pt x="254" y="478"/>
                    </a:cubicBezTo>
                    <a:cubicBezTo>
                      <a:pt x="269" y="478"/>
                      <a:pt x="282" y="465"/>
                      <a:pt x="282" y="449"/>
                    </a:cubicBezTo>
                    <a:lnTo>
                      <a:pt x="282" y="412"/>
                    </a:lnTo>
                    <a:cubicBezTo>
                      <a:pt x="293" y="339"/>
                      <a:pt x="349" y="324"/>
                      <a:pt x="351" y="323"/>
                    </a:cubicBezTo>
                    <a:cubicBezTo>
                      <a:pt x="353" y="323"/>
                      <a:pt x="355" y="322"/>
                      <a:pt x="356" y="322"/>
                    </a:cubicBezTo>
                    <a:cubicBezTo>
                      <a:pt x="368" y="317"/>
                      <a:pt x="381" y="317"/>
                      <a:pt x="393" y="321"/>
                    </a:cubicBezTo>
                    <a:lnTo>
                      <a:pt x="395" y="322"/>
                    </a:lnTo>
                    <a:cubicBezTo>
                      <a:pt x="406" y="327"/>
                      <a:pt x="419" y="332"/>
                      <a:pt x="437" y="332"/>
                    </a:cubicBezTo>
                    <a:lnTo>
                      <a:pt x="437" y="332"/>
                    </a:lnTo>
                    <a:cubicBezTo>
                      <a:pt x="452" y="332"/>
                      <a:pt x="466" y="326"/>
                      <a:pt x="479" y="321"/>
                    </a:cubicBezTo>
                    <a:cubicBezTo>
                      <a:pt x="484" y="319"/>
                      <a:pt x="490" y="316"/>
                      <a:pt x="498" y="312"/>
                    </a:cubicBezTo>
                    <a:cubicBezTo>
                      <a:pt x="503" y="310"/>
                      <a:pt x="512" y="306"/>
                      <a:pt x="521" y="302"/>
                    </a:cubicBezTo>
                    <a:cubicBezTo>
                      <a:pt x="521" y="302"/>
                      <a:pt x="535" y="297"/>
                      <a:pt x="552" y="307"/>
                    </a:cubicBezTo>
                    <a:cubicBezTo>
                      <a:pt x="569" y="329"/>
                      <a:pt x="581" y="357"/>
                      <a:pt x="581" y="388"/>
                    </a:cubicBezTo>
                    <a:lnTo>
                      <a:pt x="581" y="449"/>
                    </a:lnTo>
                    <a:cubicBezTo>
                      <a:pt x="581" y="465"/>
                      <a:pt x="593" y="478"/>
                      <a:pt x="609" y="478"/>
                    </a:cubicBezTo>
                    <a:cubicBezTo>
                      <a:pt x="615" y="478"/>
                      <a:pt x="619" y="481"/>
                      <a:pt x="621" y="483"/>
                    </a:cubicBezTo>
                    <a:cubicBezTo>
                      <a:pt x="623" y="485"/>
                      <a:pt x="626" y="490"/>
                      <a:pt x="626" y="496"/>
                    </a:cubicBezTo>
                    <a:lnTo>
                      <a:pt x="621" y="553"/>
                    </a:lnTo>
                    <a:cubicBezTo>
                      <a:pt x="620" y="560"/>
                      <a:pt x="614" y="565"/>
                      <a:pt x="607" y="565"/>
                    </a:cubicBezTo>
                    <a:cubicBezTo>
                      <a:pt x="600" y="565"/>
                      <a:pt x="594" y="568"/>
                      <a:pt x="589" y="572"/>
                    </a:cubicBezTo>
                    <a:cubicBezTo>
                      <a:pt x="585" y="577"/>
                      <a:pt x="582" y="584"/>
                      <a:pt x="582" y="590"/>
                    </a:cubicBezTo>
                    <a:lnTo>
                      <a:pt x="582" y="615"/>
                    </a:lnTo>
                    <a:cubicBezTo>
                      <a:pt x="582" y="645"/>
                      <a:pt x="572" y="674"/>
                      <a:pt x="553" y="698"/>
                    </a:cubicBezTo>
                    <a:lnTo>
                      <a:pt x="534" y="722"/>
                    </a:lnTo>
                    <a:close/>
                    <a:moveTo>
                      <a:pt x="550" y="850"/>
                    </a:moveTo>
                    <a:lnTo>
                      <a:pt x="550" y="850"/>
                    </a:lnTo>
                    <a:lnTo>
                      <a:pt x="433" y="1033"/>
                    </a:lnTo>
                    <a:lnTo>
                      <a:pt x="316" y="851"/>
                    </a:lnTo>
                    <a:cubicBezTo>
                      <a:pt x="329" y="832"/>
                      <a:pt x="336" y="812"/>
                      <a:pt x="339" y="795"/>
                    </a:cubicBezTo>
                    <a:cubicBezTo>
                      <a:pt x="367" y="812"/>
                      <a:pt x="398" y="821"/>
                      <a:pt x="432" y="821"/>
                    </a:cubicBezTo>
                    <a:cubicBezTo>
                      <a:pt x="466" y="821"/>
                      <a:pt x="498" y="811"/>
                      <a:pt x="526" y="794"/>
                    </a:cubicBezTo>
                    <a:cubicBezTo>
                      <a:pt x="530" y="811"/>
                      <a:pt x="536" y="831"/>
                      <a:pt x="550" y="850"/>
                    </a:cubicBezTo>
                    <a:close/>
                    <a:moveTo>
                      <a:pt x="435" y="1452"/>
                    </a:moveTo>
                    <a:lnTo>
                      <a:pt x="435" y="1452"/>
                    </a:lnTo>
                    <a:cubicBezTo>
                      <a:pt x="411" y="1452"/>
                      <a:pt x="392" y="1432"/>
                      <a:pt x="392" y="1409"/>
                    </a:cubicBezTo>
                    <a:cubicBezTo>
                      <a:pt x="392" y="1385"/>
                      <a:pt x="411" y="1365"/>
                      <a:pt x="435" y="1365"/>
                    </a:cubicBezTo>
                    <a:cubicBezTo>
                      <a:pt x="458" y="1365"/>
                      <a:pt x="478" y="1385"/>
                      <a:pt x="478" y="1409"/>
                    </a:cubicBezTo>
                    <a:cubicBezTo>
                      <a:pt x="478" y="1433"/>
                      <a:pt x="459" y="1452"/>
                      <a:pt x="435" y="1452"/>
                    </a:cubicBezTo>
                    <a:close/>
                    <a:moveTo>
                      <a:pt x="50" y="1297"/>
                    </a:moveTo>
                    <a:lnTo>
                      <a:pt x="50" y="1297"/>
                    </a:lnTo>
                    <a:lnTo>
                      <a:pt x="50" y="1038"/>
                    </a:lnTo>
                    <a:cubicBezTo>
                      <a:pt x="92" y="978"/>
                      <a:pt x="152" y="930"/>
                      <a:pt x="222" y="897"/>
                    </a:cubicBezTo>
                    <a:lnTo>
                      <a:pt x="222" y="1014"/>
                    </a:lnTo>
                    <a:cubicBezTo>
                      <a:pt x="178" y="1021"/>
                      <a:pt x="144" y="1058"/>
                      <a:pt x="144" y="1104"/>
                    </a:cubicBezTo>
                    <a:lnTo>
                      <a:pt x="144" y="1190"/>
                    </a:lnTo>
                    <a:cubicBezTo>
                      <a:pt x="144" y="1197"/>
                      <a:pt x="149" y="1203"/>
                      <a:pt x="156" y="1203"/>
                    </a:cubicBezTo>
                    <a:cubicBezTo>
                      <a:pt x="163" y="1203"/>
                      <a:pt x="169" y="1197"/>
                      <a:pt x="169" y="1190"/>
                    </a:cubicBezTo>
                    <a:lnTo>
                      <a:pt x="169" y="1104"/>
                    </a:lnTo>
                    <a:cubicBezTo>
                      <a:pt x="169" y="1068"/>
                      <a:pt x="198" y="1038"/>
                      <a:pt x="234" y="1038"/>
                    </a:cubicBezTo>
                    <a:cubicBezTo>
                      <a:pt x="271" y="1038"/>
                      <a:pt x="300" y="1068"/>
                      <a:pt x="300" y="1104"/>
                    </a:cubicBezTo>
                    <a:lnTo>
                      <a:pt x="300" y="1190"/>
                    </a:lnTo>
                    <a:cubicBezTo>
                      <a:pt x="300" y="1197"/>
                      <a:pt x="306" y="1203"/>
                      <a:pt x="312" y="1203"/>
                    </a:cubicBezTo>
                    <a:cubicBezTo>
                      <a:pt x="319" y="1203"/>
                      <a:pt x="325" y="1197"/>
                      <a:pt x="325" y="1190"/>
                    </a:cubicBezTo>
                    <a:lnTo>
                      <a:pt x="325" y="1104"/>
                    </a:lnTo>
                    <a:cubicBezTo>
                      <a:pt x="325" y="1058"/>
                      <a:pt x="291" y="1021"/>
                      <a:pt x="247" y="1014"/>
                    </a:cubicBezTo>
                    <a:lnTo>
                      <a:pt x="247" y="886"/>
                    </a:lnTo>
                    <a:cubicBezTo>
                      <a:pt x="255" y="882"/>
                      <a:pt x="264" y="879"/>
                      <a:pt x="273" y="876"/>
                    </a:cubicBezTo>
                    <a:lnTo>
                      <a:pt x="404" y="1081"/>
                    </a:lnTo>
                    <a:cubicBezTo>
                      <a:pt x="411" y="1091"/>
                      <a:pt x="421" y="1096"/>
                      <a:pt x="433" y="1096"/>
                    </a:cubicBezTo>
                    <a:lnTo>
                      <a:pt x="433" y="1096"/>
                    </a:lnTo>
                    <a:cubicBezTo>
                      <a:pt x="444" y="1096"/>
                      <a:pt x="455" y="1091"/>
                      <a:pt x="461" y="1081"/>
                    </a:cubicBezTo>
                    <a:lnTo>
                      <a:pt x="592" y="876"/>
                    </a:lnTo>
                    <a:cubicBezTo>
                      <a:pt x="601" y="879"/>
                      <a:pt x="610" y="882"/>
                      <a:pt x="619" y="885"/>
                    </a:cubicBezTo>
                    <a:lnTo>
                      <a:pt x="619" y="1069"/>
                    </a:lnTo>
                    <a:cubicBezTo>
                      <a:pt x="587" y="1075"/>
                      <a:pt x="563" y="1103"/>
                      <a:pt x="563" y="1136"/>
                    </a:cubicBezTo>
                    <a:cubicBezTo>
                      <a:pt x="563" y="1173"/>
                      <a:pt x="594" y="1204"/>
                      <a:pt x="631" y="1204"/>
                    </a:cubicBezTo>
                    <a:cubicBezTo>
                      <a:pt x="668" y="1204"/>
                      <a:pt x="699" y="1173"/>
                      <a:pt x="699" y="1136"/>
                    </a:cubicBezTo>
                    <a:cubicBezTo>
                      <a:pt x="699" y="1103"/>
                      <a:pt x="675" y="1075"/>
                      <a:pt x="643" y="1069"/>
                    </a:cubicBezTo>
                    <a:lnTo>
                      <a:pt x="643" y="896"/>
                    </a:lnTo>
                    <a:cubicBezTo>
                      <a:pt x="716" y="931"/>
                      <a:pt x="777" y="983"/>
                      <a:pt x="820" y="1046"/>
                    </a:cubicBezTo>
                    <a:lnTo>
                      <a:pt x="820" y="1297"/>
                    </a:lnTo>
                    <a:lnTo>
                      <a:pt x="50" y="1297"/>
                    </a:lnTo>
                    <a:close/>
                    <a:moveTo>
                      <a:pt x="631" y="1093"/>
                    </a:moveTo>
                    <a:lnTo>
                      <a:pt x="631" y="1093"/>
                    </a:lnTo>
                    <a:cubicBezTo>
                      <a:pt x="655" y="1093"/>
                      <a:pt x="674" y="1112"/>
                      <a:pt x="674" y="1136"/>
                    </a:cubicBezTo>
                    <a:cubicBezTo>
                      <a:pt x="674" y="1160"/>
                      <a:pt x="655" y="1179"/>
                      <a:pt x="631" y="1179"/>
                    </a:cubicBezTo>
                    <a:cubicBezTo>
                      <a:pt x="607" y="1179"/>
                      <a:pt x="588" y="1160"/>
                      <a:pt x="588" y="1136"/>
                    </a:cubicBezTo>
                    <a:cubicBezTo>
                      <a:pt x="588" y="1112"/>
                      <a:pt x="607" y="1093"/>
                      <a:pt x="631" y="109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444444"/>
                  </a:solidFill>
                  <a:latin typeface="Franklin Gothic Book"/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6443663" y="3625850"/>
                <a:ext cx="63500" cy="44450"/>
              </a:xfrm>
              <a:custGeom>
                <a:avLst/>
                <a:gdLst>
                  <a:gd name="T0" fmla="*/ 29 w 45"/>
                  <a:gd name="T1" fmla="*/ 0 h 32"/>
                  <a:gd name="T2" fmla="*/ 29 w 45"/>
                  <a:gd name="T3" fmla="*/ 0 h 32"/>
                  <a:gd name="T4" fmla="*/ 15 w 45"/>
                  <a:gd name="T5" fmla="*/ 0 h 32"/>
                  <a:gd name="T6" fmla="*/ 0 w 45"/>
                  <a:gd name="T7" fmla="*/ 16 h 32"/>
                  <a:gd name="T8" fmla="*/ 15 w 45"/>
                  <a:gd name="T9" fmla="*/ 32 h 32"/>
                  <a:gd name="T10" fmla="*/ 29 w 45"/>
                  <a:gd name="T11" fmla="*/ 32 h 32"/>
                  <a:gd name="T12" fmla="*/ 45 w 45"/>
                  <a:gd name="T13" fmla="*/ 16 h 32"/>
                  <a:gd name="T14" fmla="*/ 29 w 45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2">
                    <a:moveTo>
                      <a:pt x="29" y="0"/>
                    </a:moveTo>
                    <a:lnTo>
                      <a:pt x="29" y="0"/>
                    </a:lnTo>
                    <a:lnTo>
                      <a:pt x="15" y="0"/>
                    </a:lnTo>
                    <a:cubicBezTo>
                      <a:pt x="6" y="0"/>
                      <a:pt x="0" y="7"/>
                      <a:pt x="0" y="16"/>
                    </a:cubicBezTo>
                    <a:cubicBezTo>
                      <a:pt x="0" y="25"/>
                      <a:pt x="6" y="32"/>
                      <a:pt x="15" y="32"/>
                    </a:cubicBezTo>
                    <a:lnTo>
                      <a:pt x="29" y="32"/>
                    </a:lnTo>
                    <a:cubicBezTo>
                      <a:pt x="38" y="32"/>
                      <a:pt x="45" y="25"/>
                      <a:pt x="45" y="16"/>
                    </a:cubicBezTo>
                    <a:cubicBezTo>
                      <a:pt x="45" y="7"/>
                      <a:pt x="38" y="0"/>
                      <a:pt x="2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444444"/>
                  </a:solidFill>
                  <a:latin typeface="Franklin Gothic Book"/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6640513" y="3625850"/>
                <a:ext cx="63500" cy="44450"/>
              </a:xfrm>
              <a:custGeom>
                <a:avLst/>
                <a:gdLst>
                  <a:gd name="T0" fmla="*/ 30 w 45"/>
                  <a:gd name="T1" fmla="*/ 0 h 32"/>
                  <a:gd name="T2" fmla="*/ 30 w 45"/>
                  <a:gd name="T3" fmla="*/ 0 h 32"/>
                  <a:gd name="T4" fmla="*/ 15 w 45"/>
                  <a:gd name="T5" fmla="*/ 0 h 32"/>
                  <a:gd name="T6" fmla="*/ 0 w 45"/>
                  <a:gd name="T7" fmla="*/ 16 h 32"/>
                  <a:gd name="T8" fmla="*/ 15 w 45"/>
                  <a:gd name="T9" fmla="*/ 32 h 32"/>
                  <a:gd name="T10" fmla="*/ 30 w 45"/>
                  <a:gd name="T11" fmla="*/ 32 h 32"/>
                  <a:gd name="T12" fmla="*/ 45 w 45"/>
                  <a:gd name="T13" fmla="*/ 16 h 32"/>
                  <a:gd name="T14" fmla="*/ 30 w 45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2">
                    <a:moveTo>
                      <a:pt x="30" y="0"/>
                    </a:moveTo>
                    <a:lnTo>
                      <a:pt x="30" y="0"/>
                    </a:lnTo>
                    <a:lnTo>
                      <a:pt x="15" y="0"/>
                    </a:ln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5" y="32"/>
                    </a:cubicBezTo>
                    <a:lnTo>
                      <a:pt x="30" y="32"/>
                    </a:lnTo>
                    <a:cubicBezTo>
                      <a:pt x="38" y="32"/>
                      <a:pt x="45" y="25"/>
                      <a:pt x="45" y="16"/>
                    </a:cubicBezTo>
                    <a:cubicBezTo>
                      <a:pt x="45" y="7"/>
                      <a:pt x="38" y="0"/>
                      <a:pt x="3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444444"/>
                  </a:solidFill>
                  <a:latin typeface="Franklin Gothic Book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88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</p:nvPr>
        </p:nvGraphicFramePr>
        <p:xfrm>
          <a:off x="304800" y="11430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Title 1"/>
          <p:cNvSpPr>
            <a:spLocks noGrp="1"/>
          </p:cNvSpPr>
          <p:nvPr>
            <p:ph type="title" idx="4294967295"/>
          </p:nvPr>
        </p:nvSpPr>
        <p:spPr>
          <a:xfrm>
            <a:off x="4191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Nurseline</a:t>
            </a:r>
            <a:r>
              <a:rPr lang="en-US" altLang="en-US" smtClean="0">
                <a:ln>
                  <a:noFill/>
                </a:ln>
                <a:latin typeface="Segoe Print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3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97180" y="1295400"/>
          <a:ext cx="8534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>
          <a:xfrm>
            <a:off x="30163" y="15240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UHC Programs -</a:t>
            </a:r>
            <a:br>
              <a:rPr lang="en-US" altLang="en-US" smtClean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mtClean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available at no cost  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828800" y="5602288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Segoe Print" panose="02000600000000000000" pitchFamily="2" charset="0"/>
              </a:rPr>
              <a:t>Call the number on the back of your UHC ID card to see if you are eligible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495800"/>
            <a:ext cx="33528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8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484313" y="100013"/>
            <a:ext cx="6251575" cy="890587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UHC Tools</a:t>
            </a:r>
          </a:p>
        </p:txBody>
      </p:sp>
      <p:pic>
        <p:nvPicPr>
          <p:cNvPr id="17411" name="Picture 4" descr="C:\Users\ablevi3\AppData\Local\Temp\SNAGHTML201e21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79" b="18756"/>
          <a:stretch>
            <a:fillRect/>
          </a:stretch>
        </p:blipFill>
        <p:spPr bwMode="auto">
          <a:xfrm>
            <a:off x="6096000" y="904875"/>
            <a:ext cx="72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3886200" cy="5400675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MyUHC.com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View benefits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Estimate treatment costs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View claims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Find providers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View deductible status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Complete Rally Health Survey (offers challenges, missions and rewards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7413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673475" cy="33528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Health4Me Mobile App</a:t>
            </a:r>
          </a:p>
          <a:p>
            <a:pPr marL="0" indent="0" eaLnBrk="1" hangingPunct="1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If you’re traveling or simply away from home, the Health4Me app provides access to your medical benefits. Download the app for free. </a:t>
            </a:r>
          </a:p>
        </p:txBody>
      </p:sp>
      <p:pic>
        <p:nvPicPr>
          <p:cNvPr id="174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5257800"/>
            <a:ext cx="40211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4495800" y="1076325"/>
            <a:ext cx="0" cy="51720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Future Important Dates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2895600"/>
          <a:ext cx="7086600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9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952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952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95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4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Friday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September 20, 2019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am - 12 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700 Lavaca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Street, Multi-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Function Room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1229560"/>
                  </a:ext>
                </a:extLst>
              </a:tr>
              <a:tr h="6014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Wednesday, October 9, 2019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am - 12 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Gardner Betts Juvenile Center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4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Wednesday, October 9, 2019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pm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Gardner Betts Juvenile Center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4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Friday,</a:t>
                      </a:r>
                      <a:r>
                        <a:rPr lang="en-US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November 8, 2019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am - 12 pm</a:t>
                      </a:r>
                      <a:endParaRPr lang="en-US" sz="1200" b="1" kern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700 Lavaca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Street, Multi-Function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Room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198059"/>
                  </a:ext>
                </a:extLst>
              </a:tr>
              <a:tr h="6014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Friday, December 13, 2019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am - 12 pm</a:t>
                      </a:r>
                      <a:endParaRPr lang="en-US" sz="1200" b="1" kern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700 Lavaca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Street, Multi-Function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Room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6821770"/>
                  </a:ext>
                </a:extLst>
              </a:tr>
            </a:tbl>
          </a:graphicData>
        </a:graphic>
      </p:graphicFrame>
      <p:sp>
        <p:nvSpPr>
          <p:cNvPr id="19489" name="TextBox 2"/>
          <p:cNvSpPr txBox="1">
            <a:spLocks noChangeArrowheads="1"/>
          </p:cNvSpPr>
          <p:nvPr/>
        </p:nvSpPr>
        <p:spPr bwMode="auto">
          <a:xfrm>
            <a:off x="1358900" y="1023938"/>
            <a:ext cx="3581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0">
                <a:cs typeface="Arial" panose="020B0604020202020204" pitchFamily="34" charset="0"/>
              </a:rPr>
              <a:t>Open Enrollment </a:t>
            </a:r>
          </a:p>
        </p:txBody>
      </p:sp>
      <p:sp>
        <p:nvSpPr>
          <p:cNvPr id="19490" name="TextBox 5"/>
          <p:cNvSpPr txBox="1">
            <a:spLocks noChangeArrowheads="1"/>
          </p:cNvSpPr>
          <p:nvPr/>
        </p:nvSpPr>
        <p:spPr bwMode="auto">
          <a:xfrm>
            <a:off x="1358900" y="2314575"/>
            <a:ext cx="7239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0">
                <a:cs typeface="Arial" panose="020B0604020202020204" pitchFamily="34" charset="0"/>
              </a:rPr>
              <a:t>Retirement Seminars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8900" y="1604963"/>
          <a:ext cx="3746500" cy="58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500">
                  <a:extLst>
                    <a:ext uri="{9D8B030D-6E8A-4147-A177-3AD203B41FA5}">
                      <a16:colId xmlns:a16="http://schemas.microsoft.com/office/drawing/2014/main" val="355300718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</a:t>
                      </a:r>
                      <a:r>
                        <a:rPr lang="en-US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August 30th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/>
                </a:tc>
                <a:extLst>
                  <a:ext uri="{0D108BD9-81ED-4DB2-BD59-A6C34878D82A}">
                    <a16:rowId xmlns:a16="http://schemas.microsoft.com/office/drawing/2014/main" val="2844000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7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>
          <a:xfrm>
            <a:off x="457200" y="142416"/>
            <a:ext cx="7055380" cy="140053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Director’s Update</a:t>
            </a: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>
          <a:xfrm>
            <a:off x="553678" y="904849"/>
            <a:ext cx="7848600" cy="4195481"/>
          </a:xfrm>
        </p:spPr>
        <p:txBody>
          <a:bodyPr>
            <a:noAutofit/>
          </a:bodyPr>
          <a:lstStyle/>
          <a:p>
            <a:r>
              <a:rPr lang="en-US" sz="1800" dirty="0" smtClean="0"/>
              <a:t>HR </a:t>
            </a:r>
            <a:r>
              <a:rPr lang="en-US" sz="1800" dirty="0" err="1" smtClean="0"/>
              <a:t>SuccessFactors</a:t>
            </a:r>
            <a:r>
              <a:rPr lang="en-US" sz="1800" dirty="0" smtClean="0"/>
              <a:t> </a:t>
            </a:r>
          </a:p>
          <a:p>
            <a:pPr lvl="1"/>
            <a:r>
              <a:rPr lang="en-US" dirty="0" smtClean="0"/>
              <a:t>Performance &amp; Goals Beta Reviews</a:t>
            </a:r>
          </a:p>
          <a:p>
            <a:pPr lvl="1"/>
            <a:r>
              <a:rPr lang="en-US" dirty="0" smtClean="0"/>
              <a:t>Performance &amp; Goals Commissioner Court Roll-out</a:t>
            </a:r>
          </a:p>
          <a:p>
            <a:r>
              <a:rPr lang="en-US" dirty="0" smtClean="0"/>
              <a:t>Update on FY19 Initiatives</a:t>
            </a:r>
          </a:p>
          <a:p>
            <a:pPr lvl="1"/>
            <a:r>
              <a:rPr lang="en-US" sz="1400" dirty="0" smtClean="0"/>
              <a:t>Employee Engagement Survey Great Place To Work Certificates</a:t>
            </a:r>
          </a:p>
          <a:p>
            <a:pPr lvl="1"/>
            <a:r>
              <a:rPr lang="en-US" sz="1400" dirty="0" smtClean="0"/>
              <a:t>Finalizing Benefits &amp; Compensation for FY20</a:t>
            </a:r>
          </a:p>
          <a:p>
            <a:pPr lvl="1"/>
            <a:r>
              <a:rPr lang="en-US" sz="1400" dirty="0" smtClean="0"/>
              <a:t>At-Will Just/Cause Policy review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6" y="5579853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7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Risk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James Alvarez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29305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780061" y="6324603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 dirty="0"/>
              <a:t>Travis County</a:t>
            </a:r>
          </a:p>
          <a:p>
            <a:r>
              <a:rPr lang="en-US" sz="1200" b="0" i="1" dirty="0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16458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720" y="911779"/>
            <a:ext cx="7765322" cy="727838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sz="30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60" y="1737002"/>
            <a:ext cx="6209950" cy="3750971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3479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1761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Next Meeting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October 18th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0E786-D238-442D-B096-CCAF4E658402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6" y="5579853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603705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i="1" dirty="0">
                <a:solidFill>
                  <a:prstClr val="white"/>
                </a:solidFill>
              </a:rPr>
              <a:t>Travis County</a:t>
            </a:r>
          </a:p>
          <a:p>
            <a:pPr lvl="0"/>
            <a:r>
              <a:rPr lang="en-US" sz="1200" i="1" dirty="0">
                <a:solidFill>
                  <a:prstClr val="white"/>
                </a:solidFill>
              </a:rPr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9503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Employee Health Clinic</a:t>
            </a:r>
          </a:p>
          <a:p>
            <a:pPr marL="0" indent="0" eaLnBrk="1" hangingPunct="1">
              <a:buNone/>
            </a:pPr>
            <a:r>
              <a:rPr lang="en-US" dirty="0" smtClean="0"/>
              <a:t>Shawn </a:t>
            </a:r>
            <a:r>
              <a:rPr lang="en-US" dirty="0" err="1" smtClean="0"/>
              <a:t>Musarra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19400" y="62484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/>
              <a:t>Travis County</a:t>
            </a:r>
          </a:p>
          <a:p>
            <a:r>
              <a:rPr lang="en-US" sz="1200" b="0" i="1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6749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0126"/>
            <a:ext cx="88392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Updates &amp; Useful Information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6560" y="928139"/>
            <a:ext cx="8864009" cy="5638800"/>
          </a:xfrm>
        </p:spPr>
        <p:txBody>
          <a:bodyPr>
            <a:noAutofit/>
          </a:bodyPr>
          <a:lstStyle/>
          <a:p>
            <a:pPr marL="18288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r>
              <a:rPr lang="en-US" sz="1800" dirty="0" smtClean="0"/>
              <a:t>Ms. Tanya Carter has joined the clinic team as of July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she will be working at the Airport and Del Valle Clinics.</a:t>
            </a:r>
            <a:endParaRPr lang="en-US" sz="1800" u="sng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Interested in personalized health and nutrition strategies?  Sign up to meet with our Health Coach, Mrs. Francis Diep.  She has an office within the Main clinic and is mobile.  </a:t>
            </a:r>
          </a:p>
          <a:p>
            <a:pPr marL="400050" lvl="1" indent="0"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  <a:defRPr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 smtClean="0"/>
              <a:t>                                                                                                    </a:t>
            </a:r>
            <a:r>
              <a:rPr lang="en-US" sz="1800" dirty="0" smtClean="0">
                <a:solidFill>
                  <a:srgbClr val="FFFF00"/>
                </a:solidFill>
              </a:rPr>
              <a:t>Stop by and see us!  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662-8C2D-4714-B2E8-E4A1A5B8ABC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0" y="57912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8386" y="62353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i="1" dirty="0">
                <a:solidFill>
                  <a:prstClr val="white"/>
                </a:solidFill>
              </a:rPr>
              <a:t>Travis County</a:t>
            </a:r>
          </a:p>
          <a:p>
            <a:pPr lvl="0"/>
            <a:r>
              <a:rPr lang="en-US" sz="1200" i="1" dirty="0">
                <a:solidFill>
                  <a:prstClr val="white"/>
                </a:solidFill>
              </a:rPr>
              <a:t>Human Resources Management Department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19400" y="4051583"/>
            <a:ext cx="38218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Frances Diep, RD, LD, CDE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Coach, Onsite Health Strategies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UnitedHealthcare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O: 512-854-5860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frances.diep@traviscountytx.gov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5123" y="1534965"/>
            <a:ext cx="8686800" cy="4713435"/>
          </a:xfrm>
        </p:spPr>
        <p:txBody>
          <a:bodyPr>
            <a:normAutofit fontScale="47500" lnSpcReduction="20000"/>
          </a:bodyPr>
          <a:lstStyle/>
          <a:p>
            <a:pPr marL="18288" indent="0">
              <a:buNone/>
              <a:defRPr/>
            </a:pPr>
            <a:endParaRPr lang="en-US" altLang="en-US" sz="3200" dirty="0" smtClean="0"/>
          </a:p>
          <a:p>
            <a:pPr indent="0" algn="ctr">
              <a:buNone/>
              <a:defRPr/>
            </a:pPr>
            <a:r>
              <a:rPr lang="en-US" altLang="en-US" sz="3800" dirty="0" smtClean="0"/>
              <a:t>Mon-Thu   </a:t>
            </a:r>
            <a:r>
              <a:rPr lang="en-US" altLang="en-US" sz="3800" dirty="0"/>
              <a:t>7:30 AM –   5:30 </a:t>
            </a:r>
            <a:r>
              <a:rPr lang="en-US" altLang="en-US" sz="3800" dirty="0" smtClean="0"/>
              <a:t>PM</a:t>
            </a:r>
          </a:p>
          <a:p>
            <a:pPr indent="0" algn="ctr">
              <a:buNone/>
              <a:defRPr/>
            </a:pPr>
            <a:r>
              <a:rPr lang="en-US" altLang="en-US" sz="3800" dirty="0" smtClean="0"/>
              <a:t>Fridays      </a:t>
            </a:r>
            <a:r>
              <a:rPr lang="en-US" altLang="en-US" sz="3800" dirty="0"/>
              <a:t>7:30 AM – 11:30 </a:t>
            </a:r>
            <a:r>
              <a:rPr lang="en-US" altLang="en-US" sz="3800" dirty="0" smtClean="0"/>
              <a:t>AM</a:t>
            </a:r>
          </a:p>
          <a:p>
            <a:pPr indent="0" algn="ctr">
              <a:buNone/>
              <a:defRPr/>
            </a:pPr>
            <a:r>
              <a:rPr lang="en-US" altLang="en-US" sz="3800" dirty="0" smtClean="0">
                <a:solidFill>
                  <a:srgbClr val="002060"/>
                </a:solidFill>
              </a:rPr>
              <a:t>Closed 12:00-1:00 PM for lunch</a:t>
            </a:r>
          </a:p>
          <a:p>
            <a:pPr indent="0" algn="ctr">
              <a:buNone/>
              <a:defRPr/>
            </a:pPr>
            <a:endParaRPr lang="en-US" altLang="en-US" sz="3800" dirty="0" smtClean="0">
              <a:solidFill>
                <a:srgbClr val="FF0000"/>
              </a:solidFill>
            </a:endParaRPr>
          </a:p>
          <a:p>
            <a:pPr marL="365760" lvl="1" indent="0">
              <a:spcBef>
                <a:spcPts val="0"/>
              </a:spcBef>
              <a:buNone/>
              <a:defRPr/>
            </a:pPr>
            <a:r>
              <a:rPr lang="en-US" altLang="en-US" sz="3800" b="1" dirty="0" smtClean="0"/>
              <a:t>Main </a:t>
            </a:r>
            <a:r>
              <a:rPr lang="en-US" altLang="en-US" sz="3800" b="1" dirty="0"/>
              <a:t>Clinic </a:t>
            </a:r>
            <a:r>
              <a:rPr lang="en-US" altLang="en-US" sz="3800" dirty="0"/>
              <a:t>– (Open </a:t>
            </a:r>
            <a:r>
              <a:rPr lang="en-US" altLang="en-US" sz="3800" dirty="0" smtClean="0"/>
              <a:t>Monday-Friday) </a:t>
            </a:r>
            <a:r>
              <a:rPr lang="en-US" altLang="en-US" sz="3800" dirty="0"/>
              <a:t>700 Lavaca St., Suite </a:t>
            </a:r>
            <a:r>
              <a:rPr lang="en-US" altLang="en-US" sz="3800" dirty="0" smtClean="0"/>
              <a:t>980</a:t>
            </a:r>
          </a:p>
          <a:p>
            <a:pPr marL="640080" lvl="1" indent="-274320">
              <a:spcBef>
                <a:spcPts val="0"/>
              </a:spcBef>
              <a:defRPr/>
            </a:pPr>
            <a:endParaRPr lang="en-US" altLang="en-US" sz="3800" dirty="0" smtClean="0"/>
          </a:p>
          <a:p>
            <a:pPr marL="365760" lvl="1" indent="0">
              <a:spcBef>
                <a:spcPts val="0"/>
              </a:spcBef>
              <a:buNone/>
              <a:defRPr/>
            </a:pPr>
            <a:r>
              <a:rPr lang="en-US" altLang="en-US" sz="3800" b="1" dirty="0" smtClean="0"/>
              <a:t>Airport Clinic </a:t>
            </a:r>
            <a:r>
              <a:rPr lang="en-US" altLang="en-US" sz="3800" dirty="0" smtClean="0"/>
              <a:t>– (Open</a:t>
            </a:r>
            <a:r>
              <a:rPr lang="en-US" altLang="en-US" sz="3800" b="1" dirty="0" smtClean="0"/>
              <a:t> </a:t>
            </a:r>
            <a:r>
              <a:rPr lang="en-US" altLang="en-US" sz="3800" dirty="0" smtClean="0"/>
              <a:t>Monday &amp; Tuesday) 5501 </a:t>
            </a:r>
            <a:r>
              <a:rPr lang="en-US" altLang="en-US" sz="3800" dirty="0"/>
              <a:t>Airport Blvd, Suite </a:t>
            </a:r>
            <a:r>
              <a:rPr lang="en-US" altLang="en-US" sz="3800" dirty="0" smtClean="0"/>
              <a:t>201</a:t>
            </a:r>
          </a:p>
          <a:p>
            <a:pPr marL="640080" lvl="1" indent="-274320">
              <a:spcBef>
                <a:spcPts val="0"/>
              </a:spcBef>
              <a:defRPr/>
            </a:pPr>
            <a:endParaRPr lang="en-US" altLang="en-US" sz="3800" dirty="0" smtClean="0"/>
          </a:p>
          <a:p>
            <a:pPr marL="365760" lvl="1" indent="0">
              <a:spcBef>
                <a:spcPts val="0"/>
              </a:spcBef>
              <a:buNone/>
              <a:defRPr/>
            </a:pPr>
            <a:r>
              <a:rPr lang="en-US" altLang="en-US" sz="3800" b="1" dirty="0" smtClean="0"/>
              <a:t>Del </a:t>
            </a:r>
            <a:r>
              <a:rPr lang="en-US" altLang="en-US" sz="3800" b="1" dirty="0"/>
              <a:t>Valle </a:t>
            </a:r>
            <a:r>
              <a:rPr lang="en-US" altLang="en-US" sz="3800" b="1" dirty="0" smtClean="0"/>
              <a:t>Clinic </a:t>
            </a:r>
            <a:r>
              <a:rPr lang="en-US" altLang="en-US" sz="3800" dirty="0"/>
              <a:t>– </a:t>
            </a:r>
            <a:r>
              <a:rPr lang="en-US" altLang="en-US" sz="3800" dirty="0" smtClean="0"/>
              <a:t>(</a:t>
            </a:r>
            <a:r>
              <a:rPr lang="en-US" altLang="en-US" sz="3800" dirty="0"/>
              <a:t>Open </a:t>
            </a:r>
            <a:r>
              <a:rPr lang="en-US" altLang="en-US" sz="3800" dirty="0" smtClean="0"/>
              <a:t>Wednesday- Friday) 3518 </a:t>
            </a:r>
            <a:r>
              <a:rPr lang="en-US" altLang="en-US" sz="3800" dirty="0"/>
              <a:t>FM 973 South, Del </a:t>
            </a:r>
            <a:r>
              <a:rPr lang="en-US" altLang="en-US" sz="3800" dirty="0" smtClean="0"/>
              <a:t>Valle</a:t>
            </a:r>
          </a:p>
          <a:p>
            <a:pPr marL="937260" lvl="1" indent="-571500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3800" b="1" u="sng" dirty="0">
              <a:solidFill>
                <a:srgbClr val="002060"/>
              </a:solidFill>
            </a:endParaRPr>
          </a:p>
          <a:p>
            <a:pPr indent="0" algn="ctr">
              <a:buNone/>
              <a:defRPr/>
            </a:pPr>
            <a:r>
              <a:rPr lang="en-US" altLang="en-US" sz="4000" dirty="0">
                <a:solidFill>
                  <a:srgbClr val="FFFF00"/>
                </a:solidFill>
              </a:rPr>
              <a:t>For an appointment call: </a:t>
            </a:r>
            <a:r>
              <a:rPr lang="en-US" altLang="en-US" sz="4000" b="1" dirty="0" smtClean="0">
                <a:solidFill>
                  <a:srgbClr val="FFFF00"/>
                </a:solidFill>
              </a:rPr>
              <a:t>512-854-5509</a:t>
            </a:r>
          </a:p>
          <a:p>
            <a:pPr indent="0" algn="ctr">
              <a:buNone/>
              <a:defRPr/>
            </a:pPr>
            <a:endParaRPr lang="en-US" altLang="en-US" sz="4000" b="1" dirty="0" smtClean="0">
              <a:solidFill>
                <a:srgbClr val="FFFF00"/>
              </a:solidFill>
            </a:endParaRPr>
          </a:p>
          <a:p>
            <a:pPr indent="0" algn="ctr">
              <a:buNone/>
              <a:defRPr/>
            </a:pPr>
            <a:r>
              <a:rPr lang="en-US" sz="4000" b="1" dirty="0">
                <a:solidFill>
                  <a:srgbClr val="00B050"/>
                </a:solidFill>
              </a:rPr>
              <a:t>Don’t forget to bring your insurance card with you to each appointment for verification purposes. </a:t>
            </a:r>
          </a:p>
          <a:p>
            <a:pPr indent="0" algn="ctr">
              <a:buNone/>
              <a:defRPr/>
            </a:pPr>
            <a:endParaRPr lang="en-US" altLang="en-US" sz="4000" b="1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662-8C2D-4714-B2E8-E4A1A5B8AB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65123" y="767279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">
              <a:defRPr/>
            </a:pPr>
            <a:r>
              <a:rPr lang="en-US" altLang="en-US" sz="3200" b="1" dirty="0"/>
              <a:t>Clinic </a:t>
            </a:r>
            <a:r>
              <a:rPr lang="en-US" altLang="en-US" sz="3200" b="1" dirty="0" smtClean="0"/>
              <a:t>Locations, </a:t>
            </a:r>
            <a:r>
              <a:rPr lang="en-US" altLang="en-US" sz="3200" b="1" dirty="0"/>
              <a:t>Days, &amp; Hours of </a:t>
            </a:r>
            <a:r>
              <a:rPr lang="en-US" altLang="en-US" sz="3200" b="1" dirty="0" smtClean="0"/>
              <a:t>Operation</a:t>
            </a:r>
            <a:endParaRPr lang="en-US" altLang="en-US" sz="32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3" y="580622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8386" y="62353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i="1" dirty="0">
                <a:solidFill>
                  <a:prstClr val="white"/>
                </a:solidFill>
              </a:rPr>
              <a:t>Travis County</a:t>
            </a:r>
          </a:p>
          <a:p>
            <a:pPr lvl="0"/>
            <a:r>
              <a:rPr lang="en-US" sz="1200" i="1" dirty="0">
                <a:solidFill>
                  <a:prstClr val="white"/>
                </a:solidFill>
              </a:rPr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25070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sz="4800" dirty="0" smtClean="0"/>
              <a:t>Compensation</a:t>
            </a:r>
          </a:p>
          <a:p>
            <a:pPr marL="0" indent="0" eaLnBrk="1" hangingPunct="1">
              <a:buNone/>
            </a:pPr>
            <a:r>
              <a:rPr lang="en-US" dirty="0" smtClean="0"/>
              <a:t>Todd Osburn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0E294-33C0-418D-95B3-A71CD02A4295}" type="slidenum">
              <a:rPr kumimoji="0" lang="en-US" altLang="en-US" sz="2801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2801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19400" y="62484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Travis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3192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Compensation Topics</a:t>
            </a:r>
          </a:p>
        </p:txBody>
      </p:sp>
      <p:sp>
        <p:nvSpPr>
          <p:cNvPr id="3075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Compensation Status for FY 2020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Upcoming Compensation Items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Good-Bye Carlotta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0E294-33C0-418D-95B3-A71CD02A4295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3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19400" y="6248400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0" i="1"/>
              <a:t>Travis County</a:t>
            </a:r>
          </a:p>
          <a:p>
            <a:r>
              <a:rPr lang="en-US" sz="1200" b="0" i="1"/>
              <a:t>Human Resources Management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975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+mn-lt"/>
              </a:rPr>
              <a:t>Compensation Status for FY 2020</a:t>
            </a:r>
            <a:endParaRPr lang="en-US" sz="3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smtClean="0"/>
              <a:t>Approved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r>
              <a:rPr lang="en-US" sz="2400" dirty="0" smtClean="0"/>
              <a:t>Commissioners Court approved the MSS recommendations on 6/18 on a 5-0 vote.  </a:t>
            </a:r>
          </a:p>
          <a:p>
            <a:r>
              <a:rPr lang="en-US" sz="2400" dirty="0" smtClean="0"/>
              <a:t>Commissioners Court approved an increase to the Living Wage Rate (hereinafter called the County’s Minimum Wage) from $13 per hour to $15 per hour. Item passed 5-0 on 6/18.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C32C6-2FCD-4EDA-8700-B545ED35873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2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3F11F6387C94C9C4A35F2EA49E2E3" ma:contentTypeVersion="0" ma:contentTypeDescription="Create a new document." ma:contentTypeScope="" ma:versionID="1a500eb15d9866c5105333582e18411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9071FB-756D-4E66-A702-5FDB62642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77E174-24E5-4479-8640-B5D812A76C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4D3E2A-CED2-4E9A-85AB-9AACD0BE1E16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2596</TotalTime>
  <Words>1468</Words>
  <Application>Microsoft Office PowerPoint</Application>
  <PresentationFormat>On-screen Show (4:3)</PresentationFormat>
  <Paragraphs>301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Calibri</vt:lpstr>
      <vt:lpstr>Century Gothic</vt:lpstr>
      <vt:lpstr>Franklin Gothic Book</vt:lpstr>
      <vt:lpstr>Segoe Print</vt:lpstr>
      <vt:lpstr>Symbol</vt:lpstr>
      <vt:lpstr>Times New Roman</vt:lpstr>
      <vt:lpstr>Wingdings</vt:lpstr>
      <vt:lpstr>Wingdings 3</vt:lpstr>
      <vt:lpstr>Ion</vt:lpstr>
      <vt:lpstr>HR Liaison Meeting   Human Resources Management Department Friday, July 26, 2019</vt:lpstr>
      <vt:lpstr>Agenda</vt:lpstr>
      <vt:lpstr>Director’s Update</vt:lpstr>
      <vt:lpstr>PowerPoint Presentation</vt:lpstr>
      <vt:lpstr>Updates &amp; Useful Information</vt:lpstr>
      <vt:lpstr>PowerPoint Presentation</vt:lpstr>
      <vt:lpstr>PowerPoint Presentation</vt:lpstr>
      <vt:lpstr>Compensation Topics</vt:lpstr>
      <vt:lpstr>Compensation Status for FY 2020</vt:lpstr>
      <vt:lpstr>Compensation Status for FY 2020</vt:lpstr>
      <vt:lpstr>Compensation Status for FY 2020</vt:lpstr>
      <vt:lpstr>Upcoming Compensation Items</vt:lpstr>
      <vt:lpstr>Good-Bye Carlotta!</vt:lpstr>
      <vt:lpstr>PowerPoint Presentation</vt:lpstr>
      <vt:lpstr>HR Services</vt:lpstr>
      <vt:lpstr>PowerPoint Presentation</vt:lpstr>
      <vt:lpstr>NEOGOV Data Purge</vt:lpstr>
      <vt:lpstr>NEOGOV Data Purge</vt:lpstr>
      <vt:lpstr>NEOGOV Talent Search</vt:lpstr>
      <vt:lpstr>NEOGOV Talent Search</vt:lpstr>
      <vt:lpstr>NEOGOV Talent Search</vt:lpstr>
      <vt:lpstr>NEOGOV Talent Search</vt:lpstr>
      <vt:lpstr>PowerPoint Presentation</vt:lpstr>
      <vt:lpstr> Benefit Changes for FY20 </vt:lpstr>
      <vt:lpstr>Virtual Visits </vt:lpstr>
      <vt:lpstr>Nurseline </vt:lpstr>
      <vt:lpstr>UHC Programs -  available at no cost  </vt:lpstr>
      <vt:lpstr>UHC Tools</vt:lpstr>
      <vt:lpstr>Future Important Dates</vt:lpstr>
      <vt:lpstr>PowerPoint Presentation</vt:lpstr>
      <vt:lpstr>Questions?</vt:lpstr>
      <vt:lpstr>Next Meeting</vt:lpstr>
    </vt:vector>
  </TitlesOfParts>
  <Company>Travis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Development</dc:title>
  <dc:creator>Kimberly Austin-Smith</dc:creator>
  <cp:lastModifiedBy>Cynthia Lam-roldan</cp:lastModifiedBy>
  <cp:revision>119</cp:revision>
  <cp:lastPrinted>2018-01-17T18:40:08Z</cp:lastPrinted>
  <dcterms:created xsi:type="dcterms:W3CDTF">2016-12-06T15:54:35Z</dcterms:created>
  <dcterms:modified xsi:type="dcterms:W3CDTF">2019-08-01T15:07:11Z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ACEB9EB8-3F4B-4492-BE25-178DBD05C73F</vt:lpwstr>
  </property>
  <property fmtid="{D5CDD505-2E9C-101B-9397-08002B2CF9AE}" pid="3" name="ArticulatePath">
    <vt:lpwstr>HRLiaisonJuly26</vt:lpwstr>
  </property>
  <property fmtid="{D5CDD505-2E9C-101B-9397-08002B2CF9AE}" pid="4" name="ContentTypeId">
    <vt:lpwstr>0x0101001473F11F6387C94C9C4A35F2EA49E2E3</vt:lpwstr>
  </property>
</Properties>
</file>