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1.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notesSlides/notesSlide2.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notesSlides/notesSlide3.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notesSlides/notesSlide4.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5.xml" ContentType="application/vnd.openxmlformats-officedocument.presentationml.notesSlide+xml"/>
  <Override PartName="/ppt/tags/tag29.xml" ContentType="application/vnd.openxmlformats-officedocument.presentationml.tags+xml"/>
  <Override PartName="/ppt/notesSlides/notesSlide6.xml" ContentType="application/vnd.openxmlformats-officedocument.presentationml.notesSlide+xml"/>
  <Override PartName="/ppt/tags/tag30.xml" ContentType="application/vnd.openxmlformats-officedocument.presentationml.tags+xml"/>
  <Override PartName="/ppt/notesSlides/notesSlide7.xml" ContentType="application/vnd.openxmlformats-officedocument.presentationml.notesSlide+xml"/>
  <Override PartName="/ppt/tags/tag31.xml" ContentType="application/vnd.openxmlformats-officedocument.presentationml.tags+xml"/>
  <Override PartName="/ppt/notesSlides/notesSlide8.xml" ContentType="application/vnd.openxmlformats-officedocument.presentationml.notesSlide+xml"/>
  <Override PartName="/ppt/tags/tag32.xml" ContentType="application/vnd.openxmlformats-officedocument.presentationml.tags+xml"/>
  <Override PartName="/ppt/notesSlides/notesSlide9.xml" ContentType="application/vnd.openxmlformats-officedocument.presentationml.notesSlide+xml"/>
  <Override PartName="/ppt/tags/tag33.xml" ContentType="application/vnd.openxmlformats-officedocument.presentationml.tags+xml"/>
  <Override PartName="/ppt/notesSlides/notesSlide10.xml" ContentType="application/vnd.openxmlformats-officedocument.presentationml.notesSlide+xml"/>
  <Override PartName="/ppt/tags/tag34.xml" ContentType="application/vnd.openxmlformats-officedocument.presentationml.tags+xml"/>
  <Override PartName="/ppt/notesSlides/notesSlide11.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733" r:id="rId4"/>
  </p:sldMasterIdLst>
  <p:notesMasterIdLst>
    <p:notesMasterId r:id="rId43"/>
  </p:notesMasterIdLst>
  <p:sldIdLst>
    <p:sldId id="256" r:id="rId5"/>
    <p:sldId id="257" r:id="rId6"/>
    <p:sldId id="266" r:id="rId7"/>
    <p:sldId id="295" r:id="rId8"/>
    <p:sldId id="258" r:id="rId9"/>
    <p:sldId id="261" r:id="rId10"/>
    <p:sldId id="263" r:id="rId11"/>
    <p:sldId id="262" r:id="rId12"/>
    <p:sldId id="264" r:id="rId13"/>
    <p:sldId id="265" r:id="rId14"/>
    <p:sldId id="272" r:id="rId15"/>
    <p:sldId id="273" r:id="rId16"/>
    <p:sldId id="296" r:id="rId17"/>
    <p:sldId id="297" r:id="rId18"/>
    <p:sldId id="259" r:id="rId19"/>
    <p:sldId id="270" r:id="rId20"/>
    <p:sldId id="269" r:id="rId21"/>
    <p:sldId id="312" r:id="rId22"/>
    <p:sldId id="298" r:id="rId23"/>
    <p:sldId id="299" r:id="rId24"/>
    <p:sldId id="314" r:id="rId25"/>
    <p:sldId id="300" r:id="rId26"/>
    <p:sldId id="301" r:id="rId27"/>
    <p:sldId id="303" r:id="rId28"/>
    <p:sldId id="304" r:id="rId29"/>
    <p:sldId id="305" r:id="rId30"/>
    <p:sldId id="275" r:id="rId31"/>
    <p:sldId id="276" r:id="rId32"/>
    <p:sldId id="306" r:id="rId33"/>
    <p:sldId id="280" r:id="rId34"/>
    <p:sldId id="308" r:id="rId35"/>
    <p:sldId id="307" r:id="rId36"/>
    <p:sldId id="310" r:id="rId37"/>
    <p:sldId id="311" r:id="rId38"/>
    <p:sldId id="313" r:id="rId39"/>
    <p:sldId id="277" r:id="rId40"/>
    <p:sldId id="293" r:id="rId41"/>
    <p:sldId id="294" r:id="rId42"/>
  </p:sldIdLst>
  <p:sldSz cx="12192000" cy="6858000"/>
  <p:notesSz cx="6858000" cy="9144000"/>
  <p:custDataLst>
    <p:tags r:id="rId4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68302" autoAdjust="0"/>
  </p:normalViewPr>
  <p:slideViewPr>
    <p:cSldViewPr snapToGrid="0">
      <p:cViewPr varScale="1">
        <p:scale>
          <a:sx n="58" d="100"/>
          <a:sy n="58" d="100"/>
        </p:scale>
        <p:origin x="1646"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3ADE0E-E926-4636-AB33-CA2A7B19C2CF}" type="datetimeFigureOut">
              <a:rPr lang="en-US" smtClean="0"/>
              <a:t>8/18/2020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2727E4-CEEF-4952-BDD6-A5EFBF994C47}" type="slidenum">
              <a:rPr lang="en-US" smtClean="0"/>
              <a:t>‹#›</a:t>
            </a:fld>
            <a:endParaRPr lang="en-US"/>
          </a:p>
        </p:txBody>
      </p:sp>
    </p:spTree>
    <p:extLst>
      <p:ext uri="{BB962C8B-B14F-4D97-AF65-F5344CB8AC3E}">
        <p14:creationId xmlns:p14="http://schemas.microsoft.com/office/powerpoint/2010/main" val="30428568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727E4-CEEF-4952-BDD6-A5EFBF994C47}" type="slidenum">
              <a:rPr lang="en-US" smtClean="0"/>
              <a:t>11</a:t>
            </a:fld>
            <a:endParaRPr lang="en-US"/>
          </a:p>
        </p:txBody>
      </p:sp>
    </p:spTree>
    <p:extLst>
      <p:ext uri="{BB962C8B-B14F-4D97-AF65-F5344CB8AC3E}">
        <p14:creationId xmlns:p14="http://schemas.microsoft.com/office/powerpoint/2010/main" val="22799755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727E4-CEEF-4952-BDD6-A5EFBF994C47}" type="slidenum">
              <a:rPr lang="en-US" smtClean="0"/>
              <a:t>33</a:t>
            </a:fld>
            <a:endParaRPr lang="en-US"/>
          </a:p>
        </p:txBody>
      </p:sp>
    </p:spTree>
    <p:extLst>
      <p:ext uri="{BB962C8B-B14F-4D97-AF65-F5344CB8AC3E}">
        <p14:creationId xmlns:p14="http://schemas.microsoft.com/office/powerpoint/2010/main" val="18913560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727E4-CEEF-4952-BDD6-A5EFBF994C47}" type="slidenum">
              <a:rPr lang="en-US" smtClean="0"/>
              <a:t>34</a:t>
            </a:fld>
            <a:endParaRPr lang="en-US"/>
          </a:p>
        </p:txBody>
      </p:sp>
    </p:spTree>
    <p:extLst>
      <p:ext uri="{BB962C8B-B14F-4D97-AF65-F5344CB8AC3E}">
        <p14:creationId xmlns:p14="http://schemas.microsoft.com/office/powerpoint/2010/main" val="653928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727E4-CEEF-4952-BDD6-A5EFBF994C47}" type="slidenum">
              <a:rPr lang="en-US" smtClean="0"/>
              <a:t>19</a:t>
            </a:fld>
            <a:endParaRPr lang="en-US"/>
          </a:p>
        </p:txBody>
      </p:sp>
    </p:spTree>
    <p:extLst>
      <p:ext uri="{BB962C8B-B14F-4D97-AF65-F5344CB8AC3E}">
        <p14:creationId xmlns:p14="http://schemas.microsoft.com/office/powerpoint/2010/main" val="33549328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727E4-CEEF-4952-BDD6-A5EFBF994C47}" type="slidenum">
              <a:rPr lang="en-US" smtClean="0"/>
              <a:t>21</a:t>
            </a:fld>
            <a:endParaRPr lang="en-US"/>
          </a:p>
        </p:txBody>
      </p:sp>
    </p:spTree>
    <p:extLst>
      <p:ext uri="{BB962C8B-B14F-4D97-AF65-F5344CB8AC3E}">
        <p14:creationId xmlns:p14="http://schemas.microsoft.com/office/powerpoint/2010/main" val="19663338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727E4-CEEF-4952-BDD6-A5EFBF994C47}" type="slidenum">
              <a:rPr lang="en-US" smtClean="0"/>
              <a:t>24</a:t>
            </a:fld>
            <a:endParaRPr lang="en-US"/>
          </a:p>
        </p:txBody>
      </p:sp>
    </p:spTree>
    <p:extLst>
      <p:ext uri="{BB962C8B-B14F-4D97-AF65-F5344CB8AC3E}">
        <p14:creationId xmlns:p14="http://schemas.microsoft.com/office/powerpoint/2010/main" val="6818117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727E4-CEEF-4952-BDD6-A5EFBF994C47}" type="slidenum">
              <a:rPr lang="en-US" smtClean="0"/>
              <a:t>28</a:t>
            </a:fld>
            <a:endParaRPr lang="en-US"/>
          </a:p>
        </p:txBody>
      </p:sp>
    </p:spTree>
    <p:extLst>
      <p:ext uri="{BB962C8B-B14F-4D97-AF65-F5344CB8AC3E}">
        <p14:creationId xmlns:p14="http://schemas.microsoft.com/office/powerpoint/2010/main" val="27232973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727E4-CEEF-4952-BDD6-A5EFBF994C47}" type="slidenum">
              <a:rPr lang="en-US" smtClean="0"/>
              <a:t>29</a:t>
            </a:fld>
            <a:endParaRPr lang="en-US"/>
          </a:p>
        </p:txBody>
      </p:sp>
    </p:spTree>
    <p:extLst>
      <p:ext uri="{BB962C8B-B14F-4D97-AF65-F5344CB8AC3E}">
        <p14:creationId xmlns:p14="http://schemas.microsoft.com/office/powerpoint/2010/main" val="6775736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727E4-CEEF-4952-BDD6-A5EFBF994C47}" type="slidenum">
              <a:rPr lang="en-US" smtClean="0"/>
              <a:t>30</a:t>
            </a:fld>
            <a:endParaRPr lang="en-US"/>
          </a:p>
        </p:txBody>
      </p:sp>
    </p:spTree>
    <p:extLst>
      <p:ext uri="{BB962C8B-B14F-4D97-AF65-F5344CB8AC3E}">
        <p14:creationId xmlns:p14="http://schemas.microsoft.com/office/powerpoint/2010/main" val="41172765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727E4-CEEF-4952-BDD6-A5EFBF994C47}" type="slidenum">
              <a:rPr lang="en-US" smtClean="0"/>
              <a:t>31</a:t>
            </a:fld>
            <a:endParaRPr lang="en-US"/>
          </a:p>
        </p:txBody>
      </p:sp>
    </p:spTree>
    <p:extLst>
      <p:ext uri="{BB962C8B-B14F-4D97-AF65-F5344CB8AC3E}">
        <p14:creationId xmlns:p14="http://schemas.microsoft.com/office/powerpoint/2010/main" val="1231104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3C2727E4-CEEF-4952-BDD6-A5EFBF994C47}" type="slidenum">
              <a:rPr lang="en-US" smtClean="0"/>
              <a:t>32</a:t>
            </a:fld>
            <a:endParaRPr lang="en-US"/>
          </a:p>
        </p:txBody>
      </p:sp>
    </p:spTree>
    <p:extLst>
      <p:ext uri="{BB962C8B-B14F-4D97-AF65-F5344CB8AC3E}">
        <p14:creationId xmlns:p14="http://schemas.microsoft.com/office/powerpoint/2010/main" val="3297877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8E1A99D-A03F-4B66-A987-5B70A816FA89}" type="datetime1">
              <a:rPr lang="en-US" smtClean="0"/>
              <a:t>8/18/2020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244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7BF96D-8E1C-441E-9DC9-4D48BD09CD82}" type="datetime1">
              <a:rPr lang="en-US" smtClean="0"/>
              <a:t>8/18/2020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321283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AB5553-B516-4A6E-920C-855A32CC212D}" type="datetime1">
              <a:rPr lang="en-US" smtClean="0"/>
              <a:t>8/18/2020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23912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84ADF0-3CB4-4410-8A40-26DA9AB6B290}" type="datetime1">
              <a:rPr lang="en-US" smtClean="0"/>
              <a:t>8/18/2020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a:t>
            </a:fld>
            <a:endParaRPr lang="en-US" dirty="0"/>
          </a:p>
        </p:txBody>
      </p:sp>
    </p:spTree>
    <p:extLst>
      <p:ext uri="{BB962C8B-B14F-4D97-AF65-F5344CB8AC3E}">
        <p14:creationId xmlns:p14="http://schemas.microsoft.com/office/powerpoint/2010/main" val="1558772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AF7EC58-7B33-46CC-A7D1-AEAB567BFE60}" type="datetime1">
              <a:rPr lang="en-US" smtClean="0"/>
              <a:t>8/18/2020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5210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12D1FDA-61E4-48D0-B53B-1A86D684BB70}" type="datetime1">
              <a:rPr lang="en-US" smtClean="0"/>
              <a:t>8/18/2020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1534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D24BAC8-F375-44CE-A728-46EE3904AB25}" type="datetime1">
              <a:rPr lang="en-US" smtClean="0"/>
              <a:t>8/18/2020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58382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E3E26EE-24CA-476E-8E7F-BAB0718A6100}" type="datetime1">
              <a:rPr lang="en-US" smtClean="0"/>
              <a:t>8/18/2020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800470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76BE9C3-1824-42CA-8AA1-89039CB44773}" type="datetime1">
              <a:rPr lang="en-US" smtClean="0"/>
              <a:t>8/18/2020</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4132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2C5A269-1B53-4279-BEDF-C6CAD469D7BA}" type="datetime1">
              <a:rPr lang="en-US" smtClean="0"/>
              <a:t>8/18/2020</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586629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E305B13-608E-47DA-8CC3-E7D2C17B4BB2}" type="datetime1">
              <a:rPr lang="en-US" smtClean="0"/>
              <a:t>8/18/2020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99364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634914A-343B-4B0A-9C09-8984BE8220DB}" type="datetime1">
              <a:rPr lang="en-US" smtClean="0"/>
              <a:t>8/18/2020</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5766089"/>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4.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5.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6.xml"/></Relationships>
</file>

<file path=ppt/slides/_rels/slide17.xml.rels><?xml version="1.0" encoding="UTF-8" standalone="yes"?>
<Relationships xmlns="http://schemas.openxmlformats.org/package/2006/relationships"><Relationship Id="rId3" Type="http://schemas.openxmlformats.org/officeDocument/2006/relationships/hyperlink" Target="https://traviscentral.traviscountytx.gov/hr/at-work/fmla" TargetMode="External"/><Relationship Id="rId2" Type="http://schemas.openxmlformats.org/officeDocument/2006/relationships/slideLayout" Target="../slideLayouts/slideLayout1.xml"/><Relationship Id="rId1" Type="http://schemas.openxmlformats.org/officeDocument/2006/relationships/tags" Target="../tags/tag17.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8.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3" Type="http://schemas.openxmlformats.org/officeDocument/2006/relationships/hyperlink" Target="https://www.eeoc.gov/transcript-march-27-2020-outreach-webinar#q17" TargetMode="External"/><Relationship Id="rId2" Type="http://schemas.openxmlformats.org/officeDocument/2006/relationships/slideLayout" Target="../slideLayouts/slideLayout2.xml"/><Relationship Id="rId1" Type="http://schemas.openxmlformats.org/officeDocument/2006/relationships/tags" Target="../tags/tag20.xml"/><Relationship Id="rId5" Type="http://schemas.openxmlformats.org/officeDocument/2006/relationships/hyperlink" Target="https://www.eeoc.gov/wysk/what-you-should-know-about-covid-19-and-ada-rehabilitation-act-and-other-eeo-laws" TargetMode="External"/><Relationship Id="rId4" Type="http://schemas.openxmlformats.org/officeDocument/2006/relationships/hyperlink" Target="https://www.eeoc.gov/laws/guidance/enforcement-guidance-reasonable-accommodation-and-undue-hardship-under-ada#undue" TargetMode="Externa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3.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tags" Target="../tags/tag24.xml"/><Relationship Id="rId4" Type="http://schemas.openxmlformats.org/officeDocument/2006/relationships/hyperlink" Target="https://employees.traviscountytx.gov/covid19.html" TargetMode="Externa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5.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6.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tags" Target="../tags/tag28.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tags" Target="../tags/tag29.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tags" Target="../tags/tag30.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tags" Target="../tags/tag31.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tags" Target="../tags/tag32.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tags" Target="../tags/tag33.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tags" Target="../tags/tag34.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37.xml.rels><?xml version="1.0" encoding="UTF-8" standalone="yes"?>
<Relationships xmlns="http://schemas.openxmlformats.org/package/2006/relationships"><Relationship Id="rId8" Type="http://schemas.openxmlformats.org/officeDocument/2006/relationships/hyperlink" Target="mailto:HRservices@traviscountytx.gov?subject=Navigating%20Employee%20COVID%20Issue" TargetMode="External"/><Relationship Id="rId3" Type="http://schemas.openxmlformats.org/officeDocument/2006/relationships/hyperlink" Target="https://employees.traviscountytx.gov/covid19.html" TargetMode="External"/><Relationship Id="rId7" Type="http://schemas.openxmlformats.org/officeDocument/2006/relationships/hyperlink" Target="https://www.eeoc.gov/coronavirus" TargetMode="External"/><Relationship Id="rId2" Type="http://schemas.openxmlformats.org/officeDocument/2006/relationships/slideLayout" Target="../slideLayouts/slideLayout6.xml"/><Relationship Id="rId1" Type="http://schemas.openxmlformats.org/officeDocument/2006/relationships/tags" Target="../tags/tag37.xml"/><Relationship Id="rId6" Type="http://schemas.openxmlformats.org/officeDocument/2006/relationships/hyperlink" Target="https://www.cdc.gov/coronavirus/2019-ncov/daily-life-coping/returning-to-work.html" TargetMode="External"/><Relationship Id="rId5" Type="http://schemas.openxmlformats.org/officeDocument/2006/relationships/hyperlink" Target="http://traviscentral/hr/" TargetMode="External"/><Relationship Id="rId4" Type="http://schemas.openxmlformats.org/officeDocument/2006/relationships/hyperlink" Target="https://traviscentral.traviscountytx.gov/hr/at-work/forms" TargetMode="External"/><Relationship Id="rId9" Type="http://schemas.openxmlformats.org/officeDocument/2006/relationships/hyperlink" Target="mailto:HRServices@traviscountytx.gov" TargetMode="Externa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8.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Navigating Employee COVID Issues</a:t>
            </a:r>
          </a:p>
        </p:txBody>
      </p:sp>
      <p:sp>
        <p:nvSpPr>
          <p:cNvPr id="3" name="TextBox 2"/>
          <p:cNvSpPr txBox="1"/>
          <p:nvPr/>
        </p:nvSpPr>
        <p:spPr>
          <a:xfrm>
            <a:off x="1310910" y="5122258"/>
            <a:ext cx="6482737" cy="923330"/>
          </a:xfrm>
          <a:prstGeom prst="rect">
            <a:avLst/>
          </a:prstGeom>
          <a:noFill/>
        </p:spPr>
        <p:txBody>
          <a:bodyPr wrap="none" rtlCol="0">
            <a:spAutoFit/>
          </a:bodyPr>
          <a:lstStyle/>
          <a:p>
            <a:r>
              <a:rPr lang="en-US" dirty="0"/>
              <a:t>Travis County Human Resources Management Department (HRMD)</a:t>
            </a:r>
          </a:p>
          <a:p>
            <a:r>
              <a:rPr lang="en-US" dirty="0"/>
              <a:t>HR Services</a:t>
            </a:r>
          </a:p>
          <a:p>
            <a:r>
              <a:rPr lang="en-US" dirty="0"/>
              <a:t>August 13, 2021</a:t>
            </a:r>
          </a:p>
        </p:txBody>
      </p:sp>
    </p:spTree>
    <p:extLst>
      <p:ext uri="{BB962C8B-B14F-4D97-AF65-F5344CB8AC3E}">
        <p14:creationId xmlns:p14="http://schemas.microsoft.com/office/powerpoint/2010/main" val="8558157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of Paid Sick Leave Entitlement under the FFCRA </a:t>
            </a:r>
            <a:endParaRPr lang="en-US" sz="2800" dirty="0"/>
          </a:p>
        </p:txBody>
      </p:sp>
      <p:sp>
        <p:nvSpPr>
          <p:cNvPr id="3" name="Rectangle 2"/>
          <p:cNvSpPr/>
          <p:nvPr/>
        </p:nvSpPr>
        <p:spPr>
          <a:xfrm>
            <a:off x="1097279" y="1878324"/>
            <a:ext cx="9840964" cy="954107"/>
          </a:xfrm>
          <a:prstGeom prst="rect">
            <a:avLst/>
          </a:prstGeom>
        </p:spPr>
        <p:txBody>
          <a:bodyPr wrap="none">
            <a:spAutoFit/>
          </a:bodyPr>
          <a:lstStyle/>
          <a:p>
            <a:r>
              <a:rPr lang="en-US" sz="2800" b="1" dirty="0">
                <a:solidFill>
                  <a:srgbClr val="020303"/>
                </a:solidFill>
                <a:latin typeface="Arial Black" panose="020B0A04020102020204" pitchFamily="34" charset="0"/>
              </a:rPr>
              <a:t>WHAT REASONS QUALIFY FOR THE EMERGENCY</a:t>
            </a:r>
          </a:p>
          <a:p>
            <a:r>
              <a:rPr lang="en-US" sz="2800" b="1" dirty="0">
                <a:solidFill>
                  <a:srgbClr val="020303"/>
                </a:solidFill>
                <a:latin typeface="Arial Black" panose="020B0A04020102020204" pitchFamily="34" charset="0"/>
              </a:rPr>
              <a:t>FAMILY AND MEDICAL LEAVE (EFML)?</a:t>
            </a:r>
            <a:endParaRPr lang="en-US" sz="2800" dirty="0"/>
          </a:p>
        </p:txBody>
      </p:sp>
      <p:sp>
        <p:nvSpPr>
          <p:cNvPr id="6" name="Rectangle 5"/>
          <p:cNvSpPr/>
          <p:nvPr/>
        </p:nvSpPr>
        <p:spPr>
          <a:xfrm>
            <a:off x="1097279" y="4881122"/>
            <a:ext cx="10307781" cy="1323439"/>
          </a:xfrm>
          <a:prstGeom prst="rect">
            <a:avLst/>
          </a:prstGeom>
        </p:spPr>
        <p:txBody>
          <a:bodyPr wrap="square">
            <a:spAutoFit/>
          </a:bodyPr>
          <a:lstStyle/>
          <a:p>
            <a:pPr marL="285750" indent="-285750">
              <a:buFontTx/>
              <a:buChar char="-"/>
            </a:pPr>
            <a:r>
              <a:rPr lang="en-US" sz="2000" dirty="0"/>
              <a:t>Paid at 100% of wage rate.</a:t>
            </a:r>
          </a:p>
          <a:p>
            <a:pPr marL="285750" indent="-285750">
              <a:buFontTx/>
              <a:buChar char="-"/>
            </a:pPr>
            <a:r>
              <a:rPr lang="en-US" sz="2000" dirty="0"/>
              <a:t>Takes into account any previous FML awarded in the previous 12 months for a maximum of 12 weeks.</a:t>
            </a:r>
          </a:p>
          <a:p>
            <a:endParaRPr lang="en-US" sz="2000" dirty="0">
              <a:solidFill>
                <a:srgbClr val="020303"/>
              </a:solidFill>
              <a:latin typeface="Arial" panose="020B0604020202020204" pitchFamily="34" charset="0"/>
            </a:endParaRPr>
          </a:p>
        </p:txBody>
      </p:sp>
      <p:sp>
        <p:nvSpPr>
          <p:cNvPr id="7" name="Rectangle 6"/>
          <p:cNvSpPr/>
          <p:nvPr/>
        </p:nvSpPr>
        <p:spPr>
          <a:xfrm>
            <a:off x="1249679" y="3608345"/>
            <a:ext cx="11296073" cy="1200329"/>
          </a:xfrm>
          <a:prstGeom prst="rect">
            <a:avLst/>
          </a:prstGeom>
        </p:spPr>
        <p:txBody>
          <a:bodyPr wrap="square">
            <a:spAutoFit/>
          </a:bodyPr>
          <a:lstStyle/>
          <a:p>
            <a:pPr marR="210"/>
            <a:endParaRPr lang="en-US" dirty="0">
              <a:solidFill>
                <a:srgbClr val="020303"/>
              </a:solidFill>
              <a:latin typeface="Arial" panose="020B0604020202020204" pitchFamily="34" charset="0"/>
            </a:endParaRPr>
          </a:p>
          <a:p>
            <a:r>
              <a:rPr lang="en-US" dirty="0">
                <a:solidFill>
                  <a:srgbClr val="020303"/>
                </a:solidFill>
                <a:latin typeface="Arial" panose="020B0604020202020204" pitchFamily="34" charset="0"/>
              </a:rPr>
              <a:t>5) is </a:t>
            </a:r>
            <a:r>
              <a:rPr lang="en-US" b="1" dirty="0">
                <a:solidFill>
                  <a:srgbClr val="020303"/>
                </a:solidFill>
                <a:latin typeface="Arial" panose="020B0604020202020204" pitchFamily="34" charset="0"/>
              </a:rPr>
              <a:t>caring for his or her child</a:t>
            </a:r>
            <a:r>
              <a:rPr lang="en-US" dirty="0">
                <a:solidFill>
                  <a:srgbClr val="020303"/>
                </a:solidFill>
                <a:latin typeface="Arial" panose="020B0604020202020204" pitchFamily="34" charset="0"/>
              </a:rPr>
              <a:t> whose </a:t>
            </a:r>
            <a:r>
              <a:rPr lang="en-US" b="1" dirty="0">
                <a:solidFill>
                  <a:srgbClr val="020303"/>
                </a:solidFill>
                <a:latin typeface="Arial" panose="020B0604020202020204" pitchFamily="34" charset="0"/>
              </a:rPr>
              <a:t>school </a:t>
            </a:r>
            <a:r>
              <a:rPr lang="en-US" dirty="0">
                <a:solidFill>
                  <a:srgbClr val="020303"/>
                </a:solidFill>
                <a:latin typeface="Arial" panose="020B0604020202020204" pitchFamily="34" charset="0"/>
              </a:rPr>
              <a:t>or place of </a:t>
            </a:r>
            <a:r>
              <a:rPr lang="en-US" b="1" dirty="0">
                <a:solidFill>
                  <a:srgbClr val="020303"/>
                </a:solidFill>
                <a:latin typeface="Arial" panose="020B0604020202020204" pitchFamily="34" charset="0"/>
              </a:rPr>
              <a:t>care is closed </a:t>
            </a:r>
            <a:r>
              <a:rPr lang="en-US" dirty="0">
                <a:solidFill>
                  <a:srgbClr val="020303"/>
                </a:solidFill>
                <a:latin typeface="Arial" panose="020B0604020202020204" pitchFamily="34" charset="0"/>
              </a:rPr>
              <a:t>(or child care provider is unavailable) due to COVID-19 related reasons</a:t>
            </a:r>
          </a:p>
          <a:p>
            <a:endParaRPr lang="en-US" dirty="0">
              <a:solidFill>
                <a:srgbClr val="020303"/>
              </a:solidFill>
              <a:latin typeface="Arial" panose="020B0604020202020204" pitchFamily="34" charset="0"/>
            </a:endParaRPr>
          </a:p>
        </p:txBody>
      </p:sp>
      <p:sp>
        <p:nvSpPr>
          <p:cNvPr id="9" name="Rectangle 8"/>
          <p:cNvSpPr/>
          <p:nvPr/>
        </p:nvSpPr>
        <p:spPr>
          <a:xfrm>
            <a:off x="1249679" y="2874177"/>
            <a:ext cx="10307781" cy="923330"/>
          </a:xfrm>
          <a:prstGeom prst="rect">
            <a:avLst/>
          </a:prstGeom>
        </p:spPr>
        <p:txBody>
          <a:bodyPr wrap="square">
            <a:spAutoFit/>
          </a:bodyPr>
          <a:lstStyle/>
          <a:p>
            <a:r>
              <a:rPr lang="en-US" i="1" dirty="0"/>
              <a:t>Employees </a:t>
            </a:r>
            <a:r>
              <a:rPr lang="en-US" b="1" i="1" dirty="0"/>
              <a:t>employed for at least 30 days </a:t>
            </a:r>
            <a:r>
              <a:rPr lang="en-US" dirty="0"/>
              <a:t>prior to their leave request may be eligible for up to an additional 10 weeks expanded family and medical leave (FML) for reason #5 below:</a:t>
            </a:r>
          </a:p>
          <a:p>
            <a:endParaRPr lang="en-US" dirty="0">
              <a:solidFill>
                <a:srgbClr val="020303"/>
              </a:solidFill>
              <a:latin typeface="Arial" panose="020B0604020202020204" pitchFamily="34" charset="0"/>
            </a:endParaRP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113E31D-E2AB-40D1-8B51-AFA5AFEF393A}" type="slidenum">
              <a:rPr lang="en-US" smtClean="0"/>
              <a:t>10</a:t>
            </a:fld>
            <a:endParaRPr lang="en-US" dirty="0"/>
          </a:p>
        </p:txBody>
      </p:sp>
    </p:spTree>
    <p:custDataLst>
      <p:tags r:id="rId1"/>
    </p:custDataLst>
    <p:extLst>
      <p:ext uri="{BB962C8B-B14F-4D97-AF65-F5344CB8AC3E}">
        <p14:creationId xmlns:p14="http://schemas.microsoft.com/office/powerpoint/2010/main" val="156048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Request &amp; Record the Leave</a:t>
            </a:r>
          </a:p>
        </p:txBody>
      </p:sp>
      <p:sp>
        <p:nvSpPr>
          <p:cNvPr id="3" name="Content Placeholder 2"/>
          <p:cNvSpPr>
            <a:spLocks noGrp="1"/>
          </p:cNvSpPr>
          <p:nvPr>
            <p:ph idx="1"/>
          </p:nvPr>
        </p:nvSpPr>
        <p:spPr>
          <a:xfrm>
            <a:off x="1171170" y="1737360"/>
            <a:ext cx="10771447" cy="4023360"/>
          </a:xfrm>
        </p:spPr>
        <p:txBody>
          <a:bodyPr>
            <a:normAutofit/>
          </a:bodyPr>
          <a:lstStyle/>
          <a:p>
            <a:r>
              <a:rPr lang="en-US" dirty="0"/>
              <a:t>ACCEPTABLE DOCUMENTATION</a:t>
            </a:r>
          </a:p>
          <a:p>
            <a:pPr marL="201168" lvl="1" indent="0">
              <a:buNone/>
            </a:pPr>
            <a:endParaRPr lang="en-US" dirty="0"/>
          </a:p>
        </p:txBody>
      </p:sp>
      <p:sp>
        <p:nvSpPr>
          <p:cNvPr id="4" name="Rectangle 3"/>
          <p:cNvSpPr/>
          <p:nvPr/>
        </p:nvSpPr>
        <p:spPr>
          <a:xfrm>
            <a:off x="1171170" y="2344400"/>
            <a:ext cx="10845337" cy="3416320"/>
          </a:xfrm>
          <a:prstGeom prst="rect">
            <a:avLst/>
          </a:prstGeom>
        </p:spPr>
        <p:txBody>
          <a:bodyPr wrap="square">
            <a:spAutoFit/>
          </a:bodyPr>
          <a:lstStyle/>
          <a:p>
            <a:pPr>
              <a:buFont typeface="Arial" panose="020B0604020202020204" pitchFamily="34" charset="0"/>
              <a:buChar char="•"/>
            </a:pPr>
            <a:r>
              <a:rPr lang="en-US" dirty="0"/>
              <a:t>#1 - subject to a quarantine or isolation order</a:t>
            </a:r>
          </a:p>
          <a:p>
            <a:r>
              <a:rPr lang="en-US" dirty="0"/>
              <a:t>          - the name of the government entity that issued the order; </a:t>
            </a:r>
          </a:p>
          <a:p>
            <a:pPr>
              <a:buFont typeface="Arial" panose="020B0604020202020204" pitchFamily="34" charset="0"/>
              <a:buChar char="•"/>
            </a:pPr>
            <a:r>
              <a:rPr lang="en-US" dirty="0"/>
              <a:t>#2 - if the employee has been advised to self-quarantine due to COVID-19 concerns</a:t>
            </a:r>
          </a:p>
          <a:p>
            <a:r>
              <a:rPr lang="en-US" dirty="0"/>
              <a:t>       -  the name of the health care provider who advised the employee; </a:t>
            </a:r>
          </a:p>
          <a:p>
            <a:pPr>
              <a:buFont typeface="Arial" panose="020B0604020202020204" pitchFamily="34" charset="0"/>
              <a:buChar char="•"/>
            </a:pPr>
            <a:r>
              <a:rPr lang="en-US" dirty="0"/>
              <a:t>#4 -  if the employee is caring for someone else</a:t>
            </a:r>
          </a:p>
          <a:p>
            <a:r>
              <a:rPr lang="en-US" dirty="0"/>
              <a:t>         - the employee must provide the name of the government entity that issued the quarantine or isolation order   	   affecting the individual, or the </a:t>
            </a:r>
          </a:p>
          <a:p>
            <a:r>
              <a:rPr lang="en-US" dirty="0"/>
              <a:t>         - information of the health care provider who advised the individual to self-quarantine; or</a:t>
            </a:r>
          </a:p>
          <a:p>
            <a:r>
              <a:rPr lang="en-US" dirty="0"/>
              <a:t>#5    - if the employee is taking care of a child whose school is closed or child care is unavailable due to COVID-19, - 	-the employee must provide the name of the child being cared for, the name of the school, place of care or 	child care provider that has closed, and a representation that no other suitable person will be caring for the 	child during the leave</a:t>
            </a:r>
            <a:endParaRPr lang="en-US" dirty="0">
              <a:effectLst/>
            </a:endParaRPr>
          </a:p>
        </p:txBody>
      </p:sp>
      <p:sp>
        <p:nvSpPr>
          <p:cNvPr id="6" name="TextBox 5"/>
          <p:cNvSpPr txBox="1"/>
          <p:nvPr/>
        </p:nvSpPr>
        <p:spPr>
          <a:xfrm>
            <a:off x="1496291" y="5846618"/>
            <a:ext cx="8904745" cy="369332"/>
          </a:xfrm>
          <a:prstGeom prst="rect">
            <a:avLst/>
          </a:prstGeom>
          <a:noFill/>
        </p:spPr>
        <p:txBody>
          <a:bodyPr wrap="none" rtlCol="0">
            <a:spAutoFit/>
          </a:bodyPr>
          <a:lstStyle/>
          <a:p>
            <a:r>
              <a:rPr lang="en-US" dirty="0"/>
              <a:t>* You may not require more documentation than this. HRMD has a form cover these matters.</a:t>
            </a:r>
          </a:p>
        </p:txBody>
      </p:sp>
      <p:sp>
        <p:nvSpPr>
          <p:cNvPr id="5" name="Footer Placeholder 4"/>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113E31D-E2AB-40D1-8B51-AFA5AFEF393A}" type="slidenum">
              <a:rPr lang="en-US" smtClean="0"/>
              <a:t>11</a:t>
            </a:fld>
            <a:endParaRPr lang="en-US" dirty="0"/>
          </a:p>
        </p:txBody>
      </p:sp>
    </p:spTree>
    <p:custDataLst>
      <p:tags r:id="rId1"/>
    </p:custDataLst>
    <p:extLst>
      <p:ext uri="{BB962C8B-B14F-4D97-AF65-F5344CB8AC3E}">
        <p14:creationId xmlns:p14="http://schemas.microsoft.com/office/powerpoint/2010/main" val="26202991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Request &amp; Record the Leave</a:t>
            </a:r>
          </a:p>
        </p:txBody>
      </p:sp>
      <p:sp>
        <p:nvSpPr>
          <p:cNvPr id="3" name="Content Placeholder 2"/>
          <p:cNvSpPr>
            <a:spLocks noGrp="1"/>
          </p:cNvSpPr>
          <p:nvPr>
            <p:ph idx="1"/>
          </p:nvPr>
        </p:nvSpPr>
        <p:spPr>
          <a:xfrm>
            <a:off x="1171170" y="1737360"/>
            <a:ext cx="10771447" cy="4023360"/>
          </a:xfrm>
        </p:spPr>
        <p:txBody>
          <a:bodyPr>
            <a:normAutofit/>
          </a:bodyPr>
          <a:lstStyle/>
          <a:p>
            <a:r>
              <a:rPr lang="en-US" b="1" dirty="0"/>
              <a:t>RECORDING THE LEAVE</a:t>
            </a:r>
          </a:p>
          <a:p>
            <a:endParaRPr lang="en-US" dirty="0"/>
          </a:p>
          <a:p>
            <a:r>
              <a:rPr lang="en-US" dirty="0"/>
              <a:t>- Intermittent Leave is ONLY available for</a:t>
            </a:r>
          </a:p>
          <a:p>
            <a:pPr lvl="1"/>
            <a:r>
              <a:rPr lang="en-US" dirty="0"/>
              <a:t>- Employee is working on site AND need leave for school closing/childcare OR</a:t>
            </a:r>
          </a:p>
          <a:p>
            <a:pPr lvl="1"/>
            <a:r>
              <a:rPr lang="en-US" dirty="0"/>
              <a:t>- Employees who are teleworking for all reasons</a:t>
            </a:r>
          </a:p>
          <a:p>
            <a:pPr lvl="1"/>
            <a:endParaRPr lang="en-US" dirty="0"/>
          </a:p>
          <a:p>
            <a:pPr lvl="1">
              <a:buFontTx/>
              <a:buChar char="-"/>
            </a:pPr>
            <a:r>
              <a:rPr lang="en-US" dirty="0"/>
              <a:t>The department/office must agree to intermittent leave, otherwise, has to be used continuously.</a:t>
            </a:r>
          </a:p>
          <a:p>
            <a:pPr lvl="1">
              <a:buFontTx/>
              <a:buChar char="-"/>
            </a:pP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113E31D-E2AB-40D1-8B51-AFA5AFEF393A}" type="slidenum">
              <a:rPr lang="en-US" smtClean="0"/>
              <a:t>12</a:t>
            </a:fld>
            <a:endParaRPr lang="en-US" dirty="0"/>
          </a:p>
        </p:txBody>
      </p:sp>
    </p:spTree>
    <p:custDataLst>
      <p:tags r:id="rId1"/>
    </p:custDataLst>
    <p:extLst>
      <p:ext uri="{BB962C8B-B14F-4D97-AF65-F5344CB8AC3E}">
        <p14:creationId xmlns:p14="http://schemas.microsoft.com/office/powerpoint/2010/main" val="7924237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of Family Medical Leave Act: FMLA</a:t>
            </a:r>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13</a:t>
            </a:fld>
            <a:endParaRPr lang="en-US" dirty="0"/>
          </a:p>
        </p:txBody>
      </p:sp>
    </p:spTree>
    <p:custDataLst>
      <p:tags r:id="rId1"/>
    </p:custDataLst>
    <p:extLst>
      <p:ext uri="{BB962C8B-B14F-4D97-AF65-F5344CB8AC3E}">
        <p14:creationId xmlns:p14="http://schemas.microsoft.com/office/powerpoint/2010/main" val="16587553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9700" y="864347"/>
            <a:ext cx="9144000" cy="947385"/>
          </a:xfrm>
        </p:spPr>
        <p:txBody>
          <a:bodyPr>
            <a:noAutofit/>
          </a:bodyPr>
          <a:lstStyle/>
          <a:p>
            <a:r>
              <a:rPr lang="en-US" sz="4200" b="1" dirty="0"/>
              <a:t>What is Family &amp; Medical Leave?</a:t>
            </a:r>
          </a:p>
        </p:txBody>
      </p:sp>
      <p:sp>
        <p:nvSpPr>
          <p:cNvPr id="4" name="TextBox 3"/>
          <p:cNvSpPr txBox="1"/>
          <p:nvPr/>
        </p:nvSpPr>
        <p:spPr>
          <a:xfrm>
            <a:off x="1524000" y="2111022"/>
            <a:ext cx="8410222" cy="4031873"/>
          </a:xfrm>
          <a:prstGeom prst="rect">
            <a:avLst/>
          </a:prstGeom>
          <a:noFill/>
        </p:spPr>
        <p:txBody>
          <a:bodyPr wrap="square" rtlCol="0">
            <a:spAutoFit/>
          </a:bodyPr>
          <a:lstStyle/>
          <a:p>
            <a:r>
              <a:rPr lang="en-US" sz="3200" dirty="0"/>
              <a:t>Created by Congress in the Family Medical Leave Act of 1993. The FMLA provides </a:t>
            </a:r>
            <a:r>
              <a:rPr lang="en-US" sz="3200" dirty="0">
                <a:solidFill>
                  <a:srgbClr val="FF0000"/>
                </a:solidFill>
              </a:rPr>
              <a:t>eligible</a:t>
            </a:r>
            <a:r>
              <a:rPr lang="en-US" sz="3200" dirty="0"/>
              <a:t> employees UNPAID LEAVE and JOB PROTECTION for a </a:t>
            </a:r>
            <a:r>
              <a:rPr lang="en-US" sz="3200" dirty="0">
                <a:solidFill>
                  <a:srgbClr val="FF0000"/>
                </a:solidFill>
              </a:rPr>
              <a:t>qualified</a:t>
            </a:r>
            <a:r>
              <a:rPr lang="en-US" sz="3200" dirty="0"/>
              <a:t> serious health condition, care of certain family members, birth of child and leave for certain military matters. </a:t>
            </a:r>
          </a:p>
          <a:p>
            <a:endParaRPr lang="en-US" sz="3200" dirty="0"/>
          </a:p>
          <a:p>
            <a:endParaRPr lang="en-US" sz="3200" dirty="0"/>
          </a:p>
        </p:txBody>
      </p:sp>
    </p:spTree>
    <p:custDataLst>
      <p:tags r:id="rId1"/>
    </p:custDataLst>
    <p:extLst>
      <p:ext uri="{BB962C8B-B14F-4D97-AF65-F5344CB8AC3E}">
        <p14:creationId xmlns:p14="http://schemas.microsoft.com/office/powerpoint/2010/main" val="6120442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70932"/>
            <a:ext cx="9144000" cy="947385"/>
          </a:xfrm>
        </p:spPr>
        <p:txBody>
          <a:bodyPr>
            <a:normAutofit/>
          </a:bodyPr>
          <a:lstStyle/>
          <a:p>
            <a:r>
              <a:rPr lang="en-US" sz="4400" dirty="0">
                <a:solidFill>
                  <a:srgbClr val="FF0000"/>
                </a:solidFill>
              </a:rPr>
              <a:t>…eligible employee </a:t>
            </a:r>
            <a:r>
              <a:rPr lang="en-US" sz="4400" dirty="0"/>
              <a:t>(116.003/116.012)</a:t>
            </a:r>
          </a:p>
        </p:txBody>
      </p:sp>
      <p:sp>
        <p:nvSpPr>
          <p:cNvPr id="7" name="Title 1"/>
          <p:cNvSpPr txBox="1">
            <a:spLocks/>
          </p:cNvSpPr>
          <p:nvPr/>
        </p:nvSpPr>
        <p:spPr>
          <a:xfrm>
            <a:off x="1021644" y="1713089"/>
            <a:ext cx="9144000" cy="94738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dirty="0"/>
          </a:p>
          <a:p>
            <a:pPr marL="857250" indent="-857250">
              <a:buFont typeface="Arial" panose="020B0604020202020204" pitchFamily="34" charset="0"/>
              <a:buChar char="•"/>
            </a:pPr>
            <a:endParaRPr lang="en-US" dirty="0"/>
          </a:p>
        </p:txBody>
      </p:sp>
      <p:sp>
        <p:nvSpPr>
          <p:cNvPr id="3" name="TextBox 2"/>
          <p:cNvSpPr txBox="1"/>
          <p:nvPr/>
        </p:nvSpPr>
        <p:spPr>
          <a:xfrm>
            <a:off x="1021644" y="1813173"/>
            <a:ext cx="10454593" cy="3231654"/>
          </a:xfrm>
          <a:prstGeom prst="rect">
            <a:avLst/>
          </a:prstGeom>
          <a:noFill/>
        </p:spPr>
        <p:txBody>
          <a:bodyPr wrap="none" rtlCol="0">
            <a:spAutoFit/>
          </a:bodyPr>
          <a:lstStyle/>
          <a:p>
            <a:pPr marL="285750" indent="-285750">
              <a:buFont typeface="Arial" panose="020B0604020202020204" pitchFamily="34" charset="0"/>
              <a:buChar char="•"/>
            </a:pPr>
            <a:r>
              <a:rPr lang="en-US" sz="2800" dirty="0"/>
              <a:t>Employed with County for at least 12 months </a:t>
            </a:r>
          </a:p>
          <a:p>
            <a:pPr marL="285750" indent="-285750">
              <a:buFont typeface="Arial" panose="020B0604020202020204" pitchFamily="34" charset="0"/>
              <a:buChar char="•"/>
            </a:pPr>
            <a:r>
              <a:rPr lang="en-US" sz="2800" dirty="0"/>
              <a:t>Actually worked 1250 hours during the 12-month period before date </a:t>
            </a:r>
          </a:p>
          <a:p>
            <a:r>
              <a:rPr lang="en-US" sz="2800" dirty="0"/>
              <a:t>   FML leave begins</a:t>
            </a:r>
          </a:p>
          <a:p>
            <a:pPr marL="285750" indent="-285750">
              <a:buFont typeface="Arial" panose="020B0604020202020204" pitchFamily="34" charset="0"/>
              <a:buChar char="•"/>
            </a:pPr>
            <a:r>
              <a:rPr lang="en-US" sz="2800" dirty="0"/>
              <a:t>Has not used the maximum of leave within a 12-month period</a:t>
            </a:r>
          </a:p>
          <a:p>
            <a:pPr marL="742950" lvl="1" indent="-285750">
              <a:buFont typeface="Arial" panose="020B0604020202020204" pitchFamily="34" charset="0"/>
              <a:buChar char="•"/>
            </a:pPr>
            <a:r>
              <a:rPr lang="en-US" sz="2800" dirty="0"/>
              <a:t>12 weeks for Basic FMLA </a:t>
            </a:r>
          </a:p>
          <a:p>
            <a:pPr marL="742950" lvl="1" indent="-460375">
              <a:buFont typeface="Arial" panose="020B0604020202020204" pitchFamily="34" charset="0"/>
              <a:buChar char="•"/>
            </a:pPr>
            <a:r>
              <a:rPr lang="en-US" sz="2800" dirty="0"/>
              <a:t>26 weeks for Military Care Giver Leave</a:t>
            </a:r>
          </a:p>
          <a:p>
            <a:endParaRPr lang="en-US" sz="3600" dirty="0"/>
          </a:p>
        </p:txBody>
      </p:sp>
    </p:spTree>
    <p:custDataLst>
      <p:tags r:id="rId1"/>
    </p:custDataLst>
    <p:extLst>
      <p:ext uri="{BB962C8B-B14F-4D97-AF65-F5344CB8AC3E}">
        <p14:creationId xmlns:p14="http://schemas.microsoft.com/office/powerpoint/2010/main" val="35764675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70932"/>
            <a:ext cx="9144000" cy="947385"/>
          </a:xfrm>
        </p:spPr>
        <p:txBody>
          <a:bodyPr>
            <a:normAutofit/>
          </a:bodyPr>
          <a:lstStyle/>
          <a:p>
            <a:r>
              <a:rPr lang="en-US" sz="4200" dirty="0">
                <a:solidFill>
                  <a:srgbClr val="FF0000"/>
                </a:solidFill>
              </a:rPr>
              <a:t>…qualified event(116.011)</a:t>
            </a:r>
          </a:p>
        </p:txBody>
      </p:sp>
      <p:sp>
        <p:nvSpPr>
          <p:cNvPr id="7" name="Title 1"/>
          <p:cNvSpPr txBox="1">
            <a:spLocks/>
          </p:cNvSpPr>
          <p:nvPr/>
        </p:nvSpPr>
        <p:spPr>
          <a:xfrm>
            <a:off x="1021644" y="1713089"/>
            <a:ext cx="9144000" cy="94738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dirty="0"/>
          </a:p>
          <a:p>
            <a:pPr marL="857250" indent="-857250">
              <a:buFont typeface="Arial" panose="020B0604020202020204" pitchFamily="34" charset="0"/>
              <a:buChar char="•"/>
            </a:pPr>
            <a:endParaRPr lang="en-US" dirty="0"/>
          </a:p>
        </p:txBody>
      </p:sp>
      <p:sp>
        <p:nvSpPr>
          <p:cNvPr id="3" name="TextBox 2"/>
          <p:cNvSpPr txBox="1"/>
          <p:nvPr/>
        </p:nvSpPr>
        <p:spPr>
          <a:xfrm>
            <a:off x="335501" y="1566333"/>
            <a:ext cx="11856499" cy="4893647"/>
          </a:xfrm>
          <a:prstGeom prst="rect">
            <a:avLst/>
          </a:prstGeom>
          <a:noFill/>
        </p:spPr>
        <p:txBody>
          <a:bodyPr wrap="square" rtlCol="0">
            <a:spAutoFit/>
          </a:bodyPr>
          <a:lstStyle/>
          <a:p>
            <a:r>
              <a:rPr lang="en-US" sz="3600" dirty="0"/>
              <a:t>Basic FMLA Leave</a:t>
            </a:r>
          </a:p>
          <a:p>
            <a:r>
              <a:rPr lang="en-US" sz="2800" dirty="0"/>
              <a:t>	1) </a:t>
            </a:r>
            <a:r>
              <a:rPr lang="en-US" sz="2400" dirty="0"/>
              <a:t>Birth/Care/Bond with Newborn/Placed/Adopted Child</a:t>
            </a:r>
          </a:p>
          <a:p>
            <a:r>
              <a:rPr lang="en-US" sz="2400" dirty="0"/>
              <a:t>	2) Need to Care for a Spouse, Child or Parent with a Serious Health Condition</a:t>
            </a:r>
          </a:p>
          <a:p>
            <a:r>
              <a:rPr lang="en-US" sz="2400" dirty="0"/>
              <a:t>                that involved Inpatient or Continuing Treatment by a health care provider</a:t>
            </a:r>
          </a:p>
          <a:p>
            <a:r>
              <a:rPr lang="en-US" sz="2400" dirty="0"/>
              <a:t>	3) Eligible Employee with a Serious Health Condition that involves Inpatient Care or </a:t>
            </a:r>
          </a:p>
          <a:p>
            <a:r>
              <a:rPr lang="en-US" sz="2400" dirty="0"/>
              <a:t>	   Continuing Treatment by a healthcare provider</a:t>
            </a:r>
          </a:p>
          <a:p>
            <a:r>
              <a:rPr lang="en-US" sz="2400" dirty="0"/>
              <a:t>	</a:t>
            </a:r>
            <a:r>
              <a:rPr lang="en-US" sz="2400" dirty="0">
                <a:solidFill>
                  <a:schemeClr val="bg1">
                    <a:lumMod val="50000"/>
                  </a:schemeClr>
                </a:solidFill>
              </a:rPr>
              <a:t>4) Exigency Leave due to Deployment of Spouse, Child, Parent causes urgent </a:t>
            </a:r>
          </a:p>
          <a:p>
            <a:r>
              <a:rPr lang="en-US" sz="2400" dirty="0">
                <a:solidFill>
                  <a:schemeClr val="bg1">
                    <a:lumMod val="50000"/>
                  </a:schemeClr>
                </a:solidFill>
              </a:rPr>
              <a:t>	      specific need	</a:t>
            </a:r>
          </a:p>
          <a:p>
            <a:endParaRPr lang="en-US" sz="2000" dirty="0"/>
          </a:p>
          <a:p>
            <a:r>
              <a:rPr lang="en-US" sz="3600" dirty="0">
                <a:solidFill>
                  <a:schemeClr val="bg1">
                    <a:lumMod val="50000"/>
                  </a:schemeClr>
                </a:solidFill>
              </a:rPr>
              <a:t>Military Care Giver Leave</a:t>
            </a:r>
          </a:p>
          <a:p>
            <a:r>
              <a:rPr lang="en-US" sz="2400" dirty="0">
                <a:solidFill>
                  <a:schemeClr val="bg1">
                    <a:lumMod val="50000"/>
                  </a:schemeClr>
                </a:solidFill>
              </a:rPr>
              <a:t>	5) Need to provide care for a </a:t>
            </a:r>
            <a:r>
              <a:rPr lang="en-US" sz="2400" dirty="0" err="1">
                <a:solidFill>
                  <a:schemeClr val="bg1">
                    <a:lumMod val="50000"/>
                  </a:schemeClr>
                </a:solidFill>
              </a:rPr>
              <a:t>servicemember</a:t>
            </a:r>
            <a:r>
              <a:rPr lang="en-US" sz="2400" dirty="0">
                <a:solidFill>
                  <a:schemeClr val="bg1">
                    <a:lumMod val="50000"/>
                  </a:schemeClr>
                </a:solidFill>
              </a:rPr>
              <a:t> who is a Spouse, Child, Parent or “Next 		of Kin”</a:t>
            </a:r>
          </a:p>
        </p:txBody>
      </p:sp>
    </p:spTree>
    <p:custDataLst>
      <p:tags r:id="rId1"/>
    </p:custDataLst>
    <p:extLst>
      <p:ext uri="{BB962C8B-B14F-4D97-AF65-F5344CB8AC3E}">
        <p14:creationId xmlns:p14="http://schemas.microsoft.com/office/powerpoint/2010/main" val="42492481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70932"/>
            <a:ext cx="9144000" cy="947385"/>
          </a:xfrm>
        </p:spPr>
        <p:txBody>
          <a:bodyPr>
            <a:normAutofit fontScale="90000"/>
          </a:bodyPr>
          <a:lstStyle/>
          <a:p>
            <a:pPr algn="ctr"/>
            <a:r>
              <a:rPr lang="en-US" dirty="0"/>
              <a:t>FML  Administration</a:t>
            </a:r>
          </a:p>
        </p:txBody>
      </p:sp>
      <p:sp>
        <p:nvSpPr>
          <p:cNvPr id="7" name="Title 1"/>
          <p:cNvSpPr txBox="1">
            <a:spLocks/>
          </p:cNvSpPr>
          <p:nvPr/>
        </p:nvSpPr>
        <p:spPr>
          <a:xfrm>
            <a:off x="1021644" y="1713089"/>
            <a:ext cx="9144000" cy="94738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dirty="0"/>
          </a:p>
          <a:p>
            <a:pPr marL="857250" indent="-857250">
              <a:buFont typeface="Arial" panose="020B0604020202020204" pitchFamily="34" charset="0"/>
              <a:buChar char="•"/>
            </a:pPr>
            <a:endParaRPr lang="en-US" dirty="0"/>
          </a:p>
        </p:txBody>
      </p:sp>
      <p:sp>
        <p:nvSpPr>
          <p:cNvPr id="3" name="TextBox 2"/>
          <p:cNvSpPr txBox="1"/>
          <p:nvPr/>
        </p:nvSpPr>
        <p:spPr>
          <a:xfrm>
            <a:off x="301635" y="1634067"/>
            <a:ext cx="11080740" cy="3539430"/>
          </a:xfrm>
          <a:prstGeom prst="rect">
            <a:avLst/>
          </a:prstGeom>
          <a:noFill/>
        </p:spPr>
        <p:txBody>
          <a:bodyPr wrap="square" rtlCol="0">
            <a:spAutoFit/>
          </a:bodyPr>
          <a:lstStyle/>
          <a:p>
            <a:pPr marL="742950" indent="-742950">
              <a:buAutoNum type="arabicParenR"/>
            </a:pPr>
            <a:r>
              <a:rPr lang="en-US" sz="2800" dirty="0"/>
              <a:t>Employee Request Leave</a:t>
            </a:r>
          </a:p>
          <a:p>
            <a:pPr marL="742950" indent="-742950">
              <a:buAutoNum type="arabicParenR"/>
            </a:pPr>
            <a:r>
              <a:rPr lang="en-US" sz="2800" dirty="0">
                <a:solidFill>
                  <a:srgbClr val="FF0000"/>
                </a:solidFill>
              </a:rPr>
              <a:t>Department/HRMD</a:t>
            </a:r>
            <a:r>
              <a:rPr lang="en-US" sz="2800" dirty="0"/>
              <a:t> verifies if eligible, monitors timelines and manages certifications</a:t>
            </a:r>
          </a:p>
          <a:p>
            <a:pPr marL="742950" indent="-742950">
              <a:buAutoNum type="arabicParenR"/>
            </a:pPr>
            <a:r>
              <a:rPr lang="en-US" sz="2800" dirty="0"/>
              <a:t>Departments are communicated with regarding administration</a:t>
            </a:r>
          </a:p>
          <a:p>
            <a:pPr marL="742950" indent="-742950">
              <a:buAutoNum type="arabicParenR"/>
            </a:pPr>
            <a:endParaRPr lang="en-US" sz="2800" dirty="0"/>
          </a:p>
          <a:p>
            <a:r>
              <a:rPr lang="en-US" sz="2800" dirty="0"/>
              <a:t>Information &amp; forms on-line in HR Department area – At Work</a:t>
            </a:r>
          </a:p>
          <a:p>
            <a:r>
              <a:rPr lang="en-US" sz="2800" dirty="0">
                <a:hlinkClick r:id="rId3"/>
              </a:rPr>
              <a:t>https://traviscentral.traviscountytx.gov/hr/at-work/fmla</a:t>
            </a:r>
            <a:endParaRPr lang="en-US" sz="2800" dirty="0"/>
          </a:p>
          <a:p>
            <a:endParaRPr lang="en-US" sz="2800" dirty="0"/>
          </a:p>
        </p:txBody>
      </p:sp>
    </p:spTree>
    <p:custDataLst>
      <p:tags r:id="rId1"/>
    </p:custDataLst>
    <p:extLst>
      <p:ext uri="{BB962C8B-B14F-4D97-AF65-F5344CB8AC3E}">
        <p14:creationId xmlns:p14="http://schemas.microsoft.com/office/powerpoint/2010/main" val="42468922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70932"/>
            <a:ext cx="9144000" cy="947385"/>
          </a:xfrm>
        </p:spPr>
        <p:txBody>
          <a:bodyPr>
            <a:normAutofit fontScale="90000"/>
          </a:bodyPr>
          <a:lstStyle/>
          <a:p>
            <a:pPr algn="ctr"/>
            <a:r>
              <a:rPr lang="en-US" dirty="0"/>
              <a:t>FMLA  + FFCRA</a:t>
            </a:r>
          </a:p>
        </p:txBody>
      </p:sp>
      <p:sp>
        <p:nvSpPr>
          <p:cNvPr id="7" name="Title 1"/>
          <p:cNvSpPr txBox="1">
            <a:spLocks/>
          </p:cNvSpPr>
          <p:nvPr/>
        </p:nvSpPr>
        <p:spPr>
          <a:xfrm>
            <a:off x="1021644" y="1713089"/>
            <a:ext cx="9144000" cy="94738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dirty="0"/>
          </a:p>
          <a:p>
            <a:pPr marL="857250" indent="-857250">
              <a:buFont typeface="Arial" panose="020B0604020202020204" pitchFamily="34" charset="0"/>
              <a:buChar char="•"/>
            </a:pPr>
            <a:endParaRPr lang="en-US" dirty="0"/>
          </a:p>
        </p:txBody>
      </p:sp>
      <p:sp>
        <p:nvSpPr>
          <p:cNvPr id="3" name="TextBox 2"/>
          <p:cNvSpPr txBox="1"/>
          <p:nvPr/>
        </p:nvSpPr>
        <p:spPr>
          <a:xfrm>
            <a:off x="301635" y="1096739"/>
            <a:ext cx="11080740" cy="4832092"/>
          </a:xfrm>
          <a:prstGeom prst="rect">
            <a:avLst/>
          </a:prstGeom>
          <a:noFill/>
        </p:spPr>
        <p:txBody>
          <a:bodyPr wrap="square" rtlCol="0">
            <a:spAutoFit/>
          </a:bodyPr>
          <a:lstStyle/>
          <a:p>
            <a:pPr marL="457200" indent="-457200">
              <a:buFont typeface="Arial" panose="020B0604020202020204" pitchFamily="34" charset="0"/>
              <a:buChar char="•"/>
            </a:pPr>
            <a:r>
              <a:rPr lang="en-US" sz="2800" dirty="0"/>
              <a:t>Emergency FMLA from FFCRA for childcare counts toward 480 hours in 12-month period for Basic FMLA</a:t>
            </a:r>
          </a:p>
          <a:p>
            <a:endParaRPr lang="en-US" sz="2800" dirty="0"/>
          </a:p>
          <a:p>
            <a:pPr marL="457200" indent="-457200">
              <a:buFont typeface="Arial" panose="020B0604020202020204" pitchFamily="34" charset="0"/>
              <a:buChar char="•"/>
            </a:pPr>
            <a:r>
              <a:rPr lang="en-US" sz="2800" dirty="0"/>
              <a:t>If an employee is sick with COVID or caring for a family member sick with COVID or under quarantine, the employee has 80 hours of emergency paid leave under the FFCRA. </a:t>
            </a:r>
          </a:p>
          <a:p>
            <a:endParaRPr lang="en-US" sz="2800" dirty="0"/>
          </a:p>
          <a:p>
            <a:pPr marL="457200" indent="-457200">
              <a:buFont typeface="Arial" panose="020B0604020202020204" pitchFamily="34" charset="0"/>
              <a:buChar char="•"/>
            </a:pPr>
            <a:r>
              <a:rPr lang="en-US" sz="2800" dirty="0"/>
              <a:t>If the employee needs more time than the 80 hours under the FFCRA, then that additional time may be covered under basic FMLA.</a:t>
            </a:r>
          </a:p>
          <a:p>
            <a:r>
              <a:rPr lang="en-US" sz="2800" i="1" dirty="0"/>
              <a:t>	FML is not paid, but employee can use any of their leave time    	concurrently</a:t>
            </a:r>
          </a:p>
        </p:txBody>
      </p:sp>
    </p:spTree>
    <p:custDataLst>
      <p:tags r:id="rId1"/>
    </p:custDataLst>
    <p:extLst>
      <p:ext uri="{BB962C8B-B14F-4D97-AF65-F5344CB8AC3E}">
        <p14:creationId xmlns:p14="http://schemas.microsoft.com/office/powerpoint/2010/main" val="18897810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of Americans w/Disabilities Act  (ADA)</a:t>
            </a:r>
          </a:p>
        </p:txBody>
      </p:sp>
      <p:sp>
        <p:nvSpPr>
          <p:cNvPr id="6" name="Rectangle 5"/>
          <p:cNvSpPr/>
          <p:nvPr/>
        </p:nvSpPr>
        <p:spPr>
          <a:xfrm>
            <a:off x="1097279" y="1942237"/>
            <a:ext cx="10309629" cy="2585323"/>
          </a:xfrm>
          <a:prstGeom prst="rect">
            <a:avLst/>
          </a:prstGeom>
        </p:spPr>
        <p:txBody>
          <a:bodyPr wrap="square">
            <a:spAutoFit/>
          </a:bodyPr>
          <a:lstStyle/>
          <a:p>
            <a:r>
              <a:rPr lang="en-US" dirty="0"/>
              <a:t>The ADA, which protects applicants and employees from disability discrimination, is relevant to pandemic preparation in at least three major ways. </a:t>
            </a:r>
          </a:p>
          <a:p>
            <a:endParaRPr lang="en-US" dirty="0"/>
          </a:p>
          <a:p>
            <a:pPr marL="342900" indent="-342900">
              <a:buAutoNum type="arabicParenR"/>
            </a:pPr>
            <a:r>
              <a:rPr lang="en-US" b="1" dirty="0"/>
              <a:t>Regulates disability-related inquiries and medical examinations</a:t>
            </a:r>
            <a:endParaRPr lang="en-US" u="sng" baseline="30000" dirty="0"/>
          </a:p>
          <a:p>
            <a:pPr marL="342900" indent="-342900">
              <a:buAutoNum type="arabicParenR"/>
            </a:pPr>
            <a:r>
              <a:rPr lang="en-US" b="1" dirty="0"/>
              <a:t>Protects individuals with disabilities from being excluded from the workplace</a:t>
            </a:r>
            <a:endParaRPr lang="en-US" u="sng" baseline="30000" dirty="0"/>
          </a:p>
          <a:p>
            <a:pPr marL="342900" indent="-342900">
              <a:buAutoNum type="arabicParenR"/>
            </a:pPr>
            <a:r>
              <a:rPr lang="en-US" b="1" dirty="0"/>
              <a:t>Requires reasonable accommodations</a:t>
            </a:r>
            <a:endParaRPr lang="en-US" b="1" dirty="0">
              <a:solidFill>
                <a:srgbClr val="020303"/>
              </a:solidFill>
              <a:latin typeface="Arial" panose="020B0604020202020204" pitchFamily="34" charset="0"/>
            </a:endParaRPr>
          </a:p>
          <a:p>
            <a:pPr marL="342900" indent="-342900">
              <a:buAutoNum type="arabicParenR"/>
            </a:pPr>
            <a:endParaRPr lang="en-US" dirty="0">
              <a:solidFill>
                <a:srgbClr val="020303"/>
              </a:solidFill>
              <a:latin typeface="Arial" panose="020B0604020202020204" pitchFamily="34" charset="0"/>
            </a:endParaRPr>
          </a:p>
          <a:p>
            <a:r>
              <a:rPr lang="en-US" dirty="0"/>
              <a:t>“Disability" as defined by the ADA (a physical or mental impairment that substantially limits a major life activity, or a history of a substantially limiting impairment)</a:t>
            </a:r>
            <a:endParaRPr lang="en-US" dirty="0">
              <a:solidFill>
                <a:srgbClr val="020303"/>
              </a:solidFill>
              <a:latin typeface="Arial" panose="020B0604020202020204" pitchFamily="34" charset="0"/>
            </a:endParaRPr>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19</a:t>
            </a:fld>
            <a:endParaRPr lang="en-US" dirty="0"/>
          </a:p>
        </p:txBody>
      </p:sp>
    </p:spTree>
    <p:custDataLst>
      <p:tags r:id="rId1"/>
    </p:custDataLst>
    <p:extLst>
      <p:ext uri="{BB962C8B-B14F-4D97-AF65-F5344CB8AC3E}">
        <p14:creationId xmlns:p14="http://schemas.microsoft.com/office/powerpoint/2010/main" val="654598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r>
              <a:rPr lang="en-US" dirty="0"/>
              <a:t>I.    Highlights of Leave &amp; Accommodation </a:t>
            </a:r>
          </a:p>
          <a:p>
            <a:r>
              <a:rPr lang="en-US" dirty="0"/>
              <a:t>II.   Common Issue with Returning to the Workplace</a:t>
            </a:r>
          </a:p>
          <a:p>
            <a:r>
              <a:rPr lang="en-US" dirty="0"/>
              <a:t>III.  Recent Employee Case Studies</a:t>
            </a:r>
          </a:p>
          <a:p>
            <a:r>
              <a:rPr lang="en-US" dirty="0"/>
              <a:t> IV.  Pre-submitted Q&amp;A</a:t>
            </a:r>
          </a:p>
          <a:p>
            <a:r>
              <a:rPr lang="en-US" dirty="0"/>
              <a:t> V.   Resources Available</a:t>
            </a:r>
          </a:p>
          <a:p>
            <a:endParaRPr lang="en-US" dirty="0"/>
          </a:p>
          <a:p>
            <a:r>
              <a:rPr lang="en-US" dirty="0"/>
              <a:t>Duration – 1 hour 15 minutes</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113E31D-E2AB-40D1-8B51-AFA5AFEF393A}" type="slidenum">
              <a:rPr lang="en-US" smtClean="0"/>
              <a:t>2</a:t>
            </a:fld>
            <a:endParaRPr lang="en-US" dirty="0"/>
          </a:p>
        </p:txBody>
      </p:sp>
    </p:spTree>
    <p:custDataLst>
      <p:tags r:id="rId1"/>
    </p:custDataLst>
    <p:extLst>
      <p:ext uri="{BB962C8B-B14F-4D97-AF65-F5344CB8AC3E}">
        <p14:creationId xmlns:p14="http://schemas.microsoft.com/office/powerpoint/2010/main" val="35461942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ADA &amp; COVID-19</a:t>
            </a:r>
          </a:p>
        </p:txBody>
      </p:sp>
      <p:sp>
        <p:nvSpPr>
          <p:cNvPr id="6" name="Rectangle 5"/>
          <p:cNvSpPr/>
          <p:nvPr/>
        </p:nvSpPr>
        <p:spPr>
          <a:xfrm>
            <a:off x="506561" y="1853225"/>
            <a:ext cx="11340179" cy="3693319"/>
          </a:xfrm>
          <a:prstGeom prst="rect">
            <a:avLst/>
          </a:prstGeom>
        </p:spPr>
        <p:txBody>
          <a:bodyPr wrap="square">
            <a:spAutoFit/>
          </a:bodyPr>
          <a:lstStyle/>
          <a:p>
            <a:r>
              <a:rPr lang="en-US" dirty="0"/>
              <a:t>During a pandemic  ADA-covered employers:</a:t>
            </a:r>
          </a:p>
          <a:p>
            <a:r>
              <a:rPr lang="en-US" dirty="0"/>
              <a:t>-    May ask such employees if they are experiencing symptoms of the pandemic virus. (such as fever, chills, cough, shortness of breath, or sore throat. </a:t>
            </a:r>
          </a:p>
          <a:p>
            <a:pPr marL="285750" indent="-285750">
              <a:buFontTx/>
              <a:buChar char="-"/>
            </a:pPr>
            <a:r>
              <a:rPr lang="en-US" dirty="0"/>
              <a:t>Must maintain all information about employee illness as a confidential medical record in compliance with the ADA</a:t>
            </a:r>
          </a:p>
          <a:p>
            <a:pPr marL="285750" indent="-285750">
              <a:buFontTx/>
              <a:buChar char="-"/>
            </a:pPr>
            <a:r>
              <a:rPr lang="en-US" dirty="0"/>
              <a:t>Can measuring an employee's body temperature because the CDC and state/local health authorities have acknowledged community spread of COVID-19 </a:t>
            </a:r>
          </a:p>
          <a:p>
            <a:pPr marL="285750" indent="-285750">
              <a:buFontTx/>
              <a:buChar char="-"/>
            </a:pPr>
            <a:r>
              <a:rPr lang="en-US" dirty="0"/>
              <a:t>May require a return to work is note.  Keep in mind there are other options as well </a:t>
            </a:r>
          </a:p>
          <a:p>
            <a:pPr marL="285750" indent="-285750">
              <a:buFontTx/>
              <a:buChar char="-"/>
            </a:pPr>
            <a:r>
              <a:rPr lang="en-US" dirty="0"/>
              <a:t>May ask questions or request </a:t>
            </a:r>
            <a:r>
              <a:rPr lang="en-US" u="sng" dirty="0">
                <a:hlinkClick r:id="rId3"/>
              </a:rPr>
              <a:t>medical documentation</a:t>
            </a:r>
            <a:r>
              <a:rPr lang="en-US" dirty="0"/>
              <a:t> to determine whether the employee's disability necessitates an accommodation, either the one requested or any other</a:t>
            </a:r>
          </a:p>
          <a:p>
            <a:pPr marL="285750" indent="-285750">
              <a:buFontTx/>
              <a:buChar char="-"/>
            </a:pPr>
            <a:r>
              <a:rPr lang="en-US" dirty="0"/>
              <a:t> Does not have to provide a particular reasonable accommodation if it poses an "</a:t>
            </a:r>
            <a:r>
              <a:rPr lang="en-US" u="sng" dirty="0">
                <a:hlinkClick r:id="rId4"/>
              </a:rPr>
              <a:t>undue hardship</a:t>
            </a:r>
            <a:r>
              <a:rPr lang="en-US" dirty="0"/>
              <a:t>," which means "significant difficulty or expense."</a:t>
            </a:r>
          </a:p>
          <a:p>
            <a:endParaRPr lang="en-US" dirty="0">
              <a:solidFill>
                <a:srgbClr val="020303"/>
              </a:solidFill>
              <a:latin typeface="Arial" panose="020B0604020202020204" pitchFamily="34" charset="0"/>
            </a:endParaRPr>
          </a:p>
          <a:p>
            <a:pPr marL="285750" indent="-285750">
              <a:buFontTx/>
              <a:buChar char="-"/>
            </a:pPr>
            <a:r>
              <a:rPr lang="en-US" dirty="0">
                <a:solidFill>
                  <a:srgbClr val="020303"/>
                </a:solidFill>
                <a:latin typeface="Arial" panose="020B0604020202020204" pitchFamily="34" charset="0"/>
              </a:rPr>
              <a:t>(Source: </a:t>
            </a:r>
            <a:r>
              <a:rPr lang="en-US" dirty="0">
                <a:hlinkClick r:id="rId5"/>
              </a:rPr>
              <a:t>EEOC - What you Should Know About COVId-19 &amp; ADA..</a:t>
            </a:r>
            <a:endParaRPr lang="en-US" dirty="0">
              <a:solidFill>
                <a:srgbClr val="020303"/>
              </a:solidFill>
              <a:latin typeface="Arial" panose="020B0604020202020204" pitchFamily="34" charset="0"/>
            </a:endParaRPr>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20</a:t>
            </a:fld>
            <a:endParaRPr lang="en-US" dirty="0"/>
          </a:p>
        </p:txBody>
      </p:sp>
    </p:spTree>
    <p:custDataLst>
      <p:tags r:id="rId1"/>
    </p:custDataLst>
    <p:extLst>
      <p:ext uri="{BB962C8B-B14F-4D97-AF65-F5344CB8AC3E}">
        <p14:creationId xmlns:p14="http://schemas.microsoft.com/office/powerpoint/2010/main" val="13613340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Leave Without Pay</a:t>
            </a:r>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21</a:t>
            </a:fld>
            <a:endParaRPr lang="en-US" dirty="0"/>
          </a:p>
        </p:txBody>
      </p:sp>
      <p:sp>
        <p:nvSpPr>
          <p:cNvPr id="5" name="Rectangle 4">
            <a:extLst>
              <a:ext uri="{FF2B5EF4-FFF2-40B4-BE49-F238E27FC236}">
                <a16:creationId xmlns:a16="http://schemas.microsoft.com/office/drawing/2014/main" id="{21591C4D-4A4E-4BC5-95CE-D04CA3BEF597}"/>
              </a:ext>
            </a:extLst>
          </p:cNvPr>
          <p:cNvSpPr/>
          <p:nvPr/>
        </p:nvSpPr>
        <p:spPr>
          <a:xfrm>
            <a:off x="960120" y="1920239"/>
            <a:ext cx="10820400" cy="2585323"/>
          </a:xfrm>
          <a:prstGeom prst="rect">
            <a:avLst/>
          </a:prstGeom>
        </p:spPr>
        <p:txBody>
          <a:bodyPr wrap="square">
            <a:spAutoFit/>
          </a:bodyPr>
          <a:lstStyle/>
          <a:p>
            <a:r>
              <a:rPr lang="en-US" b="1" dirty="0">
                <a:solidFill>
                  <a:srgbClr val="000000"/>
                </a:solidFill>
                <a:latin typeface="Arial" panose="020B0604020202020204" pitchFamily="34" charset="0"/>
              </a:rPr>
              <a:t>110.042 Leave without Pay </a:t>
            </a:r>
            <a:endParaRPr lang="en-US" dirty="0">
              <a:solidFill>
                <a:srgbClr val="000000"/>
              </a:solidFill>
              <a:latin typeface="Arial" panose="020B0604020202020204" pitchFamily="34" charset="0"/>
            </a:endParaRPr>
          </a:p>
          <a:p>
            <a:r>
              <a:rPr lang="en-US" dirty="0">
                <a:solidFill>
                  <a:srgbClr val="000000"/>
                </a:solidFill>
                <a:latin typeface="Arial" panose="020B0604020202020204" pitchFamily="34" charset="0"/>
              </a:rPr>
              <a:t>(a) The purpose of this policy is to provide a means by which the county may choose to retain employees who... </a:t>
            </a:r>
          </a:p>
          <a:p>
            <a:r>
              <a:rPr lang="en-US" dirty="0">
                <a:solidFill>
                  <a:srgbClr val="000000"/>
                </a:solidFill>
                <a:latin typeface="Arial" panose="020B0604020202020204" pitchFamily="34" charset="0"/>
              </a:rPr>
              <a:t>(1) Have exhausted all other types of leave, and </a:t>
            </a:r>
          </a:p>
          <a:p>
            <a:r>
              <a:rPr lang="en-US" dirty="0">
                <a:solidFill>
                  <a:srgbClr val="000000"/>
                </a:solidFill>
                <a:latin typeface="Arial" panose="020B0604020202020204" pitchFamily="34" charset="0"/>
              </a:rPr>
              <a:t>(2) Have a compelling reason for being away from their work. </a:t>
            </a:r>
          </a:p>
          <a:p>
            <a:endParaRPr lang="en-US" dirty="0">
              <a:solidFill>
                <a:srgbClr val="000000"/>
              </a:solidFill>
              <a:latin typeface="Arial" panose="020B0604020202020204" pitchFamily="34" charset="0"/>
            </a:endParaRPr>
          </a:p>
          <a:p>
            <a:r>
              <a:rPr lang="en-US" dirty="0">
                <a:solidFill>
                  <a:srgbClr val="000000"/>
                </a:solidFill>
                <a:latin typeface="Arial" panose="020B0604020202020204" pitchFamily="34" charset="0"/>
              </a:rPr>
              <a:t>(c) Leave without pay is a matter of discretion, and an employee may not demand that such leave be granted. It is generally discouraged because of its negative impact upon the department, co-workers, and service to the taxpayers. </a:t>
            </a:r>
            <a:endParaRPr lang="en-US" dirty="0"/>
          </a:p>
        </p:txBody>
      </p:sp>
    </p:spTree>
    <p:custDataLst>
      <p:tags r:id="rId1"/>
    </p:custDataLst>
    <p:extLst>
      <p:ext uri="{BB962C8B-B14F-4D97-AF65-F5344CB8AC3E}">
        <p14:creationId xmlns:p14="http://schemas.microsoft.com/office/powerpoint/2010/main" val="10347292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3777948"/>
            <a:ext cx="10058400" cy="1450757"/>
          </a:xfrm>
        </p:spPr>
        <p:txBody>
          <a:bodyPr/>
          <a:lstStyle/>
          <a:p>
            <a:r>
              <a:rPr lang="en-US" dirty="0"/>
              <a:t>COMMON ISSUES WITH RETURNING</a:t>
            </a:r>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22</a:t>
            </a:fld>
            <a:endParaRPr lang="en-US" dirty="0"/>
          </a:p>
        </p:txBody>
      </p:sp>
    </p:spTree>
    <p:custDataLst>
      <p:tags r:id="rId1"/>
    </p:custDataLst>
    <p:extLst>
      <p:ext uri="{BB962C8B-B14F-4D97-AF65-F5344CB8AC3E}">
        <p14:creationId xmlns:p14="http://schemas.microsoft.com/office/powerpoint/2010/main" val="11487095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49922" y="3231855"/>
            <a:ext cx="10058400" cy="1449387"/>
          </a:xfrm>
        </p:spPr>
        <p:txBody>
          <a:bodyPr>
            <a:normAutofit fontScale="90000"/>
          </a:bodyPr>
          <a:lstStyle/>
          <a:p>
            <a:br>
              <a:rPr lang="en-US" b="1" dirty="0"/>
            </a:br>
            <a:r>
              <a:rPr lang="en-US" b="1" dirty="0"/>
              <a:t>TEMPERATURE CHECKS</a:t>
            </a:r>
            <a:br>
              <a:rPr lang="en-US" b="1" dirty="0"/>
            </a:br>
            <a:br>
              <a:rPr lang="en-US" dirty="0"/>
            </a:br>
            <a:r>
              <a:rPr lang="en-US" dirty="0"/>
              <a:t>- Self-assessments &amp; home checks</a:t>
            </a:r>
            <a:br>
              <a:rPr lang="en-US" dirty="0"/>
            </a:br>
            <a:r>
              <a:rPr lang="en-US" dirty="0"/>
              <a:t>- Employee checks on-site</a:t>
            </a:r>
            <a:br>
              <a:rPr lang="en-US" dirty="0"/>
            </a:br>
            <a:r>
              <a:rPr lang="en-US" dirty="0"/>
              <a:t>-  3</a:t>
            </a:r>
            <a:r>
              <a:rPr lang="en-US" baseline="30000" dirty="0"/>
              <a:t>rd</a:t>
            </a:r>
            <a:r>
              <a:rPr lang="en-US" dirty="0"/>
              <a:t> party checks for employee and/or customers</a:t>
            </a:r>
            <a:br>
              <a:rPr lang="en-US" dirty="0"/>
            </a:b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23</a:t>
            </a:fld>
            <a:endParaRPr lang="en-US" dirty="0"/>
          </a:p>
        </p:txBody>
      </p:sp>
    </p:spTree>
    <p:custDataLst>
      <p:tags r:id="rId1"/>
    </p:custDataLst>
    <p:extLst>
      <p:ext uri="{BB962C8B-B14F-4D97-AF65-F5344CB8AC3E}">
        <p14:creationId xmlns:p14="http://schemas.microsoft.com/office/powerpoint/2010/main" val="5773103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93277" y="5295324"/>
            <a:ext cx="10058400" cy="1449387"/>
          </a:xfrm>
        </p:spPr>
        <p:txBody>
          <a:bodyPr>
            <a:normAutofit fontScale="90000"/>
          </a:bodyPr>
          <a:lstStyle/>
          <a:p>
            <a:r>
              <a:rPr lang="en-US" sz="3100" dirty="0"/>
              <a:t>-  Masks must be worn anytime you deal with the general public</a:t>
            </a:r>
            <a:br>
              <a:rPr lang="en-US" sz="3100" dirty="0"/>
            </a:br>
            <a:r>
              <a:rPr lang="en-US" sz="3100" dirty="0"/>
              <a:t>-  Service representative behind protective plexiglass, you should wear a</a:t>
            </a:r>
            <a:br>
              <a:rPr lang="en-US" sz="3100" dirty="0"/>
            </a:br>
            <a:r>
              <a:rPr lang="en-US" sz="3100" dirty="0"/>
              <a:t>mask.</a:t>
            </a:r>
            <a:br>
              <a:rPr lang="en-US" sz="3100" dirty="0"/>
            </a:br>
            <a:r>
              <a:rPr lang="en-US" sz="3100" dirty="0"/>
              <a:t>-  Masks may not need to be worn in the office if distancing is observed, but this must be approved by management.</a:t>
            </a:r>
            <a:br>
              <a:rPr lang="en-US" sz="3100" dirty="0"/>
            </a:br>
            <a:r>
              <a:rPr lang="en-US" sz="3100" dirty="0"/>
              <a:t>-  Other situations should be addressed by your supervisor/departmental</a:t>
            </a:r>
            <a:br>
              <a:rPr lang="en-US" sz="3100" dirty="0"/>
            </a:br>
            <a:r>
              <a:rPr lang="en-US" sz="3100" dirty="0"/>
              <a:t>manager.</a:t>
            </a:r>
            <a:br>
              <a:rPr lang="en-US" sz="2700" dirty="0"/>
            </a:br>
            <a:br>
              <a:rPr lang="en-US" sz="3100" dirty="0"/>
            </a:br>
            <a:r>
              <a:rPr lang="en-US" sz="3100" dirty="0"/>
              <a:t>(pg. 26 </a:t>
            </a:r>
            <a:r>
              <a:rPr lang="en-US" sz="3100" dirty="0">
                <a:hlinkClick r:id="rId4"/>
              </a:rPr>
              <a:t>Guidelines for Reopening &amp; Restoring Travis County Offices &amp; Services</a:t>
            </a:r>
            <a:br>
              <a:rPr lang="en-US" dirty="0"/>
            </a:b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24</a:t>
            </a:fld>
            <a:endParaRPr lang="en-US" dirty="0"/>
          </a:p>
        </p:txBody>
      </p:sp>
      <p:sp>
        <p:nvSpPr>
          <p:cNvPr id="5" name="Rectangle 4"/>
          <p:cNvSpPr/>
          <p:nvPr/>
        </p:nvSpPr>
        <p:spPr>
          <a:xfrm>
            <a:off x="593277" y="525410"/>
            <a:ext cx="1857303" cy="769441"/>
          </a:xfrm>
          <a:prstGeom prst="rect">
            <a:avLst/>
          </a:prstGeom>
        </p:spPr>
        <p:txBody>
          <a:bodyPr wrap="none">
            <a:spAutoFit/>
          </a:bodyPr>
          <a:lstStyle/>
          <a:p>
            <a:r>
              <a:rPr lang="en-US" sz="4400" b="1" dirty="0"/>
              <a:t>MASKS</a:t>
            </a:r>
            <a:endParaRPr lang="en-US" sz="4400" dirty="0"/>
          </a:p>
        </p:txBody>
      </p:sp>
    </p:spTree>
    <p:custDataLst>
      <p:tags r:id="rId1"/>
    </p:custDataLst>
    <p:extLst>
      <p:ext uri="{BB962C8B-B14F-4D97-AF65-F5344CB8AC3E}">
        <p14:creationId xmlns:p14="http://schemas.microsoft.com/office/powerpoint/2010/main" val="33468305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93277" y="5295324"/>
            <a:ext cx="10058400" cy="1449387"/>
          </a:xfrm>
        </p:spPr>
        <p:txBody>
          <a:bodyPr>
            <a:normAutofit fontScale="90000"/>
          </a:bodyPr>
          <a:lstStyle/>
          <a:p>
            <a:r>
              <a:rPr lang="en-US" sz="4400" dirty="0"/>
              <a:t>-  FFCRA (intermittent leave approval)</a:t>
            </a:r>
            <a:br>
              <a:rPr lang="en-US" sz="4400" dirty="0"/>
            </a:br>
            <a:r>
              <a:rPr lang="en-US" sz="4400" dirty="0"/>
              <a:t>-  Flexible Work shifts</a:t>
            </a:r>
            <a:br>
              <a:rPr lang="en-US" sz="4400" dirty="0"/>
            </a:br>
            <a:r>
              <a:rPr lang="en-US" sz="4400" dirty="0"/>
              <a:t>-  Compressed Workweek</a:t>
            </a:r>
            <a:br>
              <a:rPr lang="en-US" sz="4400" dirty="0"/>
            </a:br>
            <a:r>
              <a:rPr lang="en-US" sz="4400" dirty="0"/>
              <a:t>-  Employee Leave</a:t>
            </a:r>
            <a:br>
              <a:rPr lang="en-US" sz="2700" dirty="0"/>
            </a:br>
            <a:br>
              <a:rPr lang="en-US" sz="2700" dirty="0"/>
            </a:br>
            <a:br>
              <a:rPr lang="en-US" sz="2700" dirty="0"/>
            </a:br>
            <a:br>
              <a:rPr lang="en-US" sz="2700" dirty="0"/>
            </a:br>
            <a:br>
              <a:rPr lang="en-US" sz="2700" dirty="0"/>
            </a:br>
            <a:br>
              <a:rPr lang="en-US" dirty="0"/>
            </a:b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25</a:t>
            </a:fld>
            <a:endParaRPr lang="en-US" dirty="0"/>
          </a:p>
        </p:txBody>
      </p:sp>
      <p:sp>
        <p:nvSpPr>
          <p:cNvPr id="5" name="Rectangle 4"/>
          <p:cNvSpPr/>
          <p:nvPr/>
        </p:nvSpPr>
        <p:spPr>
          <a:xfrm>
            <a:off x="593277" y="525410"/>
            <a:ext cx="9300944" cy="769441"/>
          </a:xfrm>
          <a:prstGeom prst="rect">
            <a:avLst/>
          </a:prstGeom>
        </p:spPr>
        <p:txBody>
          <a:bodyPr wrap="none">
            <a:spAutoFit/>
          </a:bodyPr>
          <a:lstStyle/>
          <a:p>
            <a:r>
              <a:rPr lang="en-US" sz="4400" b="1" dirty="0"/>
              <a:t>Work / life Balance (Childcare/Schools)</a:t>
            </a:r>
            <a:endParaRPr lang="en-US" sz="4400" dirty="0"/>
          </a:p>
        </p:txBody>
      </p:sp>
    </p:spTree>
    <p:custDataLst>
      <p:tags r:id="rId1"/>
    </p:custDataLst>
    <p:extLst>
      <p:ext uri="{BB962C8B-B14F-4D97-AF65-F5344CB8AC3E}">
        <p14:creationId xmlns:p14="http://schemas.microsoft.com/office/powerpoint/2010/main" val="41629281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35564" y="3952784"/>
            <a:ext cx="10058400" cy="1449387"/>
          </a:xfrm>
        </p:spPr>
        <p:txBody>
          <a:bodyPr>
            <a:noAutofit/>
          </a:bodyPr>
          <a:lstStyle/>
          <a:p>
            <a:r>
              <a:rPr lang="en-US" sz="3600" dirty="0"/>
              <a:t>-   </a:t>
            </a:r>
            <a:r>
              <a:rPr lang="en-US" sz="3200" dirty="0"/>
              <a:t>Telework</a:t>
            </a:r>
            <a:br>
              <a:rPr lang="en-US" sz="3200" dirty="0"/>
            </a:br>
            <a:r>
              <a:rPr lang="en-US" sz="3200" dirty="0"/>
              <a:t>-    Employee Leave</a:t>
            </a:r>
            <a:br>
              <a:rPr lang="en-US" sz="3200" dirty="0"/>
            </a:br>
            <a:r>
              <a:rPr lang="en-US" sz="3200" dirty="0"/>
              <a:t>-    Retirement/Separations</a:t>
            </a:r>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26</a:t>
            </a:fld>
            <a:endParaRPr lang="en-US" dirty="0"/>
          </a:p>
        </p:txBody>
      </p:sp>
      <p:sp>
        <p:nvSpPr>
          <p:cNvPr id="5" name="Rectangle 4"/>
          <p:cNvSpPr/>
          <p:nvPr/>
        </p:nvSpPr>
        <p:spPr>
          <a:xfrm>
            <a:off x="454364" y="3368603"/>
            <a:ext cx="8970469" cy="769441"/>
          </a:xfrm>
          <a:prstGeom prst="rect">
            <a:avLst/>
          </a:prstGeom>
        </p:spPr>
        <p:txBody>
          <a:bodyPr wrap="none">
            <a:spAutoFit/>
          </a:bodyPr>
          <a:lstStyle/>
          <a:p>
            <a:r>
              <a:rPr lang="en-US" sz="4400" dirty="0"/>
              <a:t>No Desire to Return to the Workplace</a:t>
            </a:r>
          </a:p>
        </p:txBody>
      </p:sp>
      <p:sp>
        <p:nvSpPr>
          <p:cNvPr id="6" name="Rectangle 5"/>
          <p:cNvSpPr/>
          <p:nvPr/>
        </p:nvSpPr>
        <p:spPr>
          <a:xfrm>
            <a:off x="535564" y="1222525"/>
            <a:ext cx="4645887" cy="769441"/>
          </a:xfrm>
          <a:prstGeom prst="rect">
            <a:avLst/>
          </a:prstGeom>
        </p:spPr>
        <p:txBody>
          <a:bodyPr wrap="none">
            <a:spAutoFit/>
          </a:bodyPr>
          <a:lstStyle/>
          <a:p>
            <a:r>
              <a:rPr lang="en-US" sz="4400" dirty="0"/>
              <a:t>Limited Workspace</a:t>
            </a:r>
          </a:p>
        </p:txBody>
      </p:sp>
      <p:sp>
        <p:nvSpPr>
          <p:cNvPr id="7" name="Rectangle 6"/>
          <p:cNvSpPr/>
          <p:nvPr/>
        </p:nvSpPr>
        <p:spPr>
          <a:xfrm>
            <a:off x="454364" y="450380"/>
            <a:ext cx="3539752" cy="769441"/>
          </a:xfrm>
          <a:prstGeom prst="rect">
            <a:avLst/>
          </a:prstGeom>
        </p:spPr>
        <p:txBody>
          <a:bodyPr wrap="none">
            <a:spAutoFit/>
          </a:bodyPr>
          <a:lstStyle/>
          <a:p>
            <a:r>
              <a:rPr lang="en-US" sz="4400" b="1" dirty="0"/>
              <a:t>Other Issues…</a:t>
            </a:r>
            <a:endParaRPr lang="en-US" sz="4400" dirty="0"/>
          </a:p>
        </p:txBody>
      </p:sp>
      <p:sp>
        <p:nvSpPr>
          <p:cNvPr id="8" name="Title 1"/>
          <p:cNvSpPr txBox="1">
            <a:spLocks/>
          </p:cNvSpPr>
          <p:nvPr/>
        </p:nvSpPr>
        <p:spPr>
          <a:xfrm>
            <a:off x="617554" y="1919216"/>
            <a:ext cx="10058400" cy="1449387"/>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571500" indent="-571500">
              <a:buFontTx/>
              <a:buChar char="-"/>
            </a:pPr>
            <a:r>
              <a:rPr lang="en-US" sz="4400" dirty="0"/>
              <a:t>Telework</a:t>
            </a:r>
          </a:p>
          <a:p>
            <a:r>
              <a:rPr lang="en-US" sz="4400" dirty="0"/>
              <a:t>-     Hoteling Areas</a:t>
            </a:r>
            <a:br>
              <a:rPr lang="en-US" sz="4400" dirty="0"/>
            </a:br>
            <a:r>
              <a:rPr lang="en-US" sz="4400" dirty="0"/>
              <a:t>-     Rotating Shifts</a:t>
            </a:r>
          </a:p>
          <a:p>
            <a:r>
              <a:rPr lang="en-US" sz="4400" dirty="0"/>
              <a:t>-     Compressed Workweek</a:t>
            </a:r>
            <a:endParaRPr lang="en-US" dirty="0"/>
          </a:p>
        </p:txBody>
      </p:sp>
      <p:sp>
        <p:nvSpPr>
          <p:cNvPr id="9" name="Rectangle 8">
            <a:extLst>
              <a:ext uri="{FF2B5EF4-FFF2-40B4-BE49-F238E27FC236}">
                <a16:creationId xmlns:a16="http://schemas.microsoft.com/office/drawing/2014/main" id="{B3CFD60F-CCCC-44D3-8CF6-FE8F0AC27C4E}"/>
              </a:ext>
            </a:extLst>
          </p:cNvPr>
          <p:cNvSpPr/>
          <p:nvPr/>
        </p:nvSpPr>
        <p:spPr>
          <a:xfrm>
            <a:off x="487758" y="5379808"/>
            <a:ext cx="8093882" cy="769441"/>
          </a:xfrm>
          <a:prstGeom prst="rect">
            <a:avLst/>
          </a:prstGeom>
        </p:spPr>
        <p:txBody>
          <a:bodyPr wrap="none">
            <a:spAutoFit/>
          </a:bodyPr>
          <a:lstStyle/>
          <a:p>
            <a:r>
              <a:rPr lang="en-US" sz="4400" dirty="0"/>
              <a:t>Notification of Employee Exposure</a:t>
            </a:r>
          </a:p>
        </p:txBody>
      </p:sp>
    </p:spTree>
    <p:custDataLst>
      <p:tags r:id="rId1"/>
    </p:custDataLst>
    <p:extLst>
      <p:ext uri="{BB962C8B-B14F-4D97-AF65-F5344CB8AC3E}">
        <p14:creationId xmlns:p14="http://schemas.microsoft.com/office/powerpoint/2010/main" val="103560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3777948"/>
            <a:ext cx="10058400" cy="1450757"/>
          </a:xfrm>
        </p:spPr>
        <p:txBody>
          <a:bodyPr>
            <a:normAutofit/>
          </a:bodyPr>
          <a:lstStyle/>
          <a:p>
            <a:r>
              <a:rPr lang="en-US" dirty="0"/>
              <a:t>CASE STUDIES</a:t>
            </a:r>
            <a:br>
              <a:rPr lang="en-US" dirty="0"/>
            </a:br>
            <a:endParaRPr lang="en-US" sz="2800" i="1"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27</a:t>
            </a:fld>
            <a:endParaRPr lang="en-US" dirty="0"/>
          </a:p>
        </p:txBody>
      </p:sp>
    </p:spTree>
    <p:custDataLst>
      <p:tags r:id="rId1"/>
    </p:custDataLst>
    <p:extLst>
      <p:ext uri="{BB962C8B-B14F-4D97-AF65-F5344CB8AC3E}">
        <p14:creationId xmlns:p14="http://schemas.microsoft.com/office/powerpoint/2010/main" val="14488551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11763" y="5408613"/>
            <a:ext cx="10058400" cy="1449387"/>
          </a:xfrm>
        </p:spPr>
        <p:txBody>
          <a:bodyPr>
            <a:normAutofit fontScale="90000"/>
          </a:bodyPr>
          <a:lstStyle/>
          <a:p>
            <a:br>
              <a:rPr lang="en-US" dirty="0"/>
            </a:br>
            <a:br>
              <a:rPr lang="en-US" dirty="0"/>
            </a:br>
            <a:r>
              <a:rPr lang="en-US" dirty="0"/>
              <a:t>Case #1 </a:t>
            </a:r>
            <a:br>
              <a:rPr lang="en-US" dirty="0"/>
            </a:br>
            <a:br>
              <a:rPr lang="en-US" dirty="0"/>
            </a:br>
            <a:r>
              <a:rPr lang="en-US" dirty="0"/>
              <a:t>Juan is a long-term employee who has exhausted all of his paid leave, including the 80 hours of COVID to care for his mother.  He is now sick, what are his options for more paid leave?</a:t>
            </a:r>
            <a:br>
              <a:rPr lang="en-US" dirty="0"/>
            </a:br>
            <a:br>
              <a:rPr lang="en-US" dirty="0"/>
            </a:br>
            <a:br>
              <a:rPr lang="en-US" dirty="0"/>
            </a:br>
            <a:br>
              <a:rPr lang="en-US" dirty="0"/>
            </a:b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28</a:t>
            </a:fld>
            <a:endParaRPr lang="en-US" dirty="0"/>
          </a:p>
        </p:txBody>
      </p:sp>
    </p:spTree>
    <p:custDataLst>
      <p:tags r:id="rId1"/>
    </p:custDataLst>
    <p:extLst>
      <p:ext uri="{BB962C8B-B14F-4D97-AF65-F5344CB8AC3E}">
        <p14:creationId xmlns:p14="http://schemas.microsoft.com/office/powerpoint/2010/main" val="29201511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11763" y="5408613"/>
            <a:ext cx="10058400" cy="1449387"/>
          </a:xfrm>
        </p:spPr>
        <p:txBody>
          <a:bodyPr>
            <a:normAutofit fontScale="90000"/>
          </a:bodyPr>
          <a:lstStyle/>
          <a:p>
            <a:br>
              <a:rPr lang="en-US" dirty="0"/>
            </a:br>
            <a:br>
              <a:rPr lang="en-US" dirty="0"/>
            </a:br>
            <a:r>
              <a:rPr lang="en-US" dirty="0"/>
              <a:t>Case #2 </a:t>
            </a:r>
            <a:br>
              <a:rPr lang="en-US" dirty="0"/>
            </a:br>
            <a:br>
              <a:rPr lang="en-US" dirty="0"/>
            </a:br>
            <a:r>
              <a:rPr lang="en-US" dirty="0" err="1"/>
              <a:t>LaTisha’s</a:t>
            </a:r>
            <a:r>
              <a:rPr lang="en-US" dirty="0"/>
              <a:t> girlfriend has children who are unable to go to school.  </a:t>
            </a:r>
            <a:r>
              <a:rPr lang="en-US" dirty="0" err="1"/>
              <a:t>LaTisha</a:t>
            </a:r>
            <a:r>
              <a:rPr lang="en-US" dirty="0"/>
              <a:t> is ‘like a mom’ to the children.  </a:t>
            </a:r>
            <a:br>
              <a:rPr lang="en-US" dirty="0"/>
            </a:br>
            <a:br>
              <a:rPr lang="en-US" dirty="0"/>
            </a:br>
            <a:r>
              <a:rPr lang="en-US" dirty="0"/>
              <a:t>Can she use the FFCRA for them?</a:t>
            </a:r>
            <a:br>
              <a:rPr lang="en-US" dirty="0"/>
            </a:br>
            <a:br>
              <a:rPr lang="en-US" dirty="0"/>
            </a:br>
            <a:br>
              <a:rPr lang="en-US" dirty="0"/>
            </a:br>
            <a:br>
              <a:rPr lang="en-US" dirty="0"/>
            </a:b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29</a:t>
            </a:fld>
            <a:endParaRPr lang="en-US" dirty="0"/>
          </a:p>
        </p:txBody>
      </p:sp>
    </p:spTree>
    <p:custDataLst>
      <p:tags r:id="rId1"/>
    </p:custDataLst>
    <p:extLst>
      <p:ext uri="{BB962C8B-B14F-4D97-AF65-F5344CB8AC3E}">
        <p14:creationId xmlns:p14="http://schemas.microsoft.com/office/powerpoint/2010/main" val="2317178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3777948"/>
            <a:ext cx="10058400" cy="1450757"/>
          </a:xfrm>
        </p:spPr>
        <p:txBody>
          <a:bodyPr/>
          <a:lstStyle/>
          <a:p>
            <a:r>
              <a:rPr lang="en-US" dirty="0"/>
              <a:t>Highlights of Leave &amp; Accommodation</a:t>
            </a:r>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3</a:t>
            </a:fld>
            <a:endParaRPr lang="en-US" dirty="0"/>
          </a:p>
        </p:txBody>
      </p:sp>
    </p:spTree>
    <p:custDataLst>
      <p:tags r:id="rId1"/>
    </p:custDataLst>
    <p:extLst>
      <p:ext uri="{BB962C8B-B14F-4D97-AF65-F5344CB8AC3E}">
        <p14:creationId xmlns:p14="http://schemas.microsoft.com/office/powerpoint/2010/main" val="26379836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914400" y="5205218"/>
            <a:ext cx="10058400" cy="1450975"/>
          </a:xfrm>
        </p:spPr>
        <p:txBody>
          <a:bodyPr>
            <a:normAutofit fontScale="90000"/>
          </a:bodyPr>
          <a:lstStyle/>
          <a:p>
            <a:br>
              <a:rPr lang="en-US" dirty="0"/>
            </a:br>
            <a:br>
              <a:rPr lang="en-US" dirty="0"/>
            </a:br>
            <a:r>
              <a:rPr lang="en-US" dirty="0"/>
              <a:t>Case #3A</a:t>
            </a:r>
            <a:br>
              <a:rPr lang="en-US" dirty="0"/>
            </a:br>
            <a:br>
              <a:rPr lang="en-US" dirty="0"/>
            </a:br>
            <a:r>
              <a:rPr lang="en-US" dirty="0"/>
              <a:t>Pat has provided documentation to you of Pat’s COVID-positive results.  Pat used ALL leave (including FFCRA/FMLA) in April, May, June and July when family members and schools were closed.</a:t>
            </a:r>
            <a:br>
              <a:rPr lang="en-US" dirty="0"/>
            </a:br>
            <a:br>
              <a:rPr lang="en-US" dirty="0"/>
            </a:br>
            <a:r>
              <a:rPr lang="en-US" dirty="0"/>
              <a:t>What leave can be used?</a:t>
            </a:r>
            <a:br>
              <a:rPr lang="en-US" dirty="0"/>
            </a:br>
            <a:br>
              <a:rPr lang="en-US" dirty="0"/>
            </a:b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30</a:t>
            </a:fld>
            <a:endParaRPr lang="en-US" dirty="0"/>
          </a:p>
        </p:txBody>
      </p:sp>
    </p:spTree>
    <p:custDataLst>
      <p:tags r:id="rId1"/>
    </p:custDataLst>
    <p:extLst>
      <p:ext uri="{BB962C8B-B14F-4D97-AF65-F5344CB8AC3E}">
        <p14:creationId xmlns:p14="http://schemas.microsoft.com/office/powerpoint/2010/main" val="3100714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914400" y="5205218"/>
            <a:ext cx="10058400" cy="1450975"/>
          </a:xfrm>
        </p:spPr>
        <p:txBody>
          <a:bodyPr>
            <a:normAutofit fontScale="90000"/>
          </a:bodyPr>
          <a:lstStyle/>
          <a:p>
            <a:br>
              <a:rPr lang="en-US" dirty="0"/>
            </a:br>
            <a:br>
              <a:rPr lang="en-US" dirty="0"/>
            </a:br>
            <a:r>
              <a:rPr lang="en-US" dirty="0"/>
              <a:t>Case #3B</a:t>
            </a:r>
            <a:br>
              <a:rPr lang="en-US" dirty="0"/>
            </a:br>
            <a:br>
              <a:rPr lang="en-US" dirty="0"/>
            </a:br>
            <a:r>
              <a:rPr lang="en-US" dirty="0"/>
              <a:t>Pat has now been hospitalized and anticipates leaving the hospital in another week.</a:t>
            </a:r>
            <a:br>
              <a:rPr lang="en-US" dirty="0"/>
            </a:br>
            <a:br>
              <a:rPr lang="en-US" dirty="0"/>
            </a:br>
            <a:r>
              <a:rPr lang="en-US" dirty="0"/>
              <a:t>What leave can be used?</a:t>
            </a:r>
            <a:br>
              <a:rPr lang="en-US" dirty="0"/>
            </a:br>
            <a:br>
              <a:rPr lang="en-US" dirty="0"/>
            </a:b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31</a:t>
            </a:fld>
            <a:endParaRPr lang="en-US" dirty="0"/>
          </a:p>
        </p:txBody>
      </p:sp>
    </p:spTree>
    <p:custDataLst>
      <p:tags r:id="rId1"/>
    </p:custDataLst>
    <p:extLst>
      <p:ext uri="{BB962C8B-B14F-4D97-AF65-F5344CB8AC3E}">
        <p14:creationId xmlns:p14="http://schemas.microsoft.com/office/powerpoint/2010/main" val="22250484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914400" y="5205218"/>
            <a:ext cx="10058400" cy="1450975"/>
          </a:xfrm>
        </p:spPr>
        <p:txBody>
          <a:bodyPr>
            <a:normAutofit fontScale="90000"/>
          </a:bodyPr>
          <a:lstStyle/>
          <a:p>
            <a:br>
              <a:rPr lang="en-US" dirty="0"/>
            </a:br>
            <a:br>
              <a:rPr lang="en-US" dirty="0"/>
            </a:br>
            <a:r>
              <a:rPr lang="en-US" dirty="0"/>
              <a:t>Case #4</a:t>
            </a:r>
            <a:br>
              <a:rPr lang="en-US" dirty="0"/>
            </a:br>
            <a:br>
              <a:rPr lang="en-US" dirty="0"/>
            </a:br>
            <a:r>
              <a:rPr lang="en-US" dirty="0"/>
              <a:t>Wu has shared that he is unable to wear a cloth face mask.  Employees are required to wear face coverings in the workplace.</a:t>
            </a:r>
            <a:br>
              <a:rPr lang="en-US" dirty="0"/>
            </a:br>
            <a:br>
              <a:rPr lang="en-US" dirty="0"/>
            </a:br>
            <a:r>
              <a:rPr lang="en-US" dirty="0"/>
              <a:t>How do you approach?</a:t>
            </a:r>
            <a:br>
              <a:rPr lang="en-US" dirty="0"/>
            </a:br>
            <a:br>
              <a:rPr lang="en-US" dirty="0"/>
            </a:b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32</a:t>
            </a:fld>
            <a:endParaRPr lang="en-US" dirty="0"/>
          </a:p>
        </p:txBody>
      </p:sp>
    </p:spTree>
    <p:custDataLst>
      <p:tags r:id="rId1"/>
    </p:custDataLst>
    <p:extLst>
      <p:ext uri="{BB962C8B-B14F-4D97-AF65-F5344CB8AC3E}">
        <p14:creationId xmlns:p14="http://schemas.microsoft.com/office/powerpoint/2010/main" val="42236512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914400" y="5205218"/>
            <a:ext cx="10058400" cy="1450975"/>
          </a:xfrm>
        </p:spPr>
        <p:txBody>
          <a:bodyPr>
            <a:normAutofit fontScale="90000"/>
          </a:bodyPr>
          <a:lstStyle/>
          <a:p>
            <a:br>
              <a:rPr lang="en-US" dirty="0"/>
            </a:br>
            <a:br>
              <a:rPr lang="en-US" dirty="0"/>
            </a:br>
            <a:r>
              <a:rPr lang="en-US" dirty="0"/>
              <a:t>Case #5</a:t>
            </a:r>
            <a:br>
              <a:rPr lang="en-US" dirty="0"/>
            </a:br>
            <a:br>
              <a:rPr lang="en-US" dirty="0"/>
            </a:br>
            <a:r>
              <a:rPr lang="en-US" dirty="0"/>
              <a:t>Stella has been requested to return to the workplace.  She has stated that she is unwilling to return due to concerns around her preferred PPE being unavailable.</a:t>
            </a:r>
            <a:br>
              <a:rPr lang="en-US" dirty="0"/>
            </a:br>
            <a:br>
              <a:rPr lang="en-US" dirty="0"/>
            </a:br>
            <a:r>
              <a:rPr lang="en-US" dirty="0"/>
              <a:t>What are Stella’s options?</a:t>
            </a:r>
            <a:br>
              <a:rPr lang="en-US" dirty="0"/>
            </a:br>
            <a:br>
              <a:rPr lang="en-US" dirty="0"/>
            </a:b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33</a:t>
            </a:fld>
            <a:endParaRPr lang="en-US" dirty="0"/>
          </a:p>
        </p:txBody>
      </p:sp>
    </p:spTree>
    <p:custDataLst>
      <p:tags r:id="rId1"/>
    </p:custDataLst>
    <p:extLst>
      <p:ext uri="{BB962C8B-B14F-4D97-AF65-F5344CB8AC3E}">
        <p14:creationId xmlns:p14="http://schemas.microsoft.com/office/powerpoint/2010/main" val="28982214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914400" y="5205218"/>
            <a:ext cx="10058400" cy="1450975"/>
          </a:xfrm>
        </p:spPr>
        <p:txBody>
          <a:bodyPr>
            <a:normAutofit fontScale="90000"/>
          </a:bodyPr>
          <a:lstStyle/>
          <a:p>
            <a:br>
              <a:rPr lang="en-US" dirty="0"/>
            </a:br>
            <a:br>
              <a:rPr lang="en-US" dirty="0"/>
            </a:br>
            <a:r>
              <a:rPr lang="en-US" dirty="0"/>
              <a:t>Case #6</a:t>
            </a:r>
            <a:br>
              <a:rPr lang="en-US" dirty="0"/>
            </a:br>
            <a:br>
              <a:rPr lang="en-US" dirty="0"/>
            </a:br>
            <a:r>
              <a:rPr lang="en-US" dirty="0" err="1"/>
              <a:t>Dezi</a:t>
            </a:r>
            <a:r>
              <a:rPr lang="en-US" dirty="0"/>
              <a:t> stated that he contracted COVID in the workplace because there was no soap in the men’s room.</a:t>
            </a:r>
            <a:br>
              <a:rPr lang="en-US" dirty="0"/>
            </a:br>
            <a:br>
              <a:rPr lang="en-US" dirty="0"/>
            </a:br>
            <a:r>
              <a:rPr lang="en-US" dirty="0"/>
              <a:t>Will this qualify as a Worker’s Comp Claim?</a:t>
            </a:r>
            <a:br>
              <a:rPr lang="en-US" dirty="0"/>
            </a:br>
            <a:br>
              <a:rPr lang="en-US" dirty="0"/>
            </a:b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34</a:t>
            </a:fld>
            <a:endParaRPr lang="en-US" dirty="0"/>
          </a:p>
        </p:txBody>
      </p:sp>
    </p:spTree>
    <p:custDataLst>
      <p:tags r:id="rId1"/>
    </p:custDataLst>
    <p:extLst>
      <p:ext uri="{BB962C8B-B14F-4D97-AF65-F5344CB8AC3E}">
        <p14:creationId xmlns:p14="http://schemas.microsoft.com/office/powerpoint/2010/main" val="22152702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3777948"/>
            <a:ext cx="10058400" cy="1450757"/>
          </a:xfrm>
        </p:spPr>
        <p:txBody>
          <a:bodyPr/>
          <a:lstStyle/>
          <a:p>
            <a:r>
              <a:rPr lang="en-US" dirty="0"/>
              <a:t>Pre-submitted Questions</a:t>
            </a:r>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35</a:t>
            </a:fld>
            <a:endParaRPr lang="en-US" dirty="0"/>
          </a:p>
        </p:txBody>
      </p:sp>
    </p:spTree>
    <p:custDataLst>
      <p:tags r:id="rId1"/>
    </p:custDataLst>
    <p:extLst>
      <p:ext uri="{BB962C8B-B14F-4D97-AF65-F5344CB8AC3E}">
        <p14:creationId xmlns:p14="http://schemas.microsoft.com/office/powerpoint/2010/main" val="27937711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3777948"/>
            <a:ext cx="10058400" cy="1450757"/>
          </a:xfrm>
        </p:spPr>
        <p:txBody>
          <a:bodyPr/>
          <a:lstStyle/>
          <a:p>
            <a:r>
              <a:rPr lang="en-US" dirty="0"/>
              <a:t>RESOURCES</a:t>
            </a:r>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36</a:t>
            </a:fld>
            <a:endParaRPr lang="en-US" dirty="0"/>
          </a:p>
        </p:txBody>
      </p:sp>
    </p:spTree>
    <p:custDataLst>
      <p:tags r:id="rId1"/>
    </p:custDataLst>
    <p:extLst>
      <p:ext uri="{BB962C8B-B14F-4D97-AF65-F5344CB8AC3E}">
        <p14:creationId xmlns:p14="http://schemas.microsoft.com/office/powerpoint/2010/main" val="6314310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6769" y="-33909"/>
            <a:ext cx="10058400" cy="1450757"/>
          </a:xfrm>
        </p:spPr>
        <p:txBody>
          <a:bodyPr>
            <a:normAutofit/>
          </a:bodyPr>
          <a:lstStyle/>
          <a:p>
            <a:r>
              <a:rPr lang="en-US" b="1" dirty="0"/>
              <a:t>Resources </a:t>
            </a:r>
            <a:br>
              <a:rPr lang="en-US" b="1" dirty="0"/>
            </a:br>
            <a:endParaRPr lang="en-US" sz="2000" b="1" dirty="0"/>
          </a:p>
        </p:txBody>
      </p:sp>
      <p:sp>
        <p:nvSpPr>
          <p:cNvPr id="4" name="Rectangle 3"/>
          <p:cNvSpPr/>
          <p:nvPr/>
        </p:nvSpPr>
        <p:spPr>
          <a:xfrm>
            <a:off x="776769" y="1018754"/>
            <a:ext cx="10337074" cy="4433458"/>
          </a:xfrm>
          <a:prstGeom prst="rect">
            <a:avLst/>
          </a:prstGeom>
        </p:spPr>
        <p:txBody>
          <a:bodyPr wrap="square">
            <a:spAutoFit/>
          </a:bodyPr>
          <a:lstStyle/>
          <a:p>
            <a:pPr>
              <a:lnSpc>
                <a:spcPct val="107000"/>
              </a:lnSpc>
            </a:pPr>
            <a:r>
              <a:rPr lang="en-US" b="1" dirty="0">
                <a:latin typeface="Calibri" panose="020F0502020204030204" pitchFamily="34" charset="0"/>
                <a:ea typeface="Calibri" panose="020F0502020204030204" pitchFamily="34" charset="0"/>
                <a:cs typeface="Calibri" panose="020F0502020204030204" pitchFamily="34" charset="0"/>
              </a:rPr>
              <a:t>Travis Central COVID-19 Information for Travis County Employees</a:t>
            </a:r>
          </a:p>
          <a:p>
            <a:pPr>
              <a:lnSpc>
                <a:spcPct val="107000"/>
              </a:lnSpc>
            </a:pPr>
            <a:r>
              <a:rPr lang="en-US" dirty="0">
                <a:latin typeface="Calibri" panose="020F0502020204030204" pitchFamily="34" charset="0"/>
                <a:ea typeface="Calibri" panose="020F0502020204030204" pitchFamily="34" charset="0"/>
                <a:cs typeface="Calibri" panose="020F0502020204030204" pitchFamily="34" charset="0"/>
                <a:hlinkClick r:id="rId3"/>
              </a:rPr>
              <a:t>https://employees.traviscountytx.gov/covid19.html</a:t>
            </a:r>
            <a:endParaRPr lang="en-US" dirty="0">
              <a:latin typeface="Calibri" panose="020F0502020204030204" pitchFamily="34" charset="0"/>
              <a:ea typeface="Calibri" panose="020F0502020204030204" pitchFamily="34" charset="0"/>
              <a:cs typeface="Calibri" panose="020F0502020204030204" pitchFamily="34" charset="0"/>
            </a:endParaRPr>
          </a:p>
          <a:p>
            <a:pPr>
              <a:lnSpc>
                <a:spcPct val="107000"/>
              </a:lnSpc>
            </a:pPr>
            <a:endParaRPr lang="en-US" dirty="0">
              <a:latin typeface="Calibri" panose="020F0502020204030204" pitchFamily="34" charset="0"/>
              <a:ea typeface="Calibri" panose="020F0502020204030204" pitchFamily="34" charset="0"/>
              <a:cs typeface="Calibri" panose="020F0502020204030204" pitchFamily="34" charset="0"/>
            </a:endParaRPr>
          </a:p>
          <a:p>
            <a:pPr>
              <a:lnSpc>
                <a:spcPct val="107000"/>
              </a:lnSpc>
            </a:pPr>
            <a:r>
              <a:rPr lang="en-US" b="1" dirty="0">
                <a:latin typeface="Calibri" panose="020F0502020204030204" pitchFamily="34" charset="0"/>
                <a:ea typeface="Calibri" panose="020F0502020204030204" pitchFamily="34" charset="0"/>
                <a:cs typeface="Calibri" panose="020F0502020204030204" pitchFamily="34" charset="0"/>
              </a:rPr>
              <a:t>Travis Central HR Leave Forms</a:t>
            </a:r>
          </a:p>
          <a:p>
            <a:pPr>
              <a:lnSpc>
                <a:spcPct val="107000"/>
              </a:lnSpc>
            </a:pPr>
            <a:r>
              <a:rPr lang="en-US" dirty="0">
                <a:latin typeface="Calibri" panose="020F0502020204030204" pitchFamily="34" charset="0"/>
                <a:ea typeface="Calibri" panose="020F0502020204030204" pitchFamily="34" charset="0"/>
                <a:cs typeface="Calibri" panose="020F0502020204030204" pitchFamily="34" charset="0"/>
                <a:hlinkClick r:id="rId4"/>
              </a:rPr>
              <a:t>https://traviscentral.traviscountytx.gov/hr/at-work/forms</a:t>
            </a:r>
            <a:endParaRPr lang="en-US" dirty="0">
              <a:latin typeface="Calibri" panose="020F0502020204030204" pitchFamily="34" charset="0"/>
              <a:ea typeface="Calibri" panose="020F0502020204030204" pitchFamily="34" charset="0"/>
              <a:cs typeface="Calibri" panose="020F0502020204030204" pitchFamily="34" charset="0"/>
            </a:endParaRPr>
          </a:p>
          <a:p>
            <a:pPr>
              <a:lnSpc>
                <a:spcPct val="107000"/>
              </a:lnSpc>
            </a:pPr>
            <a:endParaRPr lang="en-US" dirty="0">
              <a:latin typeface="Calibri" panose="020F0502020204030204" pitchFamily="34" charset="0"/>
              <a:ea typeface="Calibri" panose="020F0502020204030204" pitchFamily="34" charset="0"/>
              <a:cs typeface="Calibri" panose="020F0502020204030204" pitchFamily="34" charset="0"/>
            </a:endParaRPr>
          </a:p>
          <a:p>
            <a:pPr>
              <a:lnSpc>
                <a:spcPct val="107000"/>
              </a:lnSpc>
            </a:pPr>
            <a:r>
              <a:rPr lang="en-US" b="1" dirty="0">
                <a:latin typeface="Calibri" panose="020F0502020204030204" pitchFamily="34" charset="0"/>
                <a:ea typeface="Calibri" panose="020F0502020204030204" pitchFamily="34" charset="0"/>
                <a:cs typeface="Calibri" panose="020F0502020204030204" pitchFamily="34" charset="0"/>
              </a:rPr>
              <a:t>Travis Central Human Resources Department – Forms Section</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Calibri" panose="020F0502020204030204" pitchFamily="34" charset="0"/>
                <a:ea typeface="Calibri" panose="020F0502020204030204" pitchFamily="34" charset="0"/>
                <a:cs typeface="Calibri" panose="020F0502020204030204" pitchFamily="34" charset="0"/>
                <a:hlinkClick r:id="rId5"/>
              </a:rPr>
              <a:t>http://traviscentral/hr/</a:t>
            </a:r>
            <a:endParaRPr lang="en-US" dirty="0">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en-US" dirty="0">
              <a:latin typeface="Calibri" panose="020F0502020204030204" pitchFamily="34" charset="0"/>
              <a:ea typeface="Calibri" panose="020F0502020204030204" pitchFamily="34" charset="0"/>
              <a:cs typeface="Calibri" panose="020F0502020204030204" pitchFamily="34" charset="0"/>
            </a:endParaRPr>
          </a:p>
          <a:p>
            <a:pPr>
              <a:lnSpc>
                <a:spcPct val="107000"/>
              </a:lnSpc>
            </a:pPr>
            <a:r>
              <a:rPr lang="en-US" b="1" dirty="0">
                <a:latin typeface="Calibri" panose="020F0502020204030204" pitchFamily="34" charset="0"/>
                <a:ea typeface="Calibri" panose="020F0502020204030204" pitchFamily="34" charset="0"/>
                <a:cs typeface="Calibri" panose="020F0502020204030204" pitchFamily="34" charset="0"/>
              </a:rPr>
              <a:t>CDC Returning to the Workplace</a:t>
            </a:r>
          </a:p>
          <a:p>
            <a:pPr>
              <a:lnSpc>
                <a:spcPct val="107000"/>
              </a:lnSpc>
            </a:pPr>
            <a:r>
              <a:rPr lang="en-US" dirty="0">
                <a:hlinkClick r:id="rId6"/>
              </a:rPr>
              <a:t>https://www.cdc.gov/coronavirus/2019-ncov/daily-life-coping/returning-to-work.html</a:t>
            </a:r>
            <a:endParaRPr lang="en-US" dirty="0">
              <a:latin typeface="Calibri" panose="020F0502020204030204" pitchFamily="34" charset="0"/>
              <a:ea typeface="Calibri" panose="020F0502020204030204" pitchFamily="34" charset="0"/>
              <a:cs typeface="Calibri" panose="020F0502020204030204" pitchFamily="34" charset="0"/>
            </a:endParaRPr>
          </a:p>
          <a:p>
            <a:pPr>
              <a:lnSpc>
                <a:spcPct val="107000"/>
              </a:lnSpc>
            </a:pP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b="1" dirty="0">
                <a:latin typeface="Calibri" panose="020F0502020204030204" pitchFamily="34" charset="0"/>
                <a:ea typeface="Calibri" panose="020F0502020204030204" pitchFamily="34" charset="0"/>
                <a:cs typeface="Calibri" panose="020F0502020204030204" pitchFamily="34" charset="0"/>
              </a:rPr>
              <a:t>EEOC Laws &amp; COVID 19</a:t>
            </a:r>
          </a:p>
          <a:p>
            <a:pPr>
              <a:lnSpc>
                <a:spcPct val="107000"/>
              </a:lnSpc>
            </a:pPr>
            <a:r>
              <a:rPr lang="en-US" dirty="0">
                <a:hlinkClick r:id="rId7"/>
              </a:rPr>
              <a:t>https://www.eeoc.gov/coronavirus</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Footer Placeholder 2"/>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37</a:t>
            </a:fld>
            <a:endParaRPr lang="en-US" dirty="0"/>
          </a:p>
        </p:txBody>
      </p:sp>
      <p:sp>
        <p:nvSpPr>
          <p:cNvPr id="8" name="Rectangle 7"/>
          <p:cNvSpPr/>
          <p:nvPr/>
        </p:nvSpPr>
        <p:spPr>
          <a:xfrm>
            <a:off x="776769" y="5839246"/>
            <a:ext cx="6025838" cy="388696"/>
          </a:xfrm>
          <a:prstGeom prst="rect">
            <a:avLst/>
          </a:prstGeom>
        </p:spPr>
        <p:txBody>
          <a:bodyPr wrap="square">
            <a:spAutoFit/>
          </a:bodyPr>
          <a:lstStyle/>
          <a:p>
            <a:pPr>
              <a:lnSpc>
                <a:spcPct val="107000"/>
              </a:lnSpc>
            </a:pPr>
            <a:r>
              <a:rPr lang="en-US" dirty="0">
                <a:hlinkClick r:id="rId8"/>
              </a:rPr>
              <a:t>Email </a:t>
            </a:r>
            <a:r>
              <a:rPr lang="en-US" dirty="0">
                <a:hlinkClick r:id="rId9"/>
              </a:rPr>
              <a:t>HRServices@traviscountytx.gov</a:t>
            </a:r>
            <a:r>
              <a:rPr lang="en-US" dirty="0"/>
              <a:t> or call 4-9165, then 0</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angle 8"/>
          <p:cNvSpPr/>
          <p:nvPr/>
        </p:nvSpPr>
        <p:spPr>
          <a:xfrm>
            <a:off x="776769" y="5572001"/>
            <a:ext cx="3658887" cy="388696"/>
          </a:xfrm>
          <a:prstGeom prst="rect">
            <a:avLst/>
          </a:prstGeom>
        </p:spPr>
        <p:txBody>
          <a:bodyPr wrap="none">
            <a:spAutoFit/>
          </a:bodyPr>
          <a:lstStyle/>
          <a:p>
            <a:pPr>
              <a:lnSpc>
                <a:spcPct val="107000"/>
              </a:lnSpc>
            </a:pPr>
            <a:r>
              <a:rPr lang="en-US" b="1" dirty="0">
                <a:latin typeface="Calibri" panose="020F0502020204030204" pitchFamily="34" charset="0"/>
                <a:ea typeface="Calibri" panose="020F0502020204030204" pitchFamily="34" charset="0"/>
                <a:cs typeface="Calibri" panose="020F0502020204030204" pitchFamily="34" charset="0"/>
              </a:rPr>
              <a:t>Questions/Assistance/Copy of Slides</a:t>
            </a:r>
          </a:p>
        </p:txBody>
      </p:sp>
    </p:spTree>
    <p:custDataLst>
      <p:tags r:id="rId1"/>
    </p:custDataLst>
    <p:extLst>
      <p:ext uri="{BB962C8B-B14F-4D97-AF65-F5344CB8AC3E}">
        <p14:creationId xmlns:p14="http://schemas.microsoft.com/office/powerpoint/2010/main" val="22015040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4539679"/>
            <a:ext cx="10058400" cy="1450757"/>
          </a:xfrm>
        </p:spPr>
        <p:txBody>
          <a:bodyPr>
            <a:normAutofit fontScale="90000"/>
          </a:bodyPr>
          <a:lstStyle/>
          <a:p>
            <a:r>
              <a:rPr lang="en-US" dirty="0"/>
              <a:t>Thanks for all that you do for </a:t>
            </a:r>
            <a:br>
              <a:rPr lang="en-US" dirty="0"/>
            </a:br>
            <a:r>
              <a:rPr lang="en-US" dirty="0"/>
              <a:t>Travis County!  Stay well! </a:t>
            </a:r>
            <a:br>
              <a:rPr lang="en-US" dirty="0"/>
            </a:br>
            <a:br>
              <a:rPr lang="en-US" dirty="0"/>
            </a:br>
            <a:r>
              <a:rPr lang="en-US" dirty="0"/>
              <a:t>Slides and recording link will be send to your HR Liaison and made available in the HR Liaison section of </a:t>
            </a:r>
            <a:br>
              <a:rPr lang="en-US" dirty="0"/>
            </a:br>
            <a:r>
              <a:rPr lang="en-US" dirty="0"/>
              <a:t>Travis Central.</a:t>
            </a:r>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38</a:t>
            </a:fld>
            <a:endParaRPr lang="en-US" dirty="0"/>
          </a:p>
        </p:txBody>
      </p:sp>
    </p:spTree>
    <p:custDataLst>
      <p:tags r:id="rId1"/>
    </p:custDataLst>
    <p:extLst>
      <p:ext uri="{BB962C8B-B14F-4D97-AF65-F5344CB8AC3E}">
        <p14:creationId xmlns:p14="http://schemas.microsoft.com/office/powerpoint/2010/main" val="2235827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083" y="254572"/>
            <a:ext cx="10058400" cy="1450757"/>
          </a:xfrm>
        </p:spPr>
        <p:txBody>
          <a:bodyPr/>
          <a:lstStyle/>
          <a:p>
            <a:r>
              <a:rPr lang="en-US" dirty="0"/>
              <a:t>Related Leave &amp; Accommodation</a:t>
            </a:r>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4</a:t>
            </a:fld>
            <a:endParaRPr lang="en-US" dirty="0"/>
          </a:p>
        </p:txBody>
      </p:sp>
      <p:sp>
        <p:nvSpPr>
          <p:cNvPr id="6" name="Rectangle 5">
            <a:extLst>
              <a:ext uri="{FF2B5EF4-FFF2-40B4-BE49-F238E27FC236}">
                <a16:creationId xmlns:a16="http://schemas.microsoft.com/office/drawing/2014/main" id="{C0FB2B4E-8DB3-4108-A73A-F2E49982DFDC}"/>
              </a:ext>
            </a:extLst>
          </p:cNvPr>
          <p:cNvSpPr/>
          <p:nvPr/>
        </p:nvSpPr>
        <p:spPr>
          <a:xfrm>
            <a:off x="1038556" y="1921724"/>
            <a:ext cx="10651375" cy="2677656"/>
          </a:xfrm>
          <a:prstGeom prst="rect">
            <a:avLst/>
          </a:prstGeom>
        </p:spPr>
        <p:txBody>
          <a:bodyPr wrap="square">
            <a:spAutoFit/>
          </a:bodyPr>
          <a:lstStyle/>
          <a:p>
            <a:pPr marL="285750" indent="-285750">
              <a:buFont typeface="Arial" panose="020B0604020202020204" pitchFamily="34" charset="0"/>
              <a:buChar char="•"/>
            </a:pPr>
            <a:r>
              <a:rPr lang="en-US" sz="2800" dirty="0">
                <a:solidFill>
                  <a:srgbClr val="020303"/>
                </a:solidFill>
              </a:rPr>
              <a:t>FFCRA: Families First Corona Virus Response Act</a:t>
            </a:r>
          </a:p>
          <a:p>
            <a:pPr marL="285750" indent="-285750">
              <a:buFont typeface="Arial" panose="020B0604020202020204" pitchFamily="34" charset="0"/>
              <a:buChar char="•"/>
            </a:pPr>
            <a:r>
              <a:rPr lang="en-US" sz="2800" dirty="0"/>
              <a:t>FMLA: Family Medical Leave</a:t>
            </a:r>
          </a:p>
          <a:p>
            <a:pPr marL="285750" indent="-285750">
              <a:buFont typeface="Arial" panose="020B0604020202020204" pitchFamily="34" charset="0"/>
              <a:buChar char="•"/>
            </a:pPr>
            <a:r>
              <a:rPr lang="en-US" sz="2800" dirty="0"/>
              <a:t>ADA: Americans with Disabilities Act</a:t>
            </a:r>
          </a:p>
          <a:p>
            <a:pPr marL="285750" indent="-285750">
              <a:buFont typeface="Arial" panose="020B0604020202020204" pitchFamily="34" charset="0"/>
              <a:buChar char="•"/>
            </a:pPr>
            <a:r>
              <a:rPr lang="en-US" sz="2800" dirty="0"/>
              <a:t>LWOP: Leave without pay</a:t>
            </a:r>
          </a:p>
          <a:p>
            <a:endParaRPr lang="en-US" sz="2800" dirty="0"/>
          </a:p>
          <a:p>
            <a:pPr marL="285750" indent="-285750">
              <a:buFont typeface="Arial" panose="020B0604020202020204" pitchFamily="34" charset="0"/>
              <a:buChar char="•"/>
            </a:pPr>
            <a:endParaRPr lang="en-US" sz="2800" dirty="0">
              <a:solidFill>
                <a:srgbClr val="020303"/>
              </a:solidFill>
              <a:latin typeface="Arial" panose="020B0604020202020204" pitchFamily="34" charset="0"/>
            </a:endParaRPr>
          </a:p>
        </p:txBody>
      </p:sp>
    </p:spTree>
    <p:custDataLst>
      <p:tags r:id="rId1"/>
    </p:custDataLst>
    <p:extLst>
      <p:ext uri="{BB962C8B-B14F-4D97-AF65-F5344CB8AC3E}">
        <p14:creationId xmlns:p14="http://schemas.microsoft.com/office/powerpoint/2010/main" val="4086029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of FFCRA</a:t>
            </a:r>
          </a:p>
        </p:txBody>
      </p:sp>
      <p:sp>
        <p:nvSpPr>
          <p:cNvPr id="6" name="Rectangle 5"/>
          <p:cNvSpPr/>
          <p:nvPr/>
        </p:nvSpPr>
        <p:spPr>
          <a:xfrm>
            <a:off x="1097280" y="1924482"/>
            <a:ext cx="10309629" cy="2031325"/>
          </a:xfrm>
          <a:prstGeom prst="rect">
            <a:avLst/>
          </a:prstGeom>
        </p:spPr>
        <p:txBody>
          <a:bodyPr wrap="square">
            <a:spAutoFit/>
          </a:bodyPr>
          <a:lstStyle/>
          <a:p>
            <a:r>
              <a:rPr lang="en-US" dirty="0">
                <a:solidFill>
                  <a:srgbClr val="020303"/>
                </a:solidFill>
                <a:latin typeface="Arial" panose="020B0604020202020204" pitchFamily="34" charset="0"/>
              </a:rPr>
              <a:t>The </a:t>
            </a:r>
            <a:r>
              <a:rPr lang="en-US" b="1" dirty="0">
                <a:solidFill>
                  <a:srgbClr val="020303"/>
                </a:solidFill>
                <a:latin typeface="Arial" panose="020B0604020202020204" pitchFamily="34" charset="0"/>
              </a:rPr>
              <a:t>Families First Coronavirus Response Act (FFCRA) </a:t>
            </a:r>
          </a:p>
          <a:p>
            <a:r>
              <a:rPr lang="en-US" dirty="0">
                <a:solidFill>
                  <a:srgbClr val="020303"/>
                </a:solidFill>
                <a:latin typeface="Arial" panose="020B0604020202020204" pitchFamily="34" charset="0"/>
              </a:rPr>
              <a:t>provide employees with </a:t>
            </a:r>
          </a:p>
          <a:p>
            <a:r>
              <a:rPr lang="en-US" dirty="0">
                <a:solidFill>
                  <a:srgbClr val="020303"/>
                </a:solidFill>
                <a:latin typeface="Arial" panose="020B0604020202020204" pitchFamily="34" charset="0"/>
              </a:rPr>
              <a:t>     1) paid sick leave  - (emergency paid sick leave or EPSL)</a:t>
            </a:r>
          </a:p>
          <a:p>
            <a:r>
              <a:rPr lang="en-US" dirty="0">
                <a:solidFill>
                  <a:srgbClr val="020303"/>
                </a:solidFill>
                <a:latin typeface="Arial" panose="020B0604020202020204" pitchFamily="34" charset="0"/>
              </a:rPr>
              <a:t>     2) emergency family and medical leave (EFL) for specified reasons related to COVID-19. </a:t>
            </a:r>
          </a:p>
          <a:p>
            <a:endParaRPr lang="en-US" dirty="0">
              <a:solidFill>
                <a:srgbClr val="020303"/>
              </a:solidFill>
              <a:latin typeface="Arial" panose="020B0604020202020204" pitchFamily="34" charset="0"/>
            </a:endParaRPr>
          </a:p>
          <a:p>
            <a:r>
              <a:rPr lang="en-US" dirty="0">
                <a:solidFill>
                  <a:srgbClr val="020303"/>
                </a:solidFill>
                <a:latin typeface="Arial" panose="020B0604020202020204" pitchFamily="34" charset="0"/>
              </a:rPr>
              <a:t>These provisions will apply from April 1, 2020 through December 2020.</a:t>
            </a:r>
          </a:p>
          <a:p>
            <a:endParaRPr lang="en-US" dirty="0">
              <a:solidFill>
                <a:srgbClr val="020303"/>
              </a:solidFill>
              <a:latin typeface="Arial" panose="020B0604020202020204" pitchFamily="34" charset="0"/>
            </a:endParaRPr>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5</a:t>
            </a:fld>
            <a:endParaRPr lang="en-US" dirty="0"/>
          </a:p>
        </p:txBody>
      </p:sp>
    </p:spTree>
    <p:custDataLst>
      <p:tags r:id="rId1"/>
    </p:custDataLst>
    <p:extLst>
      <p:ext uri="{BB962C8B-B14F-4D97-AF65-F5344CB8AC3E}">
        <p14:creationId xmlns:p14="http://schemas.microsoft.com/office/powerpoint/2010/main" val="3447848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Paid Sick Leave Entitlement </a:t>
            </a:r>
            <a:br>
              <a:rPr lang="en-US" dirty="0"/>
            </a:br>
            <a:r>
              <a:rPr lang="en-US" dirty="0"/>
              <a:t>   under the FFCRA </a:t>
            </a:r>
            <a:endParaRPr lang="en-US" sz="2800" dirty="0"/>
          </a:p>
        </p:txBody>
      </p:sp>
      <p:sp>
        <p:nvSpPr>
          <p:cNvPr id="3" name="Rectangle 2"/>
          <p:cNvSpPr/>
          <p:nvPr/>
        </p:nvSpPr>
        <p:spPr>
          <a:xfrm>
            <a:off x="1097279" y="1878324"/>
            <a:ext cx="5781711" cy="523220"/>
          </a:xfrm>
          <a:prstGeom prst="rect">
            <a:avLst/>
          </a:prstGeom>
        </p:spPr>
        <p:txBody>
          <a:bodyPr wrap="none">
            <a:spAutoFit/>
          </a:bodyPr>
          <a:lstStyle/>
          <a:p>
            <a:r>
              <a:rPr lang="en-US" sz="2800" b="1" dirty="0">
                <a:solidFill>
                  <a:srgbClr val="020303"/>
                </a:solidFill>
                <a:latin typeface="Arial Black" panose="020B0A04020102020204" pitchFamily="34" charset="0"/>
              </a:rPr>
              <a:t>PAID LEAVE ENTITLEMENTS</a:t>
            </a:r>
            <a:endParaRPr lang="en-US" sz="2800" dirty="0"/>
          </a:p>
        </p:txBody>
      </p:sp>
      <p:sp>
        <p:nvSpPr>
          <p:cNvPr id="5" name="Rectangle 4"/>
          <p:cNvSpPr/>
          <p:nvPr/>
        </p:nvSpPr>
        <p:spPr>
          <a:xfrm>
            <a:off x="1097279" y="2542509"/>
            <a:ext cx="10651375" cy="3539430"/>
          </a:xfrm>
          <a:prstGeom prst="rect">
            <a:avLst/>
          </a:prstGeom>
        </p:spPr>
        <p:txBody>
          <a:bodyPr wrap="square">
            <a:spAutoFit/>
          </a:bodyPr>
          <a:lstStyle/>
          <a:p>
            <a:pPr marL="285750" indent="-285750">
              <a:buFont typeface="Arial" panose="020B0604020202020204" pitchFamily="34" charset="0"/>
              <a:buChar char="•"/>
            </a:pPr>
            <a:r>
              <a:rPr lang="en-US" sz="2800" dirty="0">
                <a:solidFill>
                  <a:srgbClr val="020303"/>
                </a:solidFill>
              </a:rPr>
              <a:t>Up to two weeks (80 hours, or a part-time employee's two-week equivalent) of paid sick leave</a:t>
            </a:r>
          </a:p>
          <a:p>
            <a:endParaRPr lang="en-US" sz="2800" dirty="0">
              <a:solidFill>
                <a:srgbClr val="020303"/>
              </a:solidFill>
            </a:endParaRPr>
          </a:p>
          <a:p>
            <a:pPr marL="285750" indent="-285750">
              <a:buFont typeface="Arial" panose="020B0604020202020204" pitchFamily="34" charset="0"/>
              <a:buChar char="•"/>
            </a:pPr>
            <a:r>
              <a:rPr lang="en-US" sz="2800" dirty="0"/>
              <a:t>A part-time employee  - number of hours normally scheduled to work over two-week period</a:t>
            </a:r>
          </a:p>
          <a:p>
            <a:endParaRPr lang="en-US" sz="2800" dirty="0"/>
          </a:p>
          <a:p>
            <a:pPr marL="285750" indent="-285750">
              <a:buFont typeface="Arial" panose="020B0604020202020204" pitchFamily="34" charset="0"/>
              <a:buChar char="•"/>
            </a:pPr>
            <a:r>
              <a:rPr lang="en-US" sz="2800" dirty="0"/>
              <a:t>Pay is at 100% of wage rate</a:t>
            </a:r>
          </a:p>
          <a:p>
            <a:pPr marL="285750" indent="-285750">
              <a:buFont typeface="Arial" panose="020B0604020202020204" pitchFamily="34" charset="0"/>
              <a:buChar char="•"/>
            </a:pPr>
            <a:endParaRPr lang="en-US" sz="2800" dirty="0">
              <a:solidFill>
                <a:srgbClr val="020303"/>
              </a:solidFill>
              <a:latin typeface="Arial" panose="020B0604020202020204" pitchFamily="34" charset="0"/>
            </a:endParaRPr>
          </a:p>
        </p:txBody>
      </p:sp>
      <p:sp>
        <p:nvSpPr>
          <p:cNvPr id="4" name="Footer Placeholder 3"/>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6</a:t>
            </a:fld>
            <a:endParaRPr lang="en-US" dirty="0"/>
          </a:p>
        </p:txBody>
      </p:sp>
    </p:spTree>
    <p:custDataLst>
      <p:tags r:id="rId1"/>
    </p:custDataLst>
    <p:extLst>
      <p:ext uri="{BB962C8B-B14F-4D97-AF65-F5344CB8AC3E}">
        <p14:creationId xmlns:p14="http://schemas.microsoft.com/office/powerpoint/2010/main" val="678301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of the Paid Sick Leave Entitlement under the FFCRA </a:t>
            </a:r>
            <a:endParaRPr lang="en-US" sz="2800" dirty="0"/>
          </a:p>
        </p:txBody>
      </p:sp>
      <p:sp>
        <p:nvSpPr>
          <p:cNvPr id="3" name="Rectangle 2"/>
          <p:cNvSpPr/>
          <p:nvPr/>
        </p:nvSpPr>
        <p:spPr>
          <a:xfrm>
            <a:off x="1097279" y="1878324"/>
            <a:ext cx="3637534" cy="523220"/>
          </a:xfrm>
          <a:prstGeom prst="rect">
            <a:avLst/>
          </a:prstGeom>
        </p:spPr>
        <p:txBody>
          <a:bodyPr wrap="none">
            <a:spAutoFit/>
          </a:bodyPr>
          <a:lstStyle/>
          <a:p>
            <a:r>
              <a:rPr lang="en-US" sz="2800" b="1" dirty="0">
                <a:solidFill>
                  <a:srgbClr val="020303"/>
                </a:solidFill>
                <a:latin typeface="Arial Black" panose="020B0A04020102020204" pitchFamily="34" charset="0"/>
              </a:rPr>
              <a:t>WHO IS ELIGIBLE</a:t>
            </a:r>
            <a:endParaRPr lang="en-US" sz="2800" dirty="0"/>
          </a:p>
        </p:txBody>
      </p:sp>
      <p:sp>
        <p:nvSpPr>
          <p:cNvPr id="5" name="Rectangle 4"/>
          <p:cNvSpPr/>
          <p:nvPr/>
        </p:nvSpPr>
        <p:spPr>
          <a:xfrm>
            <a:off x="1097279" y="2542509"/>
            <a:ext cx="10651375" cy="2246769"/>
          </a:xfrm>
          <a:prstGeom prst="rect">
            <a:avLst/>
          </a:prstGeom>
        </p:spPr>
        <p:txBody>
          <a:bodyPr wrap="square">
            <a:spAutoFit/>
          </a:bodyPr>
          <a:lstStyle/>
          <a:p>
            <a:pPr marL="285750" indent="-285750">
              <a:buFont typeface="Arial" panose="020B0604020202020204" pitchFamily="34" charset="0"/>
              <a:buChar char="•"/>
            </a:pPr>
            <a:r>
              <a:rPr lang="en-US" sz="2800" dirty="0">
                <a:solidFill>
                  <a:srgbClr val="020303"/>
                </a:solidFill>
              </a:rPr>
              <a:t>All employees (Regular, temporary, etc.) </a:t>
            </a:r>
          </a:p>
          <a:p>
            <a:endParaRPr lang="en-US" sz="2800" dirty="0">
              <a:solidFill>
                <a:srgbClr val="020303"/>
              </a:solidFill>
            </a:endParaRPr>
          </a:p>
          <a:p>
            <a:pPr marL="285750" indent="-285750">
              <a:buFont typeface="Arial" panose="020B0604020202020204" pitchFamily="34" charset="0"/>
              <a:buChar char="•"/>
            </a:pPr>
            <a:r>
              <a:rPr lang="en-US" sz="2800" dirty="0"/>
              <a:t>Available first day of employment</a:t>
            </a:r>
          </a:p>
          <a:p>
            <a:endParaRPr lang="en-US" sz="2800" dirty="0"/>
          </a:p>
          <a:p>
            <a:endParaRPr lang="en-US" sz="2800" dirty="0">
              <a:solidFill>
                <a:srgbClr val="020303"/>
              </a:solidFill>
              <a:latin typeface="Arial" panose="020B0604020202020204" pitchFamily="34" charset="0"/>
            </a:endParaRPr>
          </a:p>
        </p:txBody>
      </p:sp>
      <p:sp>
        <p:nvSpPr>
          <p:cNvPr id="4" name="Footer Placeholder 3"/>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7</a:t>
            </a:fld>
            <a:endParaRPr lang="en-US" dirty="0"/>
          </a:p>
        </p:txBody>
      </p:sp>
    </p:spTree>
    <p:custDataLst>
      <p:tags r:id="rId1"/>
    </p:custDataLst>
    <p:extLst>
      <p:ext uri="{BB962C8B-B14F-4D97-AF65-F5344CB8AC3E}">
        <p14:creationId xmlns:p14="http://schemas.microsoft.com/office/powerpoint/2010/main" val="774057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of the Paid Sick Leave Entitlement under the FFCRA </a:t>
            </a:r>
            <a:endParaRPr lang="en-US" sz="2800" dirty="0"/>
          </a:p>
        </p:txBody>
      </p:sp>
      <p:sp>
        <p:nvSpPr>
          <p:cNvPr id="3" name="Rectangle 2"/>
          <p:cNvSpPr/>
          <p:nvPr/>
        </p:nvSpPr>
        <p:spPr>
          <a:xfrm>
            <a:off x="1097279" y="1878324"/>
            <a:ext cx="8590108" cy="523220"/>
          </a:xfrm>
          <a:prstGeom prst="rect">
            <a:avLst/>
          </a:prstGeom>
        </p:spPr>
        <p:txBody>
          <a:bodyPr wrap="none">
            <a:spAutoFit/>
          </a:bodyPr>
          <a:lstStyle/>
          <a:p>
            <a:r>
              <a:rPr lang="en-US" sz="2800" b="1" dirty="0">
                <a:solidFill>
                  <a:srgbClr val="020303"/>
                </a:solidFill>
                <a:latin typeface="Arial Black" panose="020B0A04020102020204" pitchFamily="34" charset="0"/>
              </a:rPr>
              <a:t>WHAT REASONS QUALIFY FOR THE LEAVE</a:t>
            </a:r>
            <a:endParaRPr lang="en-US" sz="2800" dirty="0"/>
          </a:p>
        </p:txBody>
      </p:sp>
      <p:sp>
        <p:nvSpPr>
          <p:cNvPr id="6" name="Rectangle 5"/>
          <p:cNvSpPr/>
          <p:nvPr/>
        </p:nvSpPr>
        <p:spPr>
          <a:xfrm>
            <a:off x="1097279" y="2327653"/>
            <a:ext cx="10307781" cy="646331"/>
          </a:xfrm>
          <a:prstGeom prst="rect">
            <a:avLst/>
          </a:prstGeom>
        </p:spPr>
        <p:txBody>
          <a:bodyPr wrap="square">
            <a:spAutoFit/>
          </a:bodyPr>
          <a:lstStyle/>
          <a:p>
            <a:r>
              <a:rPr lang="en-US" dirty="0">
                <a:solidFill>
                  <a:srgbClr val="020303"/>
                </a:solidFill>
                <a:latin typeface="Arial" panose="020B0604020202020204" pitchFamily="34" charset="0"/>
              </a:rPr>
              <a:t>An employee is entitled to take leave related to COVID-19 if the employee is unable to work or telework, because the employee:</a:t>
            </a:r>
          </a:p>
        </p:txBody>
      </p:sp>
      <p:sp>
        <p:nvSpPr>
          <p:cNvPr id="7" name="Rectangle 6"/>
          <p:cNvSpPr/>
          <p:nvPr/>
        </p:nvSpPr>
        <p:spPr>
          <a:xfrm>
            <a:off x="1097279" y="3167328"/>
            <a:ext cx="11296073" cy="1477328"/>
          </a:xfrm>
          <a:prstGeom prst="rect">
            <a:avLst/>
          </a:prstGeom>
        </p:spPr>
        <p:txBody>
          <a:bodyPr wrap="square">
            <a:spAutoFit/>
          </a:bodyPr>
          <a:lstStyle/>
          <a:p>
            <a:pPr marL="342900" indent="-342900">
              <a:buAutoNum type="arabicParenR"/>
            </a:pPr>
            <a:r>
              <a:rPr lang="en-US" dirty="0">
                <a:solidFill>
                  <a:srgbClr val="020303"/>
                </a:solidFill>
                <a:latin typeface="Arial" panose="020B0604020202020204" pitchFamily="34" charset="0"/>
              </a:rPr>
              <a:t>is subject to a Federal, State, or local quarantine or isolation order related to COVID-19;</a:t>
            </a:r>
          </a:p>
          <a:p>
            <a:endParaRPr lang="en-US" dirty="0">
              <a:solidFill>
                <a:srgbClr val="020303"/>
              </a:solidFill>
              <a:latin typeface="Arial" panose="020B0604020202020204" pitchFamily="34" charset="0"/>
            </a:endParaRPr>
          </a:p>
          <a:p>
            <a:pPr marR="5580"/>
            <a:r>
              <a:rPr lang="en-US" dirty="0">
                <a:solidFill>
                  <a:srgbClr val="020303"/>
                </a:solidFill>
                <a:latin typeface="Arial" panose="020B0604020202020204" pitchFamily="34" charset="0"/>
              </a:rPr>
              <a:t>2) has been advised by a health care provider to self-quarantine related to COVID-19;</a:t>
            </a:r>
          </a:p>
          <a:p>
            <a:pPr marR="5580"/>
            <a:endParaRPr lang="en-US" dirty="0">
              <a:solidFill>
                <a:srgbClr val="020303"/>
              </a:solidFill>
              <a:latin typeface="Arial" panose="020B0604020202020204" pitchFamily="34" charset="0"/>
            </a:endParaRPr>
          </a:p>
          <a:p>
            <a:r>
              <a:rPr lang="en-US" dirty="0">
                <a:solidFill>
                  <a:srgbClr val="020303"/>
                </a:solidFill>
                <a:latin typeface="Arial" panose="020B0604020202020204" pitchFamily="34" charset="0"/>
              </a:rPr>
              <a:t>3) is experiencing COVID-19 symptoms and is seeking a medical diagnosis;</a:t>
            </a:r>
          </a:p>
        </p:txBody>
      </p:sp>
      <p:sp>
        <p:nvSpPr>
          <p:cNvPr id="8" name="TextBox 7"/>
          <p:cNvSpPr txBox="1"/>
          <p:nvPr/>
        </p:nvSpPr>
        <p:spPr>
          <a:xfrm>
            <a:off x="1097279" y="5181600"/>
            <a:ext cx="8237255" cy="523220"/>
          </a:xfrm>
          <a:prstGeom prst="rect">
            <a:avLst/>
          </a:prstGeom>
          <a:noFill/>
        </p:spPr>
        <p:txBody>
          <a:bodyPr wrap="none" rtlCol="0">
            <a:spAutoFit/>
          </a:bodyPr>
          <a:lstStyle/>
          <a:p>
            <a:r>
              <a:rPr lang="en-US" sz="2800" i="1" dirty="0"/>
              <a:t>(NOTE: ---- #1 - #3 RELATE TO THE </a:t>
            </a:r>
            <a:r>
              <a:rPr lang="en-US" sz="2800" b="1" i="1" u="sng" dirty="0"/>
              <a:t>EMPLOYEE</a:t>
            </a:r>
            <a:r>
              <a:rPr lang="en-US" sz="2800" i="1" dirty="0"/>
              <a:t> DIRECTLY)</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113E31D-E2AB-40D1-8B51-AFA5AFEF393A}" type="slidenum">
              <a:rPr lang="en-US" smtClean="0"/>
              <a:t>8</a:t>
            </a:fld>
            <a:endParaRPr lang="en-US" dirty="0"/>
          </a:p>
        </p:txBody>
      </p:sp>
    </p:spTree>
    <p:custDataLst>
      <p:tags r:id="rId1"/>
    </p:custDataLst>
    <p:extLst>
      <p:ext uri="{BB962C8B-B14F-4D97-AF65-F5344CB8AC3E}">
        <p14:creationId xmlns:p14="http://schemas.microsoft.com/office/powerpoint/2010/main" val="21548208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of the Paid Sick Leave Entitlement under the FFCRA </a:t>
            </a:r>
            <a:endParaRPr lang="en-US" sz="2800" dirty="0"/>
          </a:p>
        </p:txBody>
      </p:sp>
      <p:sp>
        <p:nvSpPr>
          <p:cNvPr id="3" name="Rectangle 2"/>
          <p:cNvSpPr/>
          <p:nvPr/>
        </p:nvSpPr>
        <p:spPr>
          <a:xfrm>
            <a:off x="1097279" y="1878324"/>
            <a:ext cx="8590108" cy="523220"/>
          </a:xfrm>
          <a:prstGeom prst="rect">
            <a:avLst/>
          </a:prstGeom>
        </p:spPr>
        <p:txBody>
          <a:bodyPr wrap="none">
            <a:spAutoFit/>
          </a:bodyPr>
          <a:lstStyle/>
          <a:p>
            <a:r>
              <a:rPr lang="en-US" sz="2800" b="1" dirty="0">
                <a:solidFill>
                  <a:srgbClr val="020303"/>
                </a:solidFill>
                <a:latin typeface="Arial Black" panose="020B0A04020102020204" pitchFamily="34" charset="0"/>
              </a:rPr>
              <a:t>WHAT REASONS QUALIFY FOR THE LEAVE</a:t>
            </a:r>
            <a:endParaRPr lang="en-US" sz="2800" dirty="0"/>
          </a:p>
        </p:txBody>
      </p:sp>
      <p:sp>
        <p:nvSpPr>
          <p:cNvPr id="6" name="Rectangle 5"/>
          <p:cNvSpPr/>
          <p:nvPr/>
        </p:nvSpPr>
        <p:spPr>
          <a:xfrm>
            <a:off x="1097279" y="2327653"/>
            <a:ext cx="10307781" cy="646331"/>
          </a:xfrm>
          <a:prstGeom prst="rect">
            <a:avLst/>
          </a:prstGeom>
        </p:spPr>
        <p:txBody>
          <a:bodyPr wrap="square">
            <a:spAutoFit/>
          </a:bodyPr>
          <a:lstStyle/>
          <a:p>
            <a:r>
              <a:rPr lang="en-US" dirty="0">
                <a:solidFill>
                  <a:srgbClr val="020303"/>
                </a:solidFill>
                <a:latin typeface="Arial" panose="020B0604020202020204" pitchFamily="34" charset="0"/>
              </a:rPr>
              <a:t>An employee is entitled to take leave related to COVID-19 if the employee is unable to work, or telework, because the employee:</a:t>
            </a:r>
          </a:p>
        </p:txBody>
      </p:sp>
      <p:sp>
        <p:nvSpPr>
          <p:cNvPr id="7" name="Rectangle 6"/>
          <p:cNvSpPr/>
          <p:nvPr/>
        </p:nvSpPr>
        <p:spPr>
          <a:xfrm>
            <a:off x="603132" y="3546424"/>
            <a:ext cx="11296073" cy="2308324"/>
          </a:xfrm>
          <a:prstGeom prst="rect">
            <a:avLst/>
          </a:prstGeom>
        </p:spPr>
        <p:txBody>
          <a:bodyPr wrap="square">
            <a:spAutoFit/>
          </a:bodyPr>
          <a:lstStyle/>
          <a:p>
            <a:pPr marR="210"/>
            <a:endParaRPr lang="en-US" dirty="0">
              <a:solidFill>
                <a:srgbClr val="020303"/>
              </a:solidFill>
              <a:latin typeface="Arial" panose="020B0604020202020204" pitchFamily="34" charset="0"/>
            </a:endParaRPr>
          </a:p>
          <a:p>
            <a:pPr marR="210"/>
            <a:r>
              <a:rPr lang="en-US" dirty="0">
                <a:solidFill>
                  <a:srgbClr val="020303"/>
                </a:solidFill>
                <a:latin typeface="Arial" panose="020B0604020202020204" pitchFamily="34" charset="0"/>
              </a:rPr>
              <a:t>4) is caring for an </a:t>
            </a:r>
            <a:r>
              <a:rPr lang="en-US" b="1" dirty="0">
                <a:solidFill>
                  <a:srgbClr val="020303"/>
                </a:solidFill>
                <a:latin typeface="Arial" panose="020B0604020202020204" pitchFamily="34" charset="0"/>
              </a:rPr>
              <a:t>individual</a:t>
            </a:r>
            <a:r>
              <a:rPr lang="en-US" dirty="0">
                <a:solidFill>
                  <a:srgbClr val="020303"/>
                </a:solidFill>
                <a:latin typeface="Arial" panose="020B0604020202020204" pitchFamily="34" charset="0"/>
              </a:rPr>
              <a:t> subject to an order described in (1) or </a:t>
            </a:r>
            <a:r>
              <a:rPr lang="en-US" b="1" dirty="0">
                <a:solidFill>
                  <a:srgbClr val="020303"/>
                </a:solidFill>
                <a:latin typeface="Arial" panose="020B0604020202020204" pitchFamily="34" charset="0"/>
              </a:rPr>
              <a:t>self-quarantine</a:t>
            </a:r>
            <a:r>
              <a:rPr lang="en-US" dirty="0">
                <a:solidFill>
                  <a:srgbClr val="020303"/>
                </a:solidFill>
                <a:latin typeface="Arial" panose="020B0604020202020204" pitchFamily="34" charset="0"/>
              </a:rPr>
              <a:t> as described in (2);</a:t>
            </a:r>
          </a:p>
          <a:p>
            <a:pPr marR="210"/>
            <a:endParaRPr lang="en-US" dirty="0">
              <a:solidFill>
                <a:srgbClr val="020303"/>
              </a:solidFill>
              <a:latin typeface="Arial" panose="020B0604020202020204" pitchFamily="34" charset="0"/>
            </a:endParaRPr>
          </a:p>
          <a:p>
            <a:r>
              <a:rPr lang="en-US" dirty="0">
                <a:solidFill>
                  <a:srgbClr val="020303"/>
                </a:solidFill>
                <a:latin typeface="Arial" panose="020B0604020202020204" pitchFamily="34" charset="0"/>
              </a:rPr>
              <a:t>5) is </a:t>
            </a:r>
            <a:r>
              <a:rPr lang="en-US" b="1" dirty="0">
                <a:solidFill>
                  <a:srgbClr val="020303"/>
                </a:solidFill>
                <a:latin typeface="Arial" panose="020B0604020202020204" pitchFamily="34" charset="0"/>
              </a:rPr>
              <a:t>caring for his or her child</a:t>
            </a:r>
            <a:r>
              <a:rPr lang="en-US" dirty="0">
                <a:solidFill>
                  <a:srgbClr val="020303"/>
                </a:solidFill>
                <a:latin typeface="Arial" panose="020B0604020202020204" pitchFamily="34" charset="0"/>
              </a:rPr>
              <a:t> whose </a:t>
            </a:r>
            <a:r>
              <a:rPr lang="en-US" b="1" dirty="0">
                <a:solidFill>
                  <a:srgbClr val="020303"/>
                </a:solidFill>
                <a:latin typeface="Arial" panose="020B0604020202020204" pitchFamily="34" charset="0"/>
              </a:rPr>
              <a:t>school </a:t>
            </a:r>
            <a:r>
              <a:rPr lang="en-US" dirty="0">
                <a:solidFill>
                  <a:srgbClr val="020303"/>
                </a:solidFill>
                <a:latin typeface="Arial" panose="020B0604020202020204" pitchFamily="34" charset="0"/>
              </a:rPr>
              <a:t>or place of </a:t>
            </a:r>
            <a:r>
              <a:rPr lang="en-US" b="1" dirty="0">
                <a:solidFill>
                  <a:srgbClr val="020303"/>
                </a:solidFill>
                <a:latin typeface="Arial" panose="020B0604020202020204" pitchFamily="34" charset="0"/>
              </a:rPr>
              <a:t>care is closed </a:t>
            </a:r>
            <a:r>
              <a:rPr lang="en-US" dirty="0">
                <a:solidFill>
                  <a:srgbClr val="020303"/>
                </a:solidFill>
                <a:latin typeface="Arial" panose="020B0604020202020204" pitchFamily="34" charset="0"/>
              </a:rPr>
              <a:t>(or child care provider is unavailable) due to COVID-19 related reasons; or</a:t>
            </a:r>
          </a:p>
          <a:p>
            <a:endParaRPr lang="en-US" dirty="0">
              <a:solidFill>
                <a:srgbClr val="020303"/>
              </a:solidFill>
              <a:latin typeface="Arial" panose="020B0604020202020204" pitchFamily="34" charset="0"/>
            </a:endParaRPr>
          </a:p>
          <a:p>
            <a:pPr marR="2420" algn="just"/>
            <a:r>
              <a:rPr lang="en-US" dirty="0">
                <a:solidFill>
                  <a:srgbClr val="020303"/>
                </a:solidFill>
                <a:latin typeface="Arial" panose="020B0604020202020204" pitchFamily="34" charset="0"/>
              </a:rPr>
              <a:t>6) is experiencing any other substantially-similar condition specified by the U.S. Department of Health and Human Services.</a:t>
            </a:r>
          </a:p>
        </p:txBody>
      </p:sp>
      <p:sp>
        <p:nvSpPr>
          <p:cNvPr id="8" name="TextBox 7"/>
          <p:cNvSpPr txBox="1"/>
          <p:nvPr/>
        </p:nvSpPr>
        <p:spPr>
          <a:xfrm>
            <a:off x="1273705" y="2973984"/>
            <a:ext cx="6519477" cy="523220"/>
          </a:xfrm>
          <a:prstGeom prst="rect">
            <a:avLst/>
          </a:prstGeom>
          <a:noFill/>
        </p:spPr>
        <p:txBody>
          <a:bodyPr wrap="none" rtlCol="0">
            <a:spAutoFit/>
          </a:bodyPr>
          <a:lstStyle/>
          <a:p>
            <a:r>
              <a:rPr lang="en-US" sz="2800" i="1" dirty="0"/>
              <a:t>(NOTE: ---- #4 - #5  RELATE TO THE </a:t>
            </a:r>
            <a:r>
              <a:rPr lang="en-US" sz="2800" b="1" i="1" u="sng" dirty="0"/>
              <a:t>OTHERS</a:t>
            </a:r>
            <a:r>
              <a:rPr lang="en-US" sz="2800" i="1" dirty="0"/>
              <a:t>)</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113E31D-E2AB-40D1-8B51-AFA5AFEF393A}" type="slidenum">
              <a:rPr lang="en-US" smtClean="0"/>
              <a:t>9</a:t>
            </a:fld>
            <a:endParaRPr lang="en-US" dirty="0"/>
          </a:p>
        </p:txBody>
      </p:sp>
    </p:spTree>
    <p:custDataLst>
      <p:tags r:id="rId1"/>
    </p:custDataLst>
    <p:extLst>
      <p:ext uri="{BB962C8B-B14F-4D97-AF65-F5344CB8AC3E}">
        <p14:creationId xmlns:p14="http://schemas.microsoft.com/office/powerpoint/2010/main" val="375802126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38"/>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473F11F6387C94C9C4A35F2EA49E2E3" ma:contentTypeVersion="0" ma:contentTypeDescription="Create a new document." ma:contentTypeScope="" ma:versionID="1a500eb15d9866c5105333582e184111">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E204538-0DA4-4BC7-B447-55A4A3C4CB6F}">
  <ds:schemaRefs>
    <ds:schemaRef ds:uri="http://schemas.microsoft.com/sharepoint/v3/contenttype/forms"/>
  </ds:schemaRefs>
</ds:datastoreItem>
</file>

<file path=customXml/itemProps2.xml><?xml version="1.0" encoding="utf-8"?>
<ds:datastoreItem xmlns:ds="http://schemas.openxmlformats.org/officeDocument/2006/customXml" ds:itemID="{27003ADB-45D6-46B6-A948-357F45765A6C}">
  <ds:schemaRefs>
    <ds:schemaRef ds:uri="http://www.w3.org/XML/1998/namespace"/>
    <ds:schemaRef ds:uri="http://schemas.microsoft.com/office/2006/documentManagement/types"/>
    <ds:schemaRef ds:uri="http://purl.org/dc/elements/1.1/"/>
    <ds:schemaRef ds:uri="http://purl.org/dc/terms/"/>
    <ds:schemaRef ds:uri="http://schemas.microsoft.com/office/infopath/2007/PartnerControls"/>
    <ds:schemaRef ds:uri="http://schemas.openxmlformats.org/package/2006/metadata/core-propertie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B97F0D6F-859A-4C5A-B452-5F32B660C74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Default Theme</Template>
  <TotalTime>1583</TotalTime>
  <Words>2267</Words>
  <Application>Microsoft Office PowerPoint</Application>
  <PresentationFormat>Widescreen</PresentationFormat>
  <Paragraphs>230</Paragraphs>
  <Slides>38</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Arial</vt:lpstr>
      <vt:lpstr>Arial Black</vt:lpstr>
      <vt:lpstr>Calibri</vt:lpstr>
      <vt:lpstr>Calibri Light</vt:lpstr>
      <vt:lpstr>Retrospect</vt:lpstr>
      <vt:lpstr>Navigating Employee COVID Issues</vt:lpstr>
      <vt:lpstr>Agenda</vt:lpstr>
      <vt:lpstr>Highlights of Leave &amp; Accommodation</vt:lpstr>
      <vt:lpstr>Related Leave &amp; Accommodation</vt:lpstr>
      <vt:lpstr>Overview of FFCRA</vt:lpstr>
      <vt:lpstr>Paid Sick Leave Entitlement     under the FFCRA </vt:lpstr>
      <vt:lpstr>Overview of the Paid Sick Leave Entitlement under the FFCRA </vt:lpstr>
      <vt:lpstr>Overview of the Paid Sick Leave Entitlement under the FFCRA </vt:lpstr>
      <vt:lpstr>Overview of the Paid Sick Leave Entitlement under the FFCRA </vt:lpstr>
      <vt:lpstr>Overview of Paid Sick Leave Entitlement under the FFCRA </vt:lpstr>
      <vt:lpstr>Request &amp; Record the Leave</vt:lpstr>
      <vt:lpstr>Request &amp; Record the Leave</vt:lpstr>
      <vt:lpstr>Overview of Family Medical Leave Act: FMLA</vt:lpstr>
      <vt:lpstr>What is Family &amp; Medical Leave?</vt:lpstr>
      <vt:lpstr>…eligible employee (116.003/116.012)</vt:lpstr>
      <vt:lpstr>…qualified event(116.011)</vt:lpstr>
      <vt:lpstr>FML  Administration</vt:lpstr>
      <vt:lpstr>FMLA  + FFCRA</vt:lpstr>
      <vt:lpstr>Overview of Americans w/Disabilities Act  (ADA)</vt:lpstr>
      <vt:lpstr>ADA &amp; COVID-19</vt:lpstr>
      <vt:lpstr>Leave Without Pay</vt:lpstr>
      <vt:lpstr>COMMON ISSUES WITH RETURNING</vt:lpstr>
      <vt:lpstr> TEMPERATURE CHECKS  - Self-assessments &amp; home checks - Employee checks on-site -  3rd party checks for employee and/or customers </vt:lpstr>
      <vt:lpstr>-  Masks must be worn anytime you deal with the general public -  Service representative behind protective plexiglass, you should wear a mask. -  Masks may not need to be worn in the office if distancing is observed, but this must be approved by management. -  Other situations should be addressed by your supervisor/departmental manager.  (pg. 26 Guidelines for Reopening &amp; Restoring Travis County Offices &amp; Services </vt:lpstr>
      <vt:lpstr>-  FFCRA (intermittent leave approval) -  Flexible Work shifts -  Compressed Workweek -  Employee Leave      </vt:lpstr>
      <vt:lpstr>-   Telework -    Employee Leave -    Retirement/Separations</vt:lpstr>
      <vt:lpstr>CASE STUDIES </vt:lpstr>
      <vt:lpstr>  Case #1   Juan is a long-term employee who has exhausted all of his paid leave, including the 80 hours of COVID to care for his mother.  He is now sick, what are his options for more paid leave?    </vt:lpstr>
      <vt:lpstr>  Case #2   LaTisha’s girlfriend has children who are unable to go to school.  LaTisha is ‘like a mom’ to the children.    Can she use the FFCRA for them?    </vt:lpstr>
      <vt:lpstr>  Case #3A  Pat has provided documentation to you of Pat’s COVID-positive results.  Pat used ALL leave (including FFCRA/FMLA) in April, May, June and July when family members and schools were closed.  What leave can be used?  </vt:lpstr>
      <vt:lpstr>  Case #3B  Pat has now been hospitalized and anticipates leaving the hospital in another week.  What leave can be used?  </vt:lpstr>
      <vt:lpstr>  Case #4  Wu has shared that he is unable to wear a cloth face mask.  Employees are required to wear face coverings in the workplace.  How do you approach?  </vt:lpstr>
      <vt:lpstr>  Case #5  Stella has been requested to return to the workplace.  She has stated that she is unwilling to return due to concerns around her preferred PPE being unavailable.  What are Stella’s options?  </vt:lpstr>
      <vt:lpstr>  Case #6  Dezi stated that he contracted COVID in the workplace because there was no soap in the men’s room.  Will this qualify as a Worker’s Comp Claim?  </vt:lpstr>
      <vt:lpstr>Pre-submitted Questions</vt:lpstr>
      <vt:lpstr>RESOURCES</vt:lpstr>
      <vt:lpstr>Resources  </vt:lpstr>
      <vt:lpstr>Thanks for all that you do for  Travis County!  Stay well!   Slides and recording link will be send to your HR Liaison and made available in the HR Liaison section of  Travis Central.</vt:lpstr>
    </vt:vector>
  </TitlesOfParts>
  <Company>Travis County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Families First Coronavirus Response Act (FFCRA)</dc:title>
  <dc:creator>Tracey Calloway</dc:creator>
  <cp:lastModifiedBy>Bri Caldara</cp:lastModifiedBy>
  <cp:revision>70</cp:revision>
  <dcterms:created xsi:type="dcterms:W3CDTF">2020-04-05T15:44:27Z</dcterms:created>
  <dcterms:modified xsi:type="dcterms:W3CDTF">2020-08-18T16:54:40Z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0x0101001473F11F6387C94C9C4A35F2EA49E2E3</vt:lpwstr>
  </property>
  <property fmtid="{D5CDD505-2E9C-101B-9397-08002B2CF9AE}" pid="3" name="ArticulateGUID">
    <vt:lpwstr>7ECD6B91-2B12-48A0-AFA4-FD4B7A2BFF89</vt:lpwstr>
  </property>
  <property fmtid="{D5CDD505-2E9C-101B-9397-08002B2CF9AE}" pid="4" name="ArticulatePath">
    <vt:lpwstr>EmployeeCOVIDIssuesPresentation08132020 (003)</vt:lpwstr>
  </property>
</Properties>
</file>