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5" r:id="rId2"/>
    <p:sldId id="257" r:id="rId3"/>
    <p:sldId id="278" r:id="rId4"/>
    <p:sldId id="276" r:id="rId5"/>
    <p:sldId id="279" r:id="rId6"/>
    <p:sldId id="259" r:id="rId7"/>
    <p:sldId id="277" r:id="rId8"/>
    <p:sldId id="263" r:id="rId9"/>
    <p:sldId id="280" r:id="rId10"/>
    <p:sldId id="271" r:id="rId11"/>
    <p:sldId id="260" r:id="rId12"/>
    <p:sldId id="275" r:id="rId13"/>
    <p:sldId id="256" r:id="rId14"/>
    <p:sldId id="281" r:id="rId15"/>
    <p:sldId id="258" r:id="rId16"/>
    <p:sldId id="26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515111B-F617-44EF-BA82-13F95B4C477B}">
          <p14:sldIdLst>
            <p14:sldId id="265"/>
            <p14:sldId id="257"/>
            <p14:sldId id="278"/>
            <p14:sldId id="276"/>
            <p14:sldId id="279"/>
            <p14:sldId id="259"/>
            <p14:sldId id="277"/>
            <p14:sldId id="263"/>
            <p14:sldId id="280"/>
            <p14:sldId id="271"/>
            <p14:sldId id="260"/>
            <p14:sldId id="275"/>
            <p14:sldId id="256"/>
            <p14:sldId id="281"/>
            <p14:sldId id="258"/>
            <p14:sldId id="267"/>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9A29"/>
    <a:srgbClr val="2EAA93"/>
    <a:srgbClr val="EF880B"/>
    <a:srgbClr val="44AD2E"/>
    <a:srgbClr val="2B3150"/>
    <a:srgbClr val="ED5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58710-8AB1-4504-8274-FE8A314EDFFD}" v="70" dt="2023-06-30T14:56:00.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6442" autoAdjust="0"/>
  </p:normalViewPr>
  <p:slideViewPr>
    <p:cSldViewPr snapToGrid="0" showGuides="1">
      <p:cViewPr varScale="1">
        <p:scale>
          <a:sx n="41" d="100"/>
          <a:sy n="41" d="100"/>
        </p:scale>
        <p:origin x="1368" y="36"/>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phyr Stone" userId="18548c64-2f16-45ef-ab0d-47c93e007a31" providerId="ADAL" clId="{7929D5D2-BE70-4C68-888A-7DD5237AAD73}"/>
    <pc:docChg chg="undo custSel addSld modSld sldOrd modSection">
      <pc:chgData name="Zephyr Stone" userId="18548c64-2f16-45ef-ab0d-47c93e007a31" providerId="ADAL" clId="{7929D5D2-BE70-4C68-888A-7DD5237AAD73}" dt="2023-05-10T16:04:00.821" v="3156" actId="20577"/>
      <pc:docMkLst>
        <pc:docMk/>
      </pc:docMkLst>
      <pc:sldChg chg="modNotesTx">
        <pc:chgData name="Zephyr Stone" userId="18548c64-2f16-45ef-ab0d-47c93e007a31" providerId="ADAL" clId="{7929D5D2-BE70-4C68-888A-7DD5237AAD73}" dt="2023-05-10T15:34:21.089" v="1858" actId="20577"/>
        <pc:sldMkLst>
          <pc:docMk/>
          <pc:sldMk cId="2695896969" sldId="256"/>
        </pc:sldMkLst>
      </pc:sldChg>
      <pc:sldChg chg="modNotesTx">
        <pc:chgData name="Zephyr Stone" userId="18548c64-2f16-45ef-ab0d-47c93e007a31" providerId="ADAL" clId="{7929D5D2-BE70-4C68-888A-7DD5237AAD73}" dt="2023-05-10T15:14:14.622" v="503" actId="20577"/>
        <pc:sldMkLst>
          <pc:docMk/>
          <pc:sldMk cId="2350985723" sldId="257"/>
        </pc:sldMkLst>
      </pc:sldChg>
      <pc:sldChg chg="modSp mod">
        <pc:chgData name="Zephyr Stone" userId="18548c64-2f16-45ef-ab0d-47c93e007a31" providerId="ADAL" clId="{7929D5D2-BE70-4C68-888A-7DD5237AAD73}" dt="2023-05-10T15:34:56.888" v="1859" actId="207"/>
        <pc:sldMkLst>
          <pc:docMk/>
          <pc:sldMk cId="1823971967" sldId="258"/>
        </pc:sldMkLst>
        <pc:spChg chg="mod">
          <ac:chgData name="Zephyr Stone" userId="18548c64-2f16-45ef-ab0d-47c93e007a31" providerId="ADAL" clId="{7929D5D2-BE70-4C68-888A-7DD5237AAD73}" dt="2023-05-10T15:34:56.888" v="1859" actId="207"/>
          <ac:spMkLst>
            <pc:docMk/>
            <pc:sldMk cId="1823971967" sldId="258"/>
            <ac:spMk id="11" creationId="{CDD5C26A-BD59-99DE-C0DB-4B18A6490CFE}"/>
          </ac:spMkLst>
        </pc:spChg>
      </pc:sldChg>
      <pc:sldChg chg="modNotesTx">
        <pc:chgData name="Zephyr Stone" userId="18548c64-2f16-45ef-ab0d-47c93e007a31" providerId="ADAL" clId="{7929D5D2-BE70-4C68-888A-7DD5237AAD73}" dt="2023-05-10T15:27:09.972" v="1432" actId="20577"/>
        <pc:sldMkLst>
          <pc:docMk/>
          <pc:sldMk cId="3531691597" sldId="259"/>
        </pc:sldMkLst>
      </pc:sldChg>
      <pc:sldChg chg="modSp mod ord modNotesTx">
        <pc:chgData name="Zephyr Stone" userId="18548c64-2f16-45ef-ab0d-47c93e007a31" providerId="ADAL" clId="{7929D5D2-BE70-4C68-888A-7DD5237AAD73}" dt="2023-05-10T16:04:00.821" v="3156" actId="20577"/>
        <pc:sldMkLst>
          <pc:docMk/>
          <pc:sldMk cId="662356314" sldId="260"/>
        </pc:sldMkLst>
        <pc:spChg chg="mod">
          <ac:chgData name="Zephyr Stone" userId="18548c64-2f16-45ef-ab0d-47c93e007a31" providerId="ADAL" clId="{7929D5D2-BE70-4C68-888A-7DD5237AAD73}" dt="2023-05-10T16:03:45.078" v="3154" actId="20577"/>
          <ac:spMkLst>
            <pc:docMk/>
            <pc:sldMk cId="662356314" sldId="260"/>
            <ac:spMk id="3" creationId="{EDFE858E-E87A-4370-8086-353B7335A9F4}"/>
          </ac:spMkLst>
        </pc:spChg>
        <pc:spChg chg="mod">
          <ac:chgData name="Zephyr Stone" userId="18548c64-2f16-45ef-ab0d-47c93e007a31" providerId="ADAL" clId="{7929D5D2-BE70-4C68-888A-7DD5237AAD73}" dt="2023-05-10T16:04:00.821" v="3156" actId="20577"/>
          <ac:spMkLst>
            <pc:docMk/>
            <pc:sldMk cId="662356314" sldId="260"/>
            <ac:spMk id="26" creationId="{9CFC8259-D7CE-41EC-B0E2-6E6777D74C63}"/>
          </ac:spMkLst>
        </pc:spChg>
        <pc:spChg chg="mod">
          <ac:chgData name="Zephyr Stone" userId="18548c64-2f16-45ef-ab0d-47c93e007a31" providerId="ADAL" clId="{7929D5D2-BE70-4C68-888A-7DD5237AAD73}" dt="2023-05-10T16:03:56.923" v="3155" actId="20577"/>
          <ac:spMkLst>
            <pc:docMk/>
            <pc:sldMk cId="662356314" sldId="260"/>
            <ac:spMk id="33" creationId="{BB695663-90B1-451E-B4C0-5C625E2AC2FE}"/>
          </ac:spMkLst>
        </pc:spChg>
      </pc:sldChg>
      <pc:sldChg chg="modNotesTx">
        <pc:chgData name="Zephyr Stone" userId="18548c64-2f16-45ef-ab0d-47c93e007a31" providerId="ADAL" clId="{7929D5D2-BE70-4C68-888A-7DD5237AAD73}" dt="2023-05-10T15:31:28.257" v="1728" actId="20577"/>
        <pc:sldMkLst>
          <pc:docMk/>
          <pc:sldMk cId="1468791692" sldId="263"/>
        </pc:sldMkLst>
      </pc:sldChg>
      <pc:sldChg chg="modNotesTx">
        <pc:chgData name="Zephyr Stone" userId="18548c64-2f16-45ef-ab0d-47c93e007a31" providerId="ADAL" clId="{7929D5D2-BE70-4C68-888A-7DD5237AAD73}" dt="2023-05-09T22:12:57.494" v="262" actId="20577"/>
        <pc:sldMkLst>
          <pc:docMk/>
          <pc:sldMk cId="2475062395" sldId="265"/>
        </pc:sldMkLst>
      </pc:sldChg>
      <pc:sldChg chg="modSp mod">
        <pc:chgData name="Zephyr Stone" userId="18548c64-2f16-45ef-ab0d-47c93e007a31" providerId="ADAL" clId="{7929D5D2-BE70-4C68-888A-7DD5237AAD73}" dt="2023-05-10T15:53:58.490" v="2963" actId="20577"/>
        <pc:sldMkLst>
          <pc:docMk/>
          <pc:sldMk cId="61330255" sldId="267"/>
        </pc:sldMkLst>
        <pc:spChg chg="mod">
          <ac:chgData name="Zephyr Stone" userId="18548c64-2f16-45ef-ab0d-47c93e007a31" providerId="ADAL" clId="{7929D5D2-BE70-4C68-888A-7DD5237AAD73}" dt="2023-05-10T15:53:58.490" v="2963" actId="20577"/>
          <ac:spMkLst>
            <pc:docMk/>
            <pc:sldMk cId="61330255" sldId="267"/>
            <ac:spMk id="23" creationId="{141C5FC5-65D6-4F2A-ABA8-F3A20A853F3C}"/>
          </ac:spMkLst>
        </pc:spChg>
      </pc:sldChg>
      <pc:sldChg chg="modSp mod modNotesTx">
        <pc:chgData name="Zephyr Stone" userId="18548c64-2f16-45ef-ab0d-47c93e007a31" providerId="ADAL" clId="{7929D5D2-BE70-4C68-888A-7DD5237AAD73}" dt="2023-05-10T15:55:11.865" v="3041" actId="20577"/>
        <pc:sldMkLst>
          <pc:docMk/>
          <pc:sldMk cId="3008782203" sldId="271"/>
        </pc:sldMkLst>
        <pc:spChg chg="mod">
          <ac:chgData name="Zephyr Stone" userId="18548c64-2f16-45ef-ab0d-47c93e007a31" providerId="ADAL" clId="{7929D5D2-BE70-4C68-888A-7DD5237AAD73}" dt="2023-05-10T15:32:19.617" v="1739" actId="1076"/>
          <ac:spMkLst>
            <pc:docMk/>
            <pc:sldMk cId="3008782203" sldId="271"/>
            <ac:spMk id="8" creationId="{A23008F1-C155-47A7-8074-2FC5016D22A0}"/>
          </ac:spMkLst>
        </pc:spChg>
        <pc:spChg chg="mod">
          <ac:chgData name="Zephyr Stone" userId="18548c64-2f16-45ef-ab0d-47c93e007a31" providerId="ADAL" clId="{7929D5D2-BE70-4C68-888A-7DD5237AAD73}" dt="2023-05-10T15:32:18.208" v="1735" actId="1076"/>
          <ac:spMkLst>
            <pc:docMk/>
            <pc:sldMk cId="3008782203" sldId="271"/>
            <ac:spMk id="26" creationId="{993411C0-DDD5-48A0-932E-0106B78281F1}"/>
          </ac:spMkLst>
        </pc:spChg>
        <pc:grpChg chg="mod">
          <ac:chgData name="Zephyr Stone" userId="18548c64-2f16-45ef-ab0d-47c93e007a31" providerId="ADAL" clId="{7929D5D2-BE70-4C68-888A-7DD5237AAD73}" dt="2023-05-10T15:32:34.399" v="1742" actId="1076"/>
          <ac:grpSpMkLst>
            <pc:docMk/>
            <pc:sldMk cId="3008782203" sldId="271"/>
            <ac:grpSpMk id="45" creationId="{8FAC61D3-F3D6-494F-ABC1-F29C0FF376C9}"/>
          </ac:grpSpMkLst>
        </pc:grpChg>
        <pc:grpChg chg="mod">
          <ac:chgData name="Zephyr Stone" userId="18548c64-2f16-45ef-ab0d-47c93e007a31" providerId="ADAL" clId="{7929D5D2-BE70-4C68-888A-7DD5237AAD73}" dt="2023-05-10T15:32:20.044" v="1740" actId="1076"/>
          <ac:grpSpMkLst>
            <pc:docMk/>
            <pc:sldMk cId="3008782203" sldId="271"/>
            <ac:grpSpMk id="46" creationId="{E5670461-9592-4840-835B-7FC5462F6ACE}"/>
          </ac:grpSpMkLst>
        </pc:grpChg>
        <pc:grpChg chg="mod">
          <ac:chgData name="Zephyr Stone" userId="18548c64-2f16-45ef-ab0d-47c93e007a31" providerId="ADAL" clId="{7929D5D2-BE70-4C68-888A-7DD5237AAD73}" dt="2023-05-10T15:32:19.130" v="1738" actId="1076"/>
          <ac:grpSpMkLst>
            <pc:docMk/>
            <pc:sldMk cId="3008782203" sldId="271"/>
            <ac:grpSpMk id="48" creationId="{8D46DF96-3D9B-48C3-8A77-85E609C7C9E3}"/>
          </ac:grpSpMkLst>
        </pc:grpChg>
        <pc:grpChg chg="mod">
          <ac:chgData name="Zephyr Stone" userId="18548c64-2f16-45ef-ab0d-47c93e007a31" providerId="ADAL" clId="{7929D5D2-BE70-4C68-888A-7DD5237AAD73}" dt="2023-05-10T15:32:18.444" v="1736" actId="1076"/>
          <ac:grpSpMkLst>
            <pc:docMk/>
            <pc:sldMk cId="3008782203" sldId="271"/>
            <ac:grpSpMk id="49" creationId="{3A884BF4-7E98-4E7D-BBCE-B5E4A7946685}"/>
          </ac:grpSpMkLst>
        </pc:grpChg>
      </pc:sldChg>
      <pc:sldChg chg="ord">
        <pc:chgData name="Zephyr Stone" userId="18548c64-2f16-45ef-ab0d-47c93e007a31" providerId="ADAL" clId="{7929D5D2-BE70-4C68-888A-7DD5237AAD73}" dt="2023-05-09T22:11:14.917" v="3"/>
        <pc:sldMkLst>
          <pc:docMk/>
          <pc:sldMk cId="2450764779" sldId="275"/>
        </pc:sldMkLst>
      </pc:sldChg>
      <pc:sldChg chg="modNotesTx">
        <pc:chgData name="Zephyr Stone" userId="18548c64-2f16-45ef-ab0d-47c93e007a31" providerId="ADAL" clId="{7929D5D2-BE70-4C68-888A-7DD5237AAD73}" dt="2023-05-10T15:25:30.161" v="1353" actId="20577"/>
        <pc:sldMkLst>
          <pc:docMk/>
          <pc:sldMk cId="1497898878" sldId="276"/>
        </pc:sldMkLst>
      </pc:sldChg>
      <pc:sldChg chg="modNotesTx">
        <pc:chgData name="Zephyr Stone" userId="18548c64-2f16-45ef-ab0d-47c93e007a31" providerId="ADAL" clId="{7929D5D2-BE70-4C68-888A-7DD5237AAD73}" dt="2023-05-10T15:18:23.507" v="833" actId="20577"/>
        <pc:sldMkLst>
          <pc:docMk/>
          <pc:sldMk cId="2788318135" sldId="278"/>
        </pc:sldMkLst>
      </pc:sldChg>
      <pc:sldChg chg="modNotesTx">
        <pc:chgData name="Zephyr Stone" userId="18548c64-2f16-45ef-ab0d-47c93e007a31" providerId="ADAL" clId="{7929D5D2-BE70-4C68-888A-7DD5237AAD73}" dt="2023-05-10T15:26:13.069" v="1394" actId="20577"/>
        <pc:sldMkLst>
          <pc:docMk/>
          <pc:sldMk cId="4199163367" sldId="279"/>
        </pc:sldMkLst>
      </pc:sldChg>
      <pc:sldChg chg="addSp delSp modSp add mod ord modNotesTx">
        <pc:chgData name="Zephyr Stone" userId="18548c64-2f16-45ef-ab0d-47c93e007a31" providerId="ADAL" clId="{7929D5D2-BE70-4C68-888A-7DD5237AAD73}" dt="2023-05-10T15:54:46.279" v="3018" actId="20577"/>
        <pc:sldMkLst>
          <pc:docMk/>
          <pc:sldMk cId="1644534572" sldId="280"/>
        </pc:sldMkLst>
        <pc:spChg chg="add del mod">
          <ac:chgData name="Zephyr Stone" userId="18548c64-2f16-45ef-ab0d-47c93e007a31" providerId="ADAL" clId="{7929D5D2-BE70-4C68-888A-7DD5237AAD73}" dt="2023-05-10T15:41:25.223" v="2065" actId="478"/>
          <ac:spMkLst>
            <pc:docMk/>
            <pc:sldMk cId="1644534572" sldId="280"/>
            <ac:spMk id="3" creationId="{E007E132-D5FB-7F35-823F-232A205427D4}"/>
          </ac:spMkLst>
        </pc:spChg>
        <pc:spChg chg="mod">
          <ac:chgData name="Zephyr Stone" userId="18548c64-2f16-45ef-ab0d-47c93e007a31" providerId="ADAL" clId="{7929D5D2-BE70-4C68-888A-7DD5237AAD73}" dt="2023-05-10T15:48:50.929" v="2591" actId="6549"/>
          <ac:spMkLst>
            <pc:docMk/>
            <pc:sldMk cId="1644534572" sldId="280"/>
            <ac:spMk id="6" creationId="{6F5C0608-A903-76B4-79D0-2ECA8B60F5D3}"/>
          </ac:spMkLst>
        </pc:spChg>
        <pc:picChg chg="del">
          <ac:chgData name="Zephyr Stone" userId="18548c64-2f16-45ef-ab0d-47c93e007a31" providerId="ADAL" clId="{7929D5D2-BE70-4C68-888A-7DD5237AAD73}" dt="2023-05-10T15:39:34.770" v="2063" actId="478"/>
          <ac:picMkLst>
            <pc:docMk/>
            <pc:sldMk cId="1644534572" sldId="280"/>
            <ac:picMk id="4" creationId="{B99AF09A-59EF-3EB6-04E1-74F5400E3F1E}"/>
          </ac:picMkLst>
        </pc:picChg>
        <pc:picChg chg="mod">
          <ac:chgData name="Zephyr Stone" userId="18548c64-2f16-45ef-ab0d-47c93e007a31" providerId="ADAL" clId="{7929D5D2-BE70-4C68-888A-7DD5237AAD73}" dt="2023-05-10T15:41:07.582" v="2064" actId="14826"/>
          <ac:picMkLst>
            <pc:docMk/>
            <pc:sldMk cId="1644534572" sldId="280"/>
            <ac:picMk id="5" creationId="{7860378D-9D84-BA53-9ECB-8D97A3361B90}"/>
          </ac:picMkLst>
        </pc:picChg>
      </pc:sldChg>
    </pc:docChg>
  </pc:docChgLst>
  <pc:docChgLst>
    <pc:chgData name="Zephyr Stone" userId="18548c64-2f16-45ef-ab0d-47c93e007a31" providerId="ADAL" clId="{E2558710-8AB1-4504-8274-FE8A314EDFFD}"/>
    <pc:docChg chg="undo custSel addSld delSld modSld sldOrd modSection">
      <pc:chgData name="Zephyr Stone" userId="18548c64-2f16-45ef-ab0d-47c93e007a31" providerId="ADAL" clId="{E2558710-8AB1-4504-8274-FE8A314EDFFD}" dt="2023-06-30T14:56:41.292" v="4598" actId="6549"/>
      <pc:docMkLst>
        <pc:docMk/>
      </pc:docMkLst>
      <pc:sldChg chg="modNotesTx">
        <pc:chgData name="Zephyr Stone" userId="18548c64-2f16-45ef-ab0d-47c93e007a31" providerId="ADAL" clId="{E2558710-8AB1-4504-8274-FE8A314EDFFD}" dt="2023-06-30T14:49:32.653" v="3898" actId="20577"/>
        <pc:sldMkLst>
          <pc:docMk/>
          <pc:sldMk cId="2350985723" sldId="257"/>
        </pc:sldMkLst>
      </pc:sldChg>
      <pc:sldChg chg="modNotesTx">
        <pc:chgData name="Zephyr Stone" userId="18548c64-2f16-45ef-ab0d-47c93e007a31" providerId="ADAL" clId="{E2558710-8AB1-4504-8274-FE8A314EDFFD}" dt="2023-06-20T18:57:02.787" v="2219" actId="20577"/>
        <pc:sldMkLst>
          <pc:docMk/>
          <pc:sldMk cId="1823971967" sldId="258"/>
        </pc:sldMkLst>
      </pc:sldChg>
      <pc:sldChg chg="modSp mod modNotesTx">
        <pc:chgData name="Zephyr Stone" userId="18548c64-2f16-45ef-ab0d-47c93e007a31" providerId="ADAL" clId="{E2558710-8AB1-4504-8274-FE8A314EDFFD}" dt="2023-06-30T14:55:16.595" v="4570" actId="20577"/>
        <pc:sldMkLst>
          <pc:docMk/>
          <pc:sldMk cId="3531691597" sldId="259"/>
        </pc:sldMkLst>
        <pc:spChg chg="mod">
          <ac:chgData name="Zephyr Stone" userId="18548c64-2f16-45ef-ab0d-47c93e007a31" providerId="ADAL" clId="{E2558710-8AB1-4504-8274-FE8A314EDFFD}" dt="2023-06-20T18:13:12.006" v="968" actId="14100"/>
          <ac:spMkLst>
            <pc:docMk/>
            <pc:sldMk cId="3531691597" sldId="259"/>
            <ac:spMk id="7" creationId="{1F36F6F7-2498-4FE1-8610-60B9BB992DAE}"/>
          </ac:spMkLst>
        </pc:spChg>
        <pc:spChg chg="mod">
          <ac:chgData name="Zephyr Stone" userId="18548c64-2f16-45ef-ab0d-47c93e007a31" providerId="ADAL" clId="{E2558710-8AB1-4504-8274-FE8A314EDFFD}" dt="2023-06-20T18:13:39.198" v="972" actId="14100"/>
          <ac:spMkLst>
            <pc:docMk/>
            <pc:sldMk cId="3531691597" sldId="259"/>
            <ac:spMk id="10" creationId="{4C8B2842-B7CD-4FB8-9A05-AFA945A67B85}"/>
          </ac:spMkLst>
        </pc:spChg>
        <pc:spChg chg="mod">
          <ac:chgData name="Zephyr Stone" userId="18548c64-2f16-45ef-ab0d-47c93e007a31" providerId="ADAL" clId="{E2558710-8AB1-4504-8274-FE8A314EDFFD}" dt="2023-06-20T18:15:51.766" v="1032" actId="14100"/>
          <ac:spMkLst>
            <pc:docMk/>
            <pc:sldMk cId="3531691597" sldId="259"/>
            <ac:spMk id="13" creationId="{E470071E-C88A-42E9-A430-591971603294}"/>
          </ac:spMkLst>
        </pc:spChg>
        <pc:spChg chg="mod">
          <ac:chgData name="Zephyr Stone" userId="18548c64-2f16-45ef-ab0d-47c93e007a31" providerId="ADAL" clId="{E2558710-8AB1-4504-8274-FE8A314EDFFD}" dt="2023-06-20T18:15:27.271" v="1028" actId="14100"/>
          <ac:spMkLst>
            <pc:docMk/>
            <pc:sldMk cId="3531691597" sldId="259"/>
            <ac:spMk id="16" creationId="{E1B229E5-F518-4618-99B2-B0C76CC45AEA}"/>
          </ac:spMkLst>
        </pc:spChg>
      </pc:sldChg>
      <pc:sldChg chg="modSp mod modNotesTx">
        <pc:chgData name="Zephyr Stone" userId="18548c64-2f16-45ef-ab0d-47c93e007a31" providerId="ADAL" clId="{E2558710-8AB1-4504-8274-FE8A314EDFFD}" dt="2023-06-20T18:55:57.412" v="2218" actId="20577"/>
        <pc:sldMkLst>
          <pc:docMk/>
          <pc:sldMk cId="662356314" sldId="260"/>
        </pc:sldMkLst>
        <pc:spChg chg="mod">
          <ac:chgData name="Zephyr Stone" userId="18548c64-2f16-45ef-ab0d-47c93e007a31" providerId="ADAL" clId="{E2558710-8AB1-4504-8274-FE8A314EDFFD}" dt="2023-06-20T18:42:07.319" v="1782" actId="1076"/>
          <ac:spMkLst>
            <pc:docMk/>
            <pc:sldMk cId="662356314" sldId="260"/>
            <ac:spMk id="3" creationId="{EDFE858E-E87A-4370-8086-353B7335A9F4}"/>
          </ac:spMkLst>
        </pc:spChg>
        <pc:spChg chg="mod">
          <ac:chgData name="Zephyr Stone" userId="18548c64-2f16-45ef-ab0d-47c93e007a31" providerId="ADAL" clId="{E2558710-8AB1-4504-8274-FE8A314EDFFD}" dt="2023-06-20T18:54:09.063" v="1978" actId="20577"/>
          <ac:spMkLst>
            <pc:docMk/>
            <pc:sldMk cId="662356314" sldId="260"/>
            <ac:spMk id="26" creationId="{9CFC8259-D7CE-41EC-B0E2-6E6777D74C63}"/>
          </ac:spMkLst>
        </pc:spChg>
        <pc:spChg chg="mod">
          <ac:chgData name="Zephyr Stone" userId="18548c64-2f16-45ef-ab0d-47c93e007a31" providerId="ADAL" clId="{E2558710-8AB1-4504-8274-FE8A314EDFFD}" dt="2023-06-20T18:42:11.575" v="1783" actId="20577"/>
          <ac:spMkLst>
            <pc:docMk/>
            <pc:sldMk cId="662356314" sldId="260"/>
            <ac:spMk id="33" creationId="{BB695663-90B1-451E-B4C0-5C625E2AC2FE}"/>
          </ac:spMkLst>
        </pc:spChg>
      </pc:sldChg>
      <pc:sldChg chg="modNotesTx">
        <pc:chgData name="Zephyr Stone" userId="18548c64-2f16-45ef-ab0d-47c93e007a31" providerId="ADAL" clId="{E2558710-8AB1-4504-8274-FE8A314EDFFD}" dt="2023-06-20T18:49:54.077" v="1887" actId="20577"/>
        <pc:sldMkLst>
          <pc:docMk/>
          <pc:sldMk cId="1468791692" sldId="263"/>
        </pc:sldMkLst>
      </pc:sldChg>
      <pc:sldChg chg="modNotesTx">
        <pc:chgData name="Zephyr Stone" userId="18548c64-2f16-45ef-ab0d-47c93e007a31" providerId="ADAL" clId="{E2558710-8AB1-4504-8274-FE8A314EDFFD}" dt="2023-06-29T16:38:40.411" v="3256" actId="6549"/>
        <pc:sldMkLst>
          <pc:docMk/>
          <pc:sldMk cId="61330255" sldId="267"/>
        </pc:sldMkLst>
      </pc:sldChg>
      <pc:sldChg chg="modSp mod">
        <pc:chgData name="Zephyr Stone" userId="18548c64-2f16-45ef-ab0d-47c93e007a31" providerId="ADAL" clId="{E2558710-8AB1-4504-8274-FE8A314EDFFD}" dt="2023-06-20T18:41:24.367" v="1773" actId="1076"/>
        <pc:sldMkLst>
          <pc:docMk/>
          <pc:sldMk cId="3008782203" sldId="271"/>
        </pc:sldMkLst>
        <pc:spChg chg="mod">
          <ac:chgData name="Zephyr Stone" userId="18548c64-2f16-45ef-ab0d-47c93e007a31" providerId="ADAL" clId="{E2558710-8AB1-4504-8274-FE8A314EDFFD}" dt="2023-06-20T18:41:16.608" v="1771" actId="1076"/>
          <ac:spMkLst>
            <pc:docMk/>
            <pc:sldMk cId="3008782203" sldId="271"/>
            <ac:spMk id="25" creationId="{9EF2D910-D756-3CA0-3350-DD0ED898BE4E}"/>
          </ac:spMkLst>
        </pc:spChg>
        <pc:spChg chg="mod">
          <ac:chgData name="Zephyr Stone" userId="18548c64-2f16-45ef-ab0d-47c93e007a31" providerId="ADAL" clId="{E2558710-8AB1-4504-8274-FE8A314EDFFD}" dt="2023-06-20T18:41:24.367" v="1773" actId="1076"/>
          <ac:spMkLst>
            <pc:docMk/>
            <pc:sldMk cId="3008782203" sldId="271"/>
            <ac:spMk id="36" creationId="{C8593E5C-8884-4D04-89C9-A86FDB8DEA1A}"/>
          </ac:spMkLst>
        </pc:spChg>
      </pc:sldChg>
      <pc:sldChg chg="modSp mod modNotesTx">
        <pc:chgData name="Zephyr Stone" userId="18548c64-2f16-45ef-ab0d-47c93e007a31" providerId="ADAL" clId="{E2558710-8AB1-4504-8274-FE8A314EDFFD}" dt="2023-06-20T18:08:22.274" v="780" actId="20577"/>
        <pc:sldMkLst>
          <pc:docMk/>
          <pc:sldMk cId="1497898878" sldId="276"/>
        </pc:sldMkLst>
        <pc:picChg chg="mod">
          <ac:chgData name="Zephyr Stone" userId="18548c64-2f16-45ef-ab0d-47c93e007a31" providerId="ADAL" clId="{E2558710-8AB1-4504-8274-FE8A314EDFFD}" dt="2023-06-20T18:06:53.206" v="714" actId="1076"/>
          <ac:picMkLst>
            <pc:docMk/>
            <pc:sldMk cId="1497898878" sldId="276"/>
            <ac:picMk id="4" creationId="{B99AF09A-59EF-3EB6-04E1-74F5400E3F1E}"/>
          </ac:picMkLst>
        </pc:picChg>
      </pc:sldChg>
      <pc:sldChg chg="addSp modSp mod modAnim modNotesTx">
        <pc:chgData name="Zephyr Stone" userId="18548c64-2f16-45ef-ab0d-47c93e007a31" providerId="ADAL" clId="{E2558710-8AB1-4504-8274-FE8A314EDFFD}" dt="2023-06-30T14:56:00.388" v="4588" actId="20577"/>
        <pc:sldMkLst>
          <pc:docMk/>
          <pc:sldMk cId="853507497" sldId="277"/>
        </pc:sldMkLst>
        <pc:spChg chg="add mod">
          <ac:chgData name="Zephyr Stone" userId="18548c64-2f16-45ef-ab0d-47c93e007a31" providerId="ADAL" clId="{E2558710-8AB1-4504-8274-FE8A314EDFFD}" dt="2023-06-13T21:38:31.875" v="107" actId="1076"/>
          <ac:spMkLst>
            <pc:docMk/>
            <pc:sldMk cId="853507497" sldId="277"/>
            <ac:spMk id="2" creationId="{CA0E102F-0477-7918-7EA9-9A8E1A1D477C}"/>
          </ac:spMkLst>
        </pc:spChg>
        <pc:spChg chg="mod">
          <ac:chgData name="Zephyr Stone" userId="18548c64-2f16-45ef-ab0d-47c93e007a31" providerId="ADAL" clId="{E2558710-8AB1-4504-8274-FE8A314EDFFD}" dt="2023-06-30T14:56:00.388" v="4588" actId="20577"/>
          <ac:spMkLst>
            <pc:docMk/>
            <pc:sldMk cId="853507497" sldId="277"/>
            <ac:spMk id="3" creationId="{9446F4E4-71D2-42E5-87BA-C4E446295F0A}"/>
          </ac:spMkLst>
        </pc:spChg>
        <pc:spChg chg="mod">
          <ac:chgData name="Zephyr Stone" userId="18548c64-2f16-45ef-ab0d-47c93e007a31" providerId="ADAL" clId="{E2558710-8AB1-4504-8274-FE8A314EDFFD}" dt="2023-06-13T21:38:00.423" v="101" actId="21"/>
          <ac:spMkLst>
            <pc:docMk/>
            <pc:sldMk cId="853507497" sldId="277"/>
            <ac:spMk id="11" creationId="{89AFCCEE-B2B9-408E-9780-D44E7F8FC551}"/>
          </ac:spMkLst>
        </pc:spChg>
      </pc:sldChg>
      <pc:sldChg chg="modNotesTx">
        <pc:chgData name="Zephyr Stone" userId="18548c64-2f16-45ef-ab0d-47c93e007a31" providerId="ADAL" clId="{E2558710-8AB1-4504-8274-FE8A314EDFFD}" dt="2023-06-30T14:54:15.983" v="4459" actId="20577"/>
        <pc:sldMkLst>
          <pc:docMk/>
          <pc:sldMk cId="2788318135" sldId="278"/>
        </pc:sldMkLst>
      </pc:sldChg>
      <pc:sldChg chg="modNotesTx">
        <pc:chgData name="Zephyr Stone" userId="18548c64-2f16-45ef-ab0d-47c93e007a31" providerId="ADAL" clId="{E2558710-8AB1-4504-8274-FE8A314EDFFD}" dt="2023-06-29T16:44:17.805" v="3633" actId="20577"/>
        <pc:sldMkLst>
          <pc:docMk/>
          <pc:sldMk cId="4199163367" sldId="279"/>
        </pc:sldMkLst>
      </pc:sldChg>
      <pc:sldChg chg="addSp delSp modSp mod">
        <pc:chgData name="Zephyr Stone" userId="18548c64-2f16-45ef-ab0d-47c93e007a31" providerId="ADAL" clId="{E2558710-8AB1-4504-8274-FE8A314EDFFD}" dt="2023-06-30T14:56:27.667" v="4597" actId="20577"/>
        <pc:sldMkLst>
          <pc:docMk/>
          <pc:sldMk cId="1644534572" sldId="280"/>
        </pc:sldMkLst>
        <pc:spChg chg="add del mod">
          <ac:chgData name="Zephyr Stone" userId="18548c64-2f16-45ef-ab0d-47c93e007a31" providerId="ADAL" clId="{E2558710-8AB1-4504-8274-FE8A314EDFFD}" dt="2023-06-20T19:04:26.002" v="2222" actId="14826"/>
          <ac:spMkLst>
            <pc:docMk/>
            <pc:sldMk cId="1644534572" sldId="280"/>
            <ac:spMk id="2" creationId="{243990B3-B9E3-0778-7914-BB504BCA8238}"/>
          </ac:spMkLst>
        </pc:spChg>
        <pc:spChg chg="mod">
          <ac:chgData name="Zephyr Stone" userId="18548c64-2f16-45ef-ab0d-47c93e007a31" providerId="ADAL" clId="{E2558710-8AB1-4504-8274-FE8A314EDFFD}" dt="2023-06-30T14:56:27.667" v="4597" actId="20577"/>
          <ac:spMkLst>
            <pc:docMk/>
            <pc:sldMk cId="1644534572" sldId="280"/>
            <ac:spMk id="6" creationId="{6F5C0608-A903-76B4-79D0-2ECA8B60F5D3}"/>
          </ac:spMkLst>
        </pc:spChg>
        <pc:picChg chg="mod">
          <ac:chgData name="Zephyr Stone" userId="18548c64-2f16-45ef-ab0d-47c93e007a31" providerId="ADAL" clId="{E2558710-8AB1-4504-8274-FE8A314EDFFD}" dt="2023-06-20T19:06:02.175" v="2233" actId="14826"/>
          <ac:picMkLst>
            <pc:docMk/>
            <pc:sldMk cId="1644534572" sldId="280"/>
            <ac:picMk id="5" creationId="{7860378D-9D84-BA53-9ECB-8D97A3361B90}"/>
          </ac:picMkLst>
        </pc:picChg>
      </pc:sldChg>
      <pc:sldChg chg="new del">
        <pc:chgData name="Zephyr Stone" userId="18548c64-2f16-45ef-ab0d-47c93e007a31" providerId="ADAL" clId="{E2558710-8AB1-4504-8274-FE8A314EDFFD}" dt="2023-06-20T18:16:14.325" v="1034" actId="47"/>
        <pc:sldMkLst>
          <pc:docMk/>
          <pc:sldMk cId="737861579" sldId="281"/>
        </pc:sldMkLst>
      </pc:sldChg>
      <pc:sldChg chg="addSp delSp modSp new mod ord modNotesTx">
        <pc:chgData name="Zephyr Stone" userId="18548c64-2f16-45ef-ab0d-47c93e007a31" providerId="ADAL" clId="{E2558710-8AB1-4504-8274-FE8A314EDFFD}" dt="2023-06-30T14:56:41.292" v="4598" actId="6549"/>
        <pc:sldMkLst>
          <pc:docMk/>
          <pc:sldMk cId="3651065921" sldId="281"/>
        </pc:sldMkLst>
        <pc:spChg chg="del">
          <ac:chgData name="Zephyr Stone" userId="18548c64-2f16-45ef-ab0d-47c93e007a31" providerId="ADAL" clId="{E2558710-8AB1-4504-8274-FE8A314EDFFD}" dt="2023-06-20T18:17:58.008" v="1036" actId="931"/>
          <ac:spMkLst>
            <pc:docMk/>
            <pc:sldMk cId="3651065921" sldId="281"/>
            <ac:spMk id="2" creationId="{BF1A4F7D-F33A-CD8C-C408-0CA8144ECCEE}"/>
          </ac:spMkLst>
        </pc:spChg>
        <pc:spChg chg="add mod">
          <ac:chgData name="Zephyr Stone" userId="18548c64-2f16-45ef-ab0d-47c93e007a31" providerId="ADAL" clId="{E2558710-8AB1-4504-8274-FE8A314EDFFD}" dt="2023-06-30T14:56:41.292" v="4598" actId="6549"/>
          <ac:spMkLst>
            <pc:docMk/>
            <pc:sldMk cId="3651065921" sldId="281"/>
            <ac:spMk id="5" creationId="{575266A5-2BFF-22C8-BAC5-ED7035470389}"/>
          </ac:spMkLst>
        </pc:spChg>
        <pc:picChg chg="add mod">
          <ac:chgData name="Zephyr Stone" userId="18548c64-2f16-45ef-ab0d-47c93e007a31" providerId="ADAL" clId="{E2558710-8AB1-4504-8274-FE8A314EDFFD}" dt="2023-06-20T18:18:00.031" v="1038" actId="962"/>
          <ac:picMkLst>
            <pc:docMk/>
            <pc:sldMk cId="3651065921" sldId="281"/>
            <ac:picMk id="4" creationId="{2505BD96-E921-A104-EF47-941438735EE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l Sans MT" panose="020B050202010402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l Sans MT" panose="020B0502020104020203" pitchFamily="34" charset="0"/>
              </a:defRPr>
            </a:lvl1pPr>
          </a:lstStyle>
          <a:p>
            <a:fld id="{2C6A8E64-70F0-4624-803E-77C6A07A3529}" type="datetimeFigureOut">
              <a:rPr lang="en-US" smtClean="0"/>
              <a:pPr/>
              <a:t>6/30/2023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l Sans MT" panose="020B050202010402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l Sans MT" panose="020B0502020104020203" pitchFamily="34" charset="0"/>
              </a:defRPr>
            </a:lvl1pPr>
          </a:lstStyle>
          <a:p>
            <a:fld id="{86CBF2A9-E71E-40B7-9DF2-40AFB7C3F234}" type="slidenum">
              <a:rPr lang="en-US" smtClean="0"/>
              <a:pPr/>
              <a:t>‹#›</a:t>
            </a:fld>
            <a:endParaRPr lang="en-US" dirty="0"/>
          </a:p>
        </p:txBody>
      </p:sp>
    </p:spTree>
    <p:extLst>
      <p:ext uri="{BB962C8B-B14F-4D97-AF65-F5344CB8AC3E}">
        <p14:creationId xmlns:p14="http://schemas.microsoft.com/office/powerpoint/2010/main" val="1898435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l Sans MT" panose="020B0502020104020203" pitchFamily="34" charset="0"/>
        <a:ea typeface="+mn-ea"/>
        <a:cs typeface="+mn-cs"/>
      </a:defRPr>
    </a:lvl1pPr>
    <a:lvl2pPr marL="457200" algn="l" defTabSz="914400" rtl="0" eaLnBrk="1" latinLnBrk="0" hangingPunct="1">
      <a:defRPr sz="1200" kern="1200">
        <a:solidFill>
          <a:schemeClr val="tx1"/>
        </a:solidFill>
        <a:latin typeface="Gill Sans MT" panose="020B0502020104020203" pitchFamily="34" charset="0"/>
        <a:ea typeface="+mn-ea"/>
        <a:cs typeface="+mn-cs"/>
      </a:defRPr>
    </a:lvl2pPr>
    <a:lvl3pPr marL="914400" algn="l" defTabSz="914400" rtl="0" eaLnBrk="1" latinLnBrk="0" hangingPunct="1">
      <a:defRPr sz="1200" kern="1200">
        <a:solidFill>
          <a:schemeClr val="tx1"/>
        </a:solidFill>
        <a:latin typeface="Gill Sans MT" panose="020B0502020104020203" pitchFamily="34" charset="0"/>
        <a:ea typeface="+mn-ea"/>
        <a:cs typeface="+mn-cs"/>
      </a:defRPr>
    </a:lvl3pPr>
    <a:lvl4pPr marL="1371600" algn="l" defTabSz="914400" rtl="0" eaLnBrk="1" latinLnBrk="0" hangingPunct="1">
      <a:defRPr sz="1200" kern="1200">
        <a:solidFill>
          <a:schemeClr val="tx1"/>
        </a:solidFill>
        <a:latin typeface="Gill Sans MT" panose="020B0502020104020203" pitchFamily="34" charset="0"/>
        <a:ea typeface="+mn-ea"/>
        <a:cs typeface="+mn-cs"/>
      </a:defRPr>
    </a:lvl4pPr>
    <a:lvl5pPr marL="1828800" algn="l" defTabSz="914400" rtl="0" eaLnBrk="1" latinLnBrk="0" hangingPunct="1">
      <a:defRPr sz="1200" kern="1200">
        <a:solidFill>
          <a:schemeClr val="tx1"/>
        </a:solidFill>
        <a:latin typeface="Gill Sans MT" panose="020B05020201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raviscentral.traviscountytx.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 </a:t>
            </a:r>
            <a:r>
              <a:rPr lang="en-US" sz="1400" b="1" dirty="0"/>
              <a:t>Bridge the gap </a:t>
            </a:r>
            <a:r>
              <a:rPr lang="en-US" dirty="0"/>
              <a:t>between HR and employees</a:t>
            </a:r>
          </a:p>
          <a:p>
            <a:endParaRPr lang="en-US" dirty="0"/>
          </a:p>
          <a:p>
            <a:pPr algn="l" fontAlgn="base">
              <a:buFont typeface="Arial" panose="020B0604020202020204" pitchFamily="34" charset="0"/>
              <a:buChar char="•"/>
            </a:pPr>
            <a:r>
              <a:rPr lang="en-US" b="1" i="0" dirty="0">
                <a:solidFill>
                  <a:srgbClr val="FFFFFF"/>
                </a:solidFill>
                <a:effectLst/>
                <a:latin typeface="var(--font-family-body)"/>
              </a:rPr>
              <a:t>Chapter 110 applies to all Travis County Employees, regardless of position or department. This policy can be found on Travis Central in the Policy and Procedure </a:t>
            </a:r>
            <a:r>
              <a:rPr lang="en-US" b="1" i="0">
                <a:solidFill>
                  <a:srgbClr val="FFFFFF"/>
                </a:solidFill>
                <a:effectLst/>
                <a:latin typeface="var(--font-family-body)"/>
              </a:rPr>
              <a:t>section under the HRMD page. </a:t>
            </a:r>
            <a:endParaRPr lang="en-US" b="1" i="0" dirty="0">
              <a:solidFill>
                <a:srgbClr val="000000"/>
              </a:solidFill>
              <a:effectLst/>
              <a:latin typeface="var(--font-family-body)"/>
            </a:endParaRPr>
          </a:p>
          <a:p>
            <a:endParaRPr lang="en-US" dirty="0"/>
          </a:p>
        </p:txBody>
      </p:sp>
      <p:sp>
        <p:nvSpPr>
          <p:cNvPr id="4" name="Slide Number Placeholder 3"/>
          <p:cNvSpPr>
            <a:spLocks noGrp="1"/>
          </p:cNvSpPr>
          <p:nvPr>
            <p:ph type="sldNum" sz="quarter" idx="5"/>
          </p:nvPr>
        </p:nvSpPr>
        <p:spPr/>
        <p:txBody>
          <a:bodyPr/>
          <a:lstStyle/>
          <a:p>
            <a:fld id="{86CBF2A9-E71E-40B7-9DF2-40AFB7C3F234}" type="slidenum">
              <a:rPr lang="en-US" smtClean="0"/>
              <a:pPr/>
              <a:t>1</a:t>
            </a:fld>
            <a:endParaRPr lang="en-US" dirty="0"/>
          </a:p>
        </p:txBody>
      </p:sp>
    </p:spTree>
    <p:extLst>
      <p:ext uri="{BB962C8B-B14F-4D97-AF65-F5344CB8AC3E}">
        <p14:creationId xmlns:p14="http://schemas.microsoft.com/office/powerpoint/2010/main" val="509984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new hires will receive a presentation to review the medical benefits available to county staff.  If you’re not new - all benefit information is available on Travis Central under the benefits option on the HRMD page.  You have 30 days from hire or a qualifying life event to enroll, withdraw or update your coverage.  If you do not make the 30 day window, you will have to wait for Open Enrollment with an October 1</a:t>
            </a:r>
            <a:r>
              <a:rPr lang="en-US" baseline="30000" dirty="0"/>
              <a:t>st</a:t>
            </a:r>
            <a:r>
              <a:rPr lang="en-US" dirty="0"/>
              <a:t> effective date. </a:t>
            </a:r>
          </a:p>
          <a:p>
            <a:endParaRPr lang="en-US" dirty="0"/>
          </a:p>
          <a:p>
            <a:r>
              <a:rPr lang="en-US" dirty="0"/>
              <a:t>Medical, Pharmacy and Dental coverage is provided by United Healthcare. Vision is through Davis Vision by MetLife. </a:t>
            </a:r>
          </a:p>
          <a:p>
            <a:endParaRPr lang="en-US" dirty="0"/>
          </a:p>
          <a:p>
            <a:r>
              <a:rPr lang="en-US" dirty="0"/>
              <a:t>The Benefits Team is available at 854-0404  or BenefitsTeam@traviscountytx.gov to help you with your benefits questions.  </a:t>
            </a:r>
          </a:p>
        </p:txBody>
      </p:sp>
      <p:sp>
        <p:nvSpPr>
          <p:cNvPr id="4" name="Slide Number Placeholder 3"/>
          <p:cNvSpPr>
            <a:spLocks noGrp="1"/>
          </p:cNvSpPr>
          <p:nvPr>
            <p:ph type="sldNum" sz="quarter" idx="5"/>
          </p:nvPr>
        </p:nvSpPr>
        <p:spPr/>
        <p:txBody>
          <a:bodyPr/>
          <a:lstStyle/>
          <a:p>
            <a:fld id="{86CBF2A9-E71E-40B7-9DF2-40AFB7C3F234}" type="slidenum">
              <a:rPr lang="en-US" smtClean="0"/>
              <a:pPr/>
              <a:t>10</a:t>
            </a:fld>
            <a:endParaRPr lang="en-US" dirty="0"/>
          </a:p>
        </p:txBody>
      </p:sp>
    </p:spTree>
    <p:extLst>
      <p:ext uri="{BB962C8B-B14F-4D97-AF65-F5344CB8AC3E}">
        <p14:creationId xmlns:p14="http://schemas.microsoft.com/office/powerpoint/2010/main" val="177514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var(--font-family-body)"/>
              </a:rPr>
              <a:t>All regular employees receive Basic Life and Accidental Death &amp; Dismemberment (AD&amp;D) Coverage in the amount of $50,000 each provided by Travis County at no cost to employee. This coverage is with United Healthcare.  Supplemental Life and AD&amp;D coverage is also available. </a:t>
            </a:r>
            <a:br>
              <a:rPr lang="en-US" b="1" i="0" dirty="0">
                <a:solidFill>
                  <a:srgbClr val="000000"/>
                </a:solidFill>
                <a:effectLst/>
                <a:latin typeface="Merriweather" panose="00000500000000000000" pitchFamily="2" charset="0"/>
              </a:rPr>
            </a:br>
            <a:br>
              <a:rPr lang="en-US" b="0" i="0" dirty="0">
                <a:solidFill>
                  <a:srgbClr val="000000"/>
                </a:solidFill>
                <a:effectLst/>
                <a:latin typeface="Merriweather" panose="00000500000000000000" pitchFamily="2" charset="0"/>
              </a:rPr>
            </a:br>
            <a:r>
              <a:rPr lang="en-US" b="0" i="0" dirty="0">
                <a:solidFill>
                  <a:srgbClr val="000000"/>
                </a:solidFill>
                <a:effectLst/>
                <a:latin typeface="var(--font-family-body)"/>
              </a:rPr>
              <a:t>Short Term Disability (STD) and Long Term Disability (LTD) coverage provides benefits when you are unable to work for a period of time due to a covered illness or injury. STD/LTD is provided by New York Life. Employees will need to contact New York Life with questions about their coverage. </a:t>
            </a:r>
          </a:p>
          <a:p>
            <a:pPr algn="l" fontAlgn="base"/>
            <a:endParaRPr lang="en-US" b="0" i="0" dirty="0">
              <a:solidFill>
                <a:srgbClr val="000000"/>
              </a:solidFill>
              <a:effectLst/>
              <a:latin typeface="var(--font-family-body)"/>
            </a:endParaRPr>
          </a:p>
          <a:p>
            <a:pPr algn="l" fontAlgn="base">
              <a:buFont typeface="Arial" panose="020B0604020202020204" pitchFamily="34" charset="0"/>
              <a:buNone/>
            </a:pPr>
            <a:r>
              <a:rPr lang="en-US" b="0" i="0" dirty="0">
                <a:solidFill>
                  <a:srgbClr val="000000"/>
                </a:solidFill>
                <a:effectLst/>
                <a:latin typeface="var(--font-family-body)"/>
              </a:rPr>
              <a:t>Catastrophic Sick Leave</a:t>
            </a:r>
          </a:p>
          <a:p>
            <a:pPr algn="l" fontAlgn="base">
              <a:buFont typeface="Arial" panose="020B0604020202020204" pitchFamily="34" charset="0"/>
              <a:buNone/>
            </a:pPr>
            <a:r>
              <a:rPr lang="en-US" b="0" i="0" dirty="0">
                <a:solidFill>
                  <a:srgbClr val="000000"/>
                </a:solidFill>
                <a:effectLst/>
                <a:latin typeface="var(--font-family-body)"/>
              </a:rPr>
              <a:t>CSL is a voluntary program where an employee may contribute sick/vacation hours to a CSL pool of time. Employees who have donated to the pool and experience a catastrophic illness or injury resulting in a life threatening condition and/or a major impact on life functions are eligible to apply for CSL time. </a:t>
            </a:r>
          </a:p>
          <a:p>
            <a:pPr algn="l" fontAlgn="base">
              <a:buFont typeface="Arial" panose="020B0604020202020204" pitchFamily="34" charset="0"/>
              <a:buNone/>
            </a:pPr>
            <a:endParaRPr lang="en-US" b="0" i="0" dirty="0">
              <a:solidFill>
                <a:srgbClr val="000000"/>
              </a:solidFill>
              <a:effectLst/>
              <a:latin typeface="var(--font-family-body)"/>
            </a:endParaRPr>
          </a:p>
          <a:p>
            <a:pPr algn="l" fontAlgn="base">
              <a:buFont typeface="Arial" panose="020B0604020202020204" pitchFamily="34" charset="0"/>
              <a:buNone/>
            </a:pPr>
            <a:r>
              <a:rPr lang="en-US" b="0" i="0" dirty="0">
                <a:solidFill>
                  <a:srgbClr val="000000"/>
                </a:solidFill>
                <a:effectLst/>
                <a:latin typeface="var(--font-family-body)"/>
              </a:rPr>
              <a:t>Be sure to read through the benefits brochure available on Travis Central under the HRMD dropdown. </a:t>
            </a:r>
          </a:p>
          <a:p>
            <a:endParaRPr lang="en-US" dirty="0"/>
          </a:p>
        </p:txBody>
      </p:sp>
      <p:sp>
        <p:nvSpPr>
          <p:cNvPr id="4" name="Slide Number Placeholder 3"/>
          <p:cNvSpPr>
            <a:spLocks noGrp="1"/>
          </p:cNvSpPr>
          <p:nvPr>
            <p:ph type="sldNum" sz="quarter" idx="5"/>
          </p:nvPr>
        </p:nvSpPr>
        <p:spPr/>
        <p:txBody>
          <a:bodyPr/>
          <a:lstStyle/>
          <a:p>
            <a:fld id="{86CBF2A9-E71E-40B7-9DF2-40AFB7C3F234}" type="slidenum">
              <a:rPr lang="en-US" smtClean="0"/>
              <a:pPr/>
              <a:t>11</a:t>
            </a:fld>
            <a:endParaRPr lang="en-US" dirty="0"/>
          </a:p>
        </p:txBody>
      </p:sp>
    </p:spTree>
    <p:extLst>
      <p:ext uri="{BB962C8B-B14F-4D97-AF65-F5344CB8AC3E}">
        <p14:creationId xmlns:p14="http://schemas.microsoft.com/office/powerpoint/2010/main" val="1172067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TCDRS </a:t>
            </a:r>
          </a:p>
          <a:p>
            <a:r>
              <a:rPr lang="en-US" b="0" i="0" dirty="0">
                <a:solidFill>
                  <a:srgbClr val="000000"/>
                </a:solidFill>
                <a:effectLst/>
                <a:latin typeface="Merriweather" panose="00000500000000000000" pitchFamily="2" charset="0"/>
              </a:rPr>
              <a:t>Travis County participates in the </a:t>
            </a:r>
            <a:r>
              <a:rPr lang="en-US" b="1" i="0" dirty="0">
                <a:solidFill>
                  <a:srgbClr val="000000"/>
                </a:solidFill>
                <a:effectLst/>
                <a:latin typeface="Merriweather" panose="00000500000000000000" pitchFamily="2" charset="0"/>
              </a:rPr>
              <a:t>Texas County and District Retirement System (TCDRS).</a:t>
            </a:r>
            <a:r>
              <a:rPr lang="en-US" b="0" i="0" dirty="0">
                <a:solidFill>
                  <a:srgbClr val="000000"/>
                </a:solidFill>
                <a:effectLst/>
                <a:latin typeface="Merriweather" panose="00000500000000000000" pitchFamily="2" charset="0"/>
              </a:rPr>
              <a:t> The money that funds your plan comes from employee deposits, employer contributions and earnings from investments. Your participation in TCDRS is </a:t>
            </a:r>
            <a:r>
              <a:rPr lang="en-US" b="1" i="0" dirty="0">
                <a:solidFill>
                  <a:srgbClr val="000000"/>
                </a:solidFill>
                <a:effectLst/>
                <a:latin typeface="Merriweather" panose="00000500000000000000" pitchFamily="2" charset="0"/>
              </a:rPr>
              <a:t>mandatory</a:t>
            </a:r>
            <a:r>
              <a:rPr lang="en-US" b="0" i="0" dirty="0">
                <a:solidFill>
                  <a:srgbClr val="000000"/>
                </a:solidFill>
                <a:effectLst/>
                <a:latin typeface="Merriweather" panose="00000500000000000000" pitchFamily="2" charset="0"/>
              </a:rPr>
              <a:t> for qualifying employees.</a:t>
            </a:r>
          </a:p>
          <a:p>
            <a:endParaRPr lang="en-US" b="0" i="0" dirty="0">
              <a:solidFill>
                <a:srgbClr val="000000"/>
              </a:solidFill>
              <a:effectLst/>
              <a:latin typeface="Merriweather" panose="00000500000000000000" pitchFamily="2" charset="0"/>
            </a:endParaRPr>
          </a:p>
          <a:p>
            <a:r>
              <a:rPr lang="en-US" b="0" i="0" dirty="0">
                <a:solidFill>
                  <a:srgbClr val="000000"/>
                </a:solidFill>
                <a:effectLst/>
                <a:latin typeface="Merriweather" panose="00000500000000000000" pitchFamily="2" charset="0"/>
              </a:rPr>
              <a:t>7% of your check is automatically deducted to this account, but you can increase that amount if you like. Travis County matches your contributions at $2.25 for each $1 deposited.  These funds also </a:t>
            </a:r>
            <a:r>
              <a:rPr lang="en-US" dirty="0"/>
              <a:t>earns an annual interest credit of 7% so this is a great way to save for retirement! </a:t>
            </a:r>
            <a:endParaRPr lang="en-US" b="0" i="0" dirty="0">
              <a:solidFill>
                <a:srgbClr val="000000"/>
              </a:solidFill>
              <a:effectLst/>
              <a:latin typeface="Merriweather" panose="00000500000000000000" pitchFamily="2" charset="0"/>
            </a:endParaRPr>
          </a:p>
          <a:p>
            <a:endParaRPr lang="en-US" b="0" i="0" dirty="0">
              <a:solidFill>
                <a:srgbClr val="000000"/>
              </a:solidFill>
              <a:effectLst/>
              <a:latin typeface="Merriweather" panose="00000500000000000000" pitchFamily="2" charset="0"/>
            </a:endParaRPr>
          </a:p>
          <a:p>
            <a:endParaRPr lang="en-US" b="0" i="0" dirty="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86CBF2A9-E71E-40B7-9DF2-40AFB7C3F234}" type="slidenum">
              <a:rPr lang="en-US" smtClean="0"/>
              <a:pPr/>
              <a:t>12</a:t>
            </a:fld>
            <a:endParaRPr lang="en-US" dirty="0"/>
          </a:p>
        </p:txBody>
      </p:sp>
    </p:spTree>
    <p:extLst>
      <p:ext uri="{BB962C8B-B14F-4D97-AF65-F5344CB8AC3E}">
        <p14:creationId xmlns:p14="http://schemas.microsoft.com/office/powerpoint/2010/main" val="1774234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lato" panose="020F0502020204030203" pitchFamily="34" charset="0"/>
              </a:rPr>
              <a:t>Flexible spending accounts</a:t>
            </a:r>
            <a:r>
              <a:rPr lang="en-US" b="0" i="0" dirty="0">
                <a:solidFill>
                  <a:srgbClr val="000000"/>
                </a:solidFill>
                <a:effectLst/>
                <a:latin typeface="lato" panose="020F0502020204030203" pitchFamily="34" charset="0"/>
              </a:rPr>
              <a:t> allow employees to contribute a set pre-tax amount per year to pay for eligible medical, dental, and vision care expenses not covered by his or her health insurance plan. There is also a Dependent Care FSA that you can use for childcare costs. </a:t>
            </a:r>
          </a:p>
          <a:p>
            <a:r>
              <a:rPr lang="en-US" b="0" i="0" dirty="0">
                <a:solidFill>
                  <a:srgbClr val="000000"/>
                </a:solidFill>
                <a:effectLst/>
                <a:latin typeface="lato" panose="020F0502020204030203" pitchFamily="34" charset="0"/>
              </a:rPr>
              <a:t>* Pre-Tax deductions reduce your overall taxable income so can reduce your tax burden for the year. </a:t>
            </a:r>
          </a:p>
          <a:p>
            <a:endParaRPr lang="en-US" b="0" i="0" dirty="0">
              <a:solidFill>
                <a:srgbClr val="000000"/>
              </a:solidFill>
              <a:effectLst/>
              <a:latin typeface="lato" panose="020F0502020204030203" pitchFamily="34" charset="0"/>
            </a:endParaRPr>
          </a:p>
          <a:p>
            <a:r>
              <a:rPr lang="en-US" b="1" i="0" dirty="0">
                <a:solidFill>
                  <a:srgbClr val="000000"/>
                </a:solidFill>
                <a:effectLst/>
                <a:latin typeface="lato" panose="020F0502020204030203" pitchFamily="34" charset="0"/>
              </a:rPr>
              <a:t>A health savings account</a:t>
            </a:r>
            <a:r>
              <a:rPr lang="en-US" b="0" i="0" dirty="0">
                <a:solidFill>
                  <a:srgbClr val="000000"/>
                </a:solidFill>
                <a:effectLst/>
                <a:latin typeface="lato" panose="020F0502020204030203" pitchFamily="34" charset="0"/>
              </a:rPr>
              <a:t> is a tax-free fund individuals can use to pay for out-of-pocket health care costs. An employee can only have an HSA if they have a high deductible health plan (HDHP). </a:t>
            </a:r>
          </a:p>
          <a:p>
            <a:endParaRPr lang="en-US" b="0" i="0" dirty="0">
              <a:solidFill>
                <a:srgbClr val="000000"/>
              </a:solidFill>
              <a:effectLst/>
              <a:latin typeface="lato" panose="020F0502020204030203" pitchFamily="34" charset="0"/>
            </a:endParaRPr>
          </a:p>
          <a:p>
            <a:r>
              <a:rPr lang="en-US" b="1" i="0" dirty="0">
                <a:solidFill>
                  <a:srgbClr val="000000"/>
                </a:solidFill>
                <a:effectLst/>
                <a:latin typeface="lato" panose="020F0502020204030203" pitchFamily="34" charset="0"/>
              </a:rPr>
              <a:t>457 Deferred Compensation Plan </a:t>
            </a:r>
            <a:r>
              <a:rPr lang="en-US" b="0" i="0" dirty="0">
                <a:solidFill>
                  <a:srgbClr val="000000"/>
                </a:solidFill>
                <a:effectLst/>
                <a:latin typeface="lato" panose="020F0502020204030203" pitchFamily="34" charset="0"/>
              </a:rPr>
              <a:t>-</a:t>
            </a:r>
            <a:r>
              <a:rPr lang="en-US" b="1" i="0" dirty="0">
                <a:solidFill>
                  <a:srgbClr val="000000"/>
                </a:solidFill>
                <a:effectLst/>
                <a:latin typeface="lato" panose="020F0502020204030203" pitchFamily="34" charset="0"/>
              </a:rPr>
              <a:t> </a:t>
            </a:r>
            <a:r>
              <a:rPr lang="en-US" dirty="0"/>
              <a:t>Empower Retirement administers the Travis County 457(b) Deferred Compensation Plan. A governmental 457(b) Deferred Compensation Plan is a retirement savings plan that allows eligible employees to save and invest for retirement in both a pre-tax and post-tax (Roth) plan through voluntary salary contributions.</a:t>
            </a:r>
            <a:endParaRPr lang="en-US" b="1" dirty="0"/>
          </a:p>
        </p:txBody>
      </p:sp>
      <p:sp>
        <p:nvSpPr>
          <p:cNvPr id="4" name="Slide Number Placeholder 3"/>
          <p:cNvSpPr>
            <a:spLocks noGrp="1"/>
          </p:cNvSpPr>
          <p:nvPr>
            <p:ph type="sldNum" sz="quarter" idx="5"/>
          </p:nvPr>
        </p:nvSpPr>
        <p:spPr/>
        <p:txBody>
          <a:bodyPr/>
          <a:lstStyle/>
          <a:p>
            <a:fld id="{86CBF2A9-E71E-40B7-9DF2-40AFB7C3F234}" type="slidenum">
              <a:rPr lang="en-US" smtClean="0"/>
              <a:pPr/>
              <a:t>13</a:t>
            </a:fld>
            <a:endParaRPr lang="en-US" dirty="0"/>
          </a:p>
        </p:txBody>
      </p:sp>
    </p:spTree>
    <p:extLst>
      <p:ext uri="{BB962C8B-B14F-4D97-AF65-F5344CB8AC3E}">
        <p14:creationId xmlns:p14="http://schemas.microsoft.com/office/powerpoint/2010/main" val="2391207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earn points for using public transportation or not using a solo driver vehicle to get to and from work – points are calculated and paid twice a year  but they points do expire in the year they were awarded. </a:t>
            </a:r>
          </a:p>
        </p:txBody>
      </p:sp>
      <p:sp>
        <p:nvSpPr>
          <p:cNvPr id="4" name="Slide Number Placeholder 3"/>
          <p:cNvSpPr>
            <a:spLocks noGrp="1"/>
          </p:cNvSpPr>
          <p:nvPr>
            <p:ph type="sldNum" sz="quarter" idx="5"/>
          </p:nvPr>
        </p:nvSpPr>
        <p:spPr/>
        <p:txBody>
          <a:bodyPr/>
          <a:lstStyle/>
          <a:p>
            <a:fld id="{86CBF2A9-E71E-40B7-9DF2-40AFB7C3F234}" type="slidenum">
              <a:rPr lang="en-US" smtClean="0"/>
              <a:pPr/>
              <a:t>14</a:t>
            </a:fld>
            <a:endParaRPr lang="en-US" dirty="0"/>
          </a:p>
        </p:txBody>
      </p:sp>
    </p:spTree>
    <p:extLst>
      <p:ext uri="{BB962C8B-B14F-4D97-AF65-F5344CB8AC3E}">
        <p14:creationId xmlns:p14="http://schemas.microsoft.com/office/powerpoint/2010/main" val="259393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EAP Services</a:t>
            </a:r>
            <a:br>
              <a:rPr lang="en-US" dirty="0"/>
            </a:br>
            <a:r>
              <a:rPr lang="en-US" b="1" i="0" dirty="0">
                <a:solidFill>
                  <a:srgbClr val="000000"/>
                </a:solidFill>
                <a:effectLst/>
                <a:latin typeface="var(--font-family-body)"/>
              </a:rPr>
              <a:t>Deer Oaks Employee Assistance Program provides access to counseling, legal and </a:t>
            </a:r>
            <a:r>
              <a:rPr lang="en-US" b="1" i="0">
                <a:solidFill>
                  <a:srgbClr val="000000"/>
                </a:solidFill>
                <a:effectLst/>
                <a:latin typeface="var(--font-family-body)"/>
              </a:rPr>
              <a:t>financial services </a:t>
            </a:r>
            <a:r>
              <a:rPr lang="en-US" b="1" i="0" dirty="0">
                <a:solidFill>
                  <a:srgbClr val="000000"/>
                </a:solidFill>
                <a:effectLst/>
                <a:latin typeface="var(--font-family-body)"/>
              </a:rPr>
              <a:t>in addition to Work/Life support. </a:t>
            </a:r>
            <a:endParaRPr lang="en-US" b="0" i="0" dirty="0">
              <a:solidFill>
                <a:srgbClr val="000000"/>
              </a:solidFill>
              <a:effectLst/>
              <a:latin typeface="Merriweather" panose="00000500000000000000" pitchFamily="2" charset="0"/>
            </a:endParaRPr>
          </a:p>
          <a:p>
            <a:pPr algn="l" fontAlgn="base"/>
            <a:r>
              <a:rPr lang="en-US" b="1" i="0" dirty="0">
                <a:solidFill>
                  <a:srgbClr val="000000"/>
                </a:solidFill>
                <a:effectLst/>
                <a:latin typeface="var(--font-family-body)"/>
              </a:rPr>
              <a:t>The EAP benefit covers up to</a:t>
            </a:r>
            <a:r>
              <a:rPr lang="en-US" b="1" i="1" u="sng" dirty="0">
                <a:solidFill>
                  <a:srgbClr val="000000"/>
                </a:solidFill>
                <a:effectLst/>
                <a:latin typeface="var(--font-family-body)"/>
              </a:rPr>
              <a:t> five</a:t>
            </a:r>
            <a:r>
              <a:rPr lang="en-US" b="1" i="0" dirty="0">
                <a:solidFill>
                  <a:srgbClr val="000000"/>
                </a:solidFill>
                <a:effectLst/>
                <a:latin typeface="var(--font-family-body)"/>
              </a:rPr>
              <a:t> confidential, short-term counseling sessions at no cost to employees and their dependents. </a:t>
            </a:r>
            <a:endParaRPr lang="en-US" b="0" i="0" dirty="0">
              <a:solidFill>
                <a:srgbClr val="000000"/>
              </a:solidFill>
              <a:effectLst/>
              <a:latin typeface="Merriweather" panose="00000500000000000000" pitchFamily="2" charset="0"/>
            </a:endParaRPr>
          </a:p>
          <a:p>
            <a:endParaRPr lang="en-US" dirty="0"/>
          </a:p>
          <a:p>
            <a:r>
              <a:rPr lang="en-US" dirty="0"/>
              <a:t>In addition to personal counseling services, Deer Oaks offers great webinars and articles on their website with information on a variety of Work/life topics from stress management to caregiver support to parenting and self-care. Login Information is on Travis Central. </a:t>
            </a:r>
          </a:p>
        </p:txBody>
      </p:sp>
      <p:sp>
        <p:nvSpPr>
          <p:cNvPr id="4" name="Slide Number Placeholder 3"/>
          <p:cNvSpPr>
            <a:spLocks noGrp="1"/>
          </p:cNvSpPr>
          <p:nvPr>
            <p:ph type="sldNum" sz="quarter" idx="5"/>
          </p:nvPr>
        </p:nvSpPr>
        <p:spPr/>
        <p:txBody>
          <a:bodyPr/>
          <a:lstStyle/>
          <a:p>
            <a:fld id="{86CBF2A9-E71E-40B7-9DF2-40AFB7C3F234}" type="slidenum">
              <a:rPr lang="en-US" smtClean="0"/>
              <a:pPr/>
              <a:t>15</a:t>
            </a:fld>
            <a:endParaRPr lang="en-US" dirty="0"/>
          </a:p>
        </p:txBody>
      </p:sp>
    </p:spTree>
    <p:extLst>
      <p:ext uri="{BB962C8B-B14F-4D97-AF65-F5344CB8AC3E}">
        <p14:creationId xmlns:p14="http://schemas.microsoft.com/office/powerpoint/2010/main" val="1423465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CBF2A9-E71E-40B7-9DF2-40AFB7C3F234}" type="slidenum">
              <a:rPr lang="en-US" smtClean="0"/>
              <a:pPr/>
              <a:t>16</a:t>
            </a:fld>
            <a:endParaRPr lang="en-US" dirty="0"/>
          </a:p>
        </p:txBody>
      </p:sp>
    </p:spTree>
    <p:extLst>
      <p:ext uri="{BB962C8B-B14F-4D97-AF65-F5344CB8AC3E}">
        <p14:creationId xmlns:p14="http://schemas.microsoft.com/office/powerpoint/2010/main" val="88721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road to HR….</a:t>
            </a:r>
          </a:p>
          <a:p>
            <a:endParaRPr lang="en-US" dirty="0"/>
          </a:p>
          <a:p>
            <a:r>
              <a:rPr lang="en-US" dirty="0"/>
              <a:t>We’re going to cover a lot of ground today. I’m hoping to give you some good basics on this chapter and cover some of the items we get the most questions on in HRMD. I definitely encourage you to take a couple minutes to read through it since we can’t cover everything.  </a:t>
            </a:r>
          </a:p>
        </p:txBody>
      </p:sp>
      <p:sp>
        <p:nvSpPr>
          <p:cNvPr id="4" name="Slide Number Placeholder 3"/>
          <p:cNvSpPr>
            <a:spLocks noGrp="1"/>
          </p:cNvSpPr>
          <p:nvPr>
            <p:ph type="sldNum" sz="quarter" idx="5"/>
          </p:nvPr>
        </p:nvSpPr>
        <p:spPr/>
        <p:txBody>
          <a:bodyPr/>
          <a:lstStyle/>
          <a:p>
            <a:fld id="{86CBF2A9-E71E-40B7-9DF2-40AFB7C3F234}" type="slidenum">
              <a:rPr lang="en-US" smtClean="0"/>
              <a:pPr/>
              <a:t>2</a:t>
            </a:fld>
            <a:endParaRPr lang="en-US" dirty="0"/>
          </a:p>
        </p:txBody>
      </p:sp>
    </p:spTree>
    <p:extLst>
      <p:ext uri="{BB962C8B-B14F-4D97-AF65-F5344CB8AC3E}">
        <p14:creationId xmlns:p14="http://schemas.microsoft.com/office/powerpoint/2010/main" val="271109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buFont typeface="Arial" panose="020B0604020202020204" pitchFamily="34" charset="0"/>
              <a:buChar char="•"/>
            </a:pPr>
            <a:r>
              <a:rPr lang="en-US" b="1" i="0" dirty="0">
                <a:solidFill>
                  <a:srgbClr val="000000"/>
                </a:solidFill>
                <a:effectLst/>
                <a:latin typeface="Calibri" panose="020F0502020204030204" pitchFamily="34" charset="0"/>
              </a:rPr>
              <a:t>Solicitation – </a:t>
            </a:r>
            <a:r>
              <a:rPr lang="en-US" b="0" i="0" dirty="0">
                <a:solidFill>
                  <a:srgbClr val="000000"/>
                </a:solidFill>
                <a:effectLst/>
                <a:latin typeface="Calibri" panose="020F0502020204030204" pitchFamily="34" charset="0"/>
              </a:rPr>
              <a:t>We all know someone, or are someone, whose child is selling candy for school or who has a side hustle. Putting out catalogs or trying to sell items to colleagues has to be approved by the elected/appointed official or department head otherwise those items can’t be promoted at the work site. You may be asked to only put out the materials in certain locations or at certain times – it’s up to department leadership. </a:t>
            </a:r>
          </a:p>
          <a:p>
            <a:pPr marL="0" marR="0" algn="l" fontAlgn="base">
              <a:spcBef>
                <a:spcPts val="0"/>
              </a:spcBef>
              <a:spcAft>
                <a:spcPts val="0"/>
              </a:spcAft>
              <a:buFont typeface="Arial" panose="020B0604020202020204" pitchFamily="34" charset="0"/>
              <a:buChar char="•"/>
            </a:pPr>
            <a:r>
              <a:rPr lang="en-US" b="1" i="0" dirty="0">
                <a:solidFill>
                  <a:srgbClr val="000000"/>
                </a:solidFill>
                <a:effectLst/>
                <a:latin typeface="Calibri" panose="020F0502020204030204" pitchFamily="34" charset="0"/>
              </a:rPr>
              <a:t>Outside Employment – </a:t>
            </a:r>
            <a:r>
              <a:rPr lang="en-US" b="0" i="0" dirty="0">
                <a:solidFill>
                  <a:srgbClr val="000000"/>
                </a:solidFill>
                <a:effectLst/>
                <a:latin typeface="Calibri" panose="020F0502020204030204" pitchFamily="34" charset="0"/>
              </a:rPr>
              <a:t>We understand that some staff may want/need a second job. Travis County asks that you not perform activities for your second job during TC work hours and  that you confirm that there is not a conflict of interest.  If you are not sure if there is a conflict of interest, notify your elected/appointed official or department head so they can review. The expectation is also that Travis County is your primary position and that your Travis County work won’t be negatively affected by your second job. </a:t>
            </a:r>
          </a:p>
          <a:p>
            <a:pPr marL="0" marR="0" algn="l" fontAlgn="base">
              <a:spcBef>
                <a:spcPts val="0"/>
              </a:spcBef>
              <a:spcAft>
                <a:spcPts val="0"/>
              </a:spcAft>
              <a:buFont typeface="Arial" panose="020B0604020202020204" pitchFamily="34" charset="0"/>
              <a:buChar char="•"/>
            </a:pPr>
            <a:r>
              <a:rPr lang="en-US" b="1" i="0" dirty="0">
                <a:solidFill>
                  <a:srgbClr val="000000"/>
                </a:solidFill>
                <a:effectLst/>
                <a:latin typeface="Calibri" panose="020F0502020204030204" pitchFamily="34" charset="0"/>
              </a:rPr>
              <a:t>Personnel Records – </a:t>
            </a:r>
            <a:r>
              <a:rPr lang="en-US" b="0" i="0" dirty="0">
                <a:solidFill>
                  <a:srgbClr val="000000"/>
                </a:solidFill>
                <a:effectLst/>
                <a:latin typeface="Calibri" panose="020F0502020204030204" pitchFamily="34" charset="0"/>
              </a:rPr>
              <a:t>you are welcome to review your employee files any time. All you need to do is talk with your supervisor or department HR liaison to set up a time to review your file. Because the files are County Property, if you want a copy of any part of the file, you may need to submit an Open Records Request for those copies to be processed.  As a public employee, some of your details may be provided as part of open records requests received by your department or HRMD, to include: name, sex, ethnicity (as provided by the employee), salary, title and dates of employment.  HRMD and departments work with the county attorney’s office to ensure that all information provided in Open Records Requests is appropriate and legal to release.</a:t>
            </a:r>
          </a:p>
          <a:p>
            <a:pPr marL="0" marR="0" algn="l" fontAlgn="base">
              <a:spcBef>
                <a:spcPts val="0"/>
              </a:spcBef>
              <a:spcAft>
                <a:spcPts val="0"/>
              </a:spcAft>
              <a:buFont typeface="Arial" panose="020B0604020202020204" pitchFamily="34" charset="0"/>
              <a:buChar char="•"/>
            </a:pPr>
            <a:r>
              <a:rPr lang="en-US" b="1" i="0" dirty="0">
                <a:solidFill>
                  <a:srgbClr val="000000"/>
                </a:solidFill>
                <a:effectLst/>
                <a:latin typeface="Calibri" panose="020F0502020204030204" pitchFamily="34" charset="0"/>
              </a:rPr>
              <a:t>Licenses/Certification </a:t>
            </a:r>
            <a:r>
              <a:rPr lang="en-US" b="0" i="0" dirty="0">
                <a:solidFill>
                  <a:srgbClr val="000000"/>
                </a:solidFill>
                <a:effectLst/>
                <a:latin typeface="Calibri" panose="020F0502020204030204" pitchFamily="34" charset="0"/>
              </a:rPr>
              <a:t>– If your position requires licensure or certification , you are responsible for ensuring that your license/certification is kept current. We appreciate departments that provide reminders for their staff about expiring licensure or certifications but ultimately, it is the employee’s responsibility to monitor and maintain mandatory licensure and </a:t>
            </a:r>
            <a:r>
              <a:rPr lang="en-US" b="0" i="0" dirty="0" err="1">
                <a:solidFill>
                  <a:srgbClr val="000000"/>
                </a:solidFill>
                <a:effectLst/>
                <a:latin typeface="Calibri" panose="020F0502020204030204" pitchFamily="34" charset="0"/>
              </a:rPr>
              <a:t>certiciation</a:t>
            </a:r>
            <a:r>
              <a:rPr lang="en-US" b="0" i="0" dirty="0">
                <a:solidFill>
                  <a:srgbClr val="000000"/>
                </a:solidFill>
                <a:effectLst/>
                <a:latin typeface="Calibri" panose="020F0502020204030204" pitchFamily="34" charset="0"/>
              </a:rPr>
              <a:t>.  If your license/certification expires, you must inform your supervisor immediately. Some of the Travis County’s Linked In courses on the LMS are eligible for CEUs for some positions so make sure to check that out if you need CEUs for your license or certification. .  </a:t>
            </a:r>
            <a:endParaRPr lang="en-US" b="1" i="0" dirty="0">
              <a:solidFill>
                <a:srgbClr val="000000"/>
              </a:solidFill>
              <a:effectLst/>
              <a:latin typeface="Calibri" panose="020F0502020204030204" pitchFamily="34" charset="0"/>
            </a:endParaRPr>
          </a:p>
          <a:p>
            <a:pPr marL="0" marR="0" algn="l" fontAlgn="base">
              <a:spcBef>
                <a:spcPts val="0"/>
              </a:spcBef>
              <a:spcAft>
                <a:spcPts val="0"/>
              </a:spcAft>
              <a:buFont typeface="Arial" panose="020B0604020202020204" pitchFamily="34" charset="0"/>
              <a:buChar char="•"/>
            </a:pPr>
            <a:endParaRPr lang="en-US" b="1"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6CBF2A9-E71E-40B7-9DF2-40AFB7C3F234}" type="slidenum">
              <a:rPr lang="en-US" smtClean="0"/>
              <a:pPr/>
              <a:t>3</a:t>
            </a:fld>
            <a:endParaRPr lang="en-US" dirty="0"/>
          </a:p>
        </p:txBody>
      </p:sp>
    </p:spTree>
    <p:extLst>
      <p:ext uri="{BB962C8B-B14F-4D97-AF65-F5344CB8AC3E}">
        <p14:creationId xmlns:p14="http://schemas.microsoft.com/office/powerpoint/2010/main" val="1842231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0000"/>
                </a:solidFill>
                <a:effectLst/>
                <a:latin typeface="var(--font-family-body)"/>
              </a:rPr>
              <a:t>We’re going to mention SAP or Employee Self-Service (ESS) throughout this session so ….How do you access SAP?</a:t>
            </a:r>
          </a:p>
          <a:p>
            <a:pPr algn="l" fontAlgn="base"/>
            <a:endParaRPr lang="en-US" b="1" i="0" dirty="0">
              <a:solidFill>
                <a:srgbClr val="000000"/>
              </a:solidFill>
              <a:effectLst/>
              <a:latin typeface="var(--font-family-body)"/>
            </a:endParaRPr>
          </a:p>
          <a:p>
            <a:pPr algn="l" fontAlgn="base"/>
            <a:r>
              <a:rPr lang="en-US" b="1" i="0" dirty="0">
                <a:solidFill>
                  <a:srgbClr val="000000"/>
                </a:solidFill>
                <a:effectLst/>
                <a:latin typeface="var(--font-family-body)"/>
              </a:rPr>
              <a:t>May want the site up to show example of where to look</a:t>
            </a:r>
            <a:endParaRPr lang="en-US" b="0" i="0" dirty="0">
              <a:solidFill>
                <a:srgbClr val="000000"/>
              </a:solidFill>
              <a:effectLst/>
              <a:latin typeface="Merriweather" panose="00000500000000000000" pitchFamily="2" charset="0"/>
            </a:endParaRPr>
          </a:p>
          <a:p>
            <a:pPr marL="685800" lvl="1" indent="-228600" algn="l" fontAlgn="base">
              <a:buFont typeface="+mj-lt"/>
              <a:buAutoNum type="arabicPeriod"/>
            </a:pPr>
            <a:r>
              <a:rPr lang="en-US" b="0" i="0" dirty="0">
                <a:solidFill>
                  <a:srgbClr val="000000"/>
                </a:solidFill>
                <a:effectLst/>
                <a:latin typeface="var(--font-family-body)"/>
              </a:rPr>
              <a:t>Go to </a:t>
            </a:r>
            <a:r>
              <a:rPr lang="en-US" b="0" i="0" dirty="0">
                <a:solidFill>
                  <a:srgbClr val="000000"/>
                </a:solidFill>
                <a:effectLst/>
                <a:latin typeface="var(--font-family-body)"/>
                <a:hlinkClick r:id="rId3"/>
              </a:rPr>
              <a:t>Travis Central</a:t>
            </a:r>
            <a:r>
              <a:rPr lang="en-US" b="0" i="0" dirty="0">
                <a:solidFill>
                  <a:srgbClr val="000000"/>
                </a:solidFill>
                <a:effectLst/>
                <a:latin typeface="var(--font-family-body)"/>
              </a:rPr>
              <a:t> – can get to this from the Travis County public page via the “Employees” link at the bottom. </a:t>
            </a:r>
            <a:endParaRPr lang="en-US" b="0" i="0" dirty="0">
              <a:solidFill>
                <a:srgbClr val="000000"/>
              </a:solidFill>
              <a:effectLst/>
              <a:latin typeface="Merriweather" panose="00000500000000000000" pitchFamily="2" charset="0"/>
            </a:endParaRPr>
          </a:p>
          <a:p>
            <a:pPr marL="685800" lvl="1" indent="-228600" algn="l" fontAlgn="base">
              <a:buFont typeface="+mj-lt"/>
              <a:buAutoNum type="arabicPeriod"/>
            </a:pPr>
            <a:r>
              <a:rPr lang="en-US" b="0" i="0" dirty="0">
                <a:solidFill>
                  <a:srgbClr val="000000"/>
                </a:solidFill>
                <a:effectLst/>
                <a:latin typeface="var(--font-family-body)"/>
              </a:rPr>
              <a:t>Select the SAP tab (top right) </a:t>
            </a:r>
            <a:endParaRPr lang="en-US" b="0" i="0" dirty="0">
              <a:solidFill>
                <a:srgbClr val="000000"/>
              </a:solidFill>
              <a:effectLst/>
              <a:latin typeface="Merriweather" panose="00000500000000000000" pitchFamily="2" charset="0"/>
            </a:endParaRPr>
          </a:p>
          <a:p>
            <a:pPr marL="685800" lvl="1" indent="-228600" algn="l" fontAlgn="base">
              <a:buFont typeface="+mj-lt"/>
              <a:buAutoNum type="arabicPeriod"/>
            </a:pPr>
            <a:r>
              <a:rPr lang="en-US" b="0" i="0" dirty="0">
                <a:solidFill>
                  <a:srgbClr val="000000"/>
                </a:solidFill>
                <a:effectLst/>
                <a:latin typeface="var(--font-family-body)"/>
              </a:rPr>
              <a:t>Select the System you wish to work in</a:t>
            </a:r>
          </a:p>
          <a:p>
            <a:pPr marL="1143000" lvl="2" indent="-228600" algn="l" fontAlgn="base">
              <a:buFont typeface="+mj-lt"/>
              <a:buAutoNum type="arabicPeriod"/>
            </a:pPr>
            <a:r>
              <a:rPr lang="en-US" b="0" i="0" dirty="0">
                <a:solidFill>
                  <a:srgbClr val="000000"/>
                </a:solidFill>
                <a:effectLst/>
                <a:latin typeface="var(--font-family-body)"/>
              </a:rPr>
              <a:t>ESS, MSS – this is only available when logged into a Travis County network with a secure server. </a:t>
            </a:r>
          </a:p>
          <a:p>
            <a:pPr marL="1143000" lvl="2" indent="-228600" algn="l" fontAlgn="base">
              <a:buFont typeface="+mj-lt"/>
              <a:buAutoNum type="arabicPeriod"/>
            </a:pPr>
            <a:r>
              <a:rPr lang="en-US" b="0" i="0" dirty="0">
                <a:solidFill>
                  <a:srgbClr val="000000"/>
                </a:solidFill>
                <a:effectLst/>
                <a:latin typeface="var(--font-family-body)"/>
              </a:rPr>
              <a:t>ESS Only – this allows you to check your schedule, pay, </a:t>
            </a:r>
            <a:r>
              <a:rPr lang="en-US" b="0" i="0" dirty="0" err="1">
                <a:solidFill>
                  <a:srgbClr val="000000"/>
                </a:solidFill>
                <a:effectLst/>
                <a:latin typeface="var(--font-family-body)"/>
              </a:rPr>
              <a:t>etc</a:t>
            </a:r>
            <a:r>
              <a:rPr lang="en-US" b="0" i="0" dirty="0">
                <a:solidFill>
                  <a:srgbClr val="000000"/>
                </a:solidFill>
                <a:effectLst/>
                <a:latin typeface="var(--font-family-body)"/>
              </a:rPr>
              <a:t> from home or computer off the network. </a:t>
            </a:r>
          </a:p>
          <a:p>
            <a:pPr marL="1143000" lvl="2" indent="-228600" algn="l" fontAlgn="base">
              <a:buFont typeface="+mj-lt"/>
              <a:buAutoNum type="arabicPeriod"/>
            </a:pPr>
            <a:r>
              <a:rPr lang="en-US" b="0" i="0" dirty="0">
                <a:solidFill>
                  <a:srgbClr val="000000"/>
                </a:solidFill>
                <a:effectLst/>
                <a:latin typeface="var(--font-family-body)"/>
              </a:rPr>
              <a:t>Mobile Apps – Optimized for use on a mobile device.</a:t>
            </a:r>
            <a:endParaRPr lang="en-US" b="0" i="0" dirty="0">
              <a:solidFill>
                <a:srgbClr val="000000"/>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86CBF2A9-E71E-40B7-9DF2-40AFB7C3F234}" type="slidenum">
              <a:rPr lang="en-US" smtClean="0"/>
              <a:pPr/>
              <a:t>4</a:t>
            </a:fld>
            <a:endParaRPr lang="en-US" dirty="0"/>
          </a:p>
        </p:txBody>
      </p:sp>
    </p:spTree>
    <p:extLst>
      <p:ext uri="{BB962C8B-B14F-4D97-AF65-F5344CB8AC3E}">
        <p14:creationId xmlns:p14="http://schemas.microsoft.com/office/powerpoint/2010/main" val="207859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and Leave - </a:t>
            </a:r>
            <a:r>
              <a:rPr lang="en-US" b="0" dirty="0"/>
              <a:t> Enter time on timesheet, submit leave requests, see your leave accrual overview</a:t>
            </a:r>
          </a:p>
          <a:p>
            <a:endParaRPr lang="en-US" b="0" dirty="0"/>
          </a:p>
          <a:p>
            <a:r>
              <a:rPr lang="en-US" b="1" dirty="0"/>
              <a:t>Pay and Benefits</a:t>
            </a:r>
            <a:r>
              <a:rPr lang="en-US" b="0" dirty="0"/>
              <a:t> – View paystubs (salary statements), update W4, Print W2 tax forms, enroll in benefits, submit a tuition reimbursement request </a:t>
            </a:r>
          </a:p>
          <a:p>
            <a:pPr marL="171450" indent="-171450">
              <a:buFont typeface="Arial" panose="020B0604020202020204" pitchFamily="34" charset="0"/>
              <a:buChar char="•"/>
            </a:pPr>
            <a:r>
              <a:rPr lang="en-US" b="0" dirty="0"/>
              <a:t>Take a look at your Total Compensation Statement to see the overview of your pay, taxes and benefits to see the value of what you receive from the county each year. </a:t>
            </a:r>
          </a:p>
          <a:p>
            <a:endParaRPr lang="en-US" b="0" dirty="0"/>
          </a:p>
          <a:p>
            <a:r>
              <a:rPr lang="en-US" b="1" dirty="0"/>
              <a:t>Personal Information</a:t>
            </a:r>
            <a:r>
              <a:rPr lang="en-US" b="0" dirty="0"/>
              <a:t> – Update your name and personal info.</a:t>
            </a:r>
          </a:p>
          <a:p>
            <a:pPr marL="171450" indent="-171450">
              <a:buFont typeface="Arial" panose="020B0604020202020204" pitchFamily="34" charset="0"/>
              <a:buChar char="•"/>
            </a:pPr>
            <a:r>
              <a:rPr lang="en-US" b="0" dirty="0"/>
              <a:t>Personal Profile – includes addresses, emergency contacts and direct deposit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Learning and Development – </a:t>
            </a:r>
            <a:r>
              <a:rPr lang="en-US" b="0" dirty="0"/>
              <a:t>access the LMS to take online courses or manage your “Performance and Goals” evaluation plan (if used by your department)</a:t>
            </a:r>
            <a:endParaRPr lang="en-US" b="1" dirty="0"/>
          </a:p>
        </p:txBody>
      </p:sp>
      <p:sp>
        <p:nvSpPr>
          <p:cNvPr id="4" name="Slide Number Placeholder 3"/>
          <p:cNvSpPr>
            <a:spLocks noGrp="1"/>
          </p:cNvSpPr>
          <p:nvPr>
            <p:ph type="sldNum" sz="quarter" idx="5"/>
          </p:nvPr>
        </p:nvSpPr>
        <p:spPr/>
        <p:txBody>
          <a:bodyPr/>
          <a:lstStyle/>
          <a:p>
            <a:fld id="{86CBF2A9-E71E-40B7-9DF2-40AFB7C3F234}" type="slidenum">
              <a:rPr lang="en-US" smtClean="0"/>
              <a:pPr/>
              <a:t>5</a:t>
            </a:fld>
            <a:endParaRPr lang="en-US" dirty="0"/>
          </a:p>
        </p:txBody>
      </p:sp>
    </p:spTree>
    <p:extLst>
      <p:ext uri="{BB962C8B-B14F-4D97-AF65-F5344CB8AC3E}">
        <p14:creationId xmlns:p14="http://schemas.microsoft.com/office/powerpoint/2010/main" val="56461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offer…</a:t>
            </a:r>
          </a:p>
          <a:p>
            <a:endParaRPr lang="en-US" dirty="0"/>
          </a:p>
          <a:p>
            <a:pPr marL="228600" indent="-228600">
              <a:buFont typeface="+mj-lt"/>
              <a:buAutoNum type="arabicPeriod"/>
            </a:pPr>
            <a:r>
              <a:rPr lang="en-US" dirty="0"/>
              <a:t>Vacation / Sick – accrued each pay period. Sick leave should only be used for medical appointments or issues. </a:t>
            </a:r>
          </a:p>
          <a:p>
            <a:pPr marL="685800" lvl="1" indent="-228600">
              <a:buFont typeface="+mj-lt"/>
              <a:buAutoNum type="arabicPeriod"/>
            </a:pPr>
            <a:r>
              <a:rPr lang="en-US" dirty="0"/>
              <a:t>For Regular, FT Staff: Vacation – 4 hours per pay period for first 5 years. Increases by 0.5 hours every 5 years/ Sick – 4 hours per pay period</a:t>
            </a:r>
          </a:p>
          <a:p>
            <a:pPr marL="228600" indent="-228600">
              <a:buFont typeface="+mj-lt"/>
              <a:buAutoNum type="arabicPeriod"/>
            </a:pPr>
            <a:r>
              <a:rPr lang="en-US" dirty="0"/>
              <a:t>Holiday – A list of paid holidays is in SAP in the Time and leave section</a:t>
            </a:r>
          </a:p>
          <a:p>
            <a:pPr marL="228600" indent="-228600">
              <a:buFont typeface="+mj-lt"/>
              <a:buAutoNum type="arabicPeriod"/>
            </a:pPr>
            <a:r>
              <a:rPr lang="en-US" dirty="0"/>
              <a:t>Personal Holiday – Up to 24 hours of paid time for FT staff (prorated for Part Time or new hires in the first year) that can be used anytime but do not roll over and aren’t paid out on hire. New hires won’t be able to see these hours or have access to use them for 90 days </a:t>
            </a:r>
          </a:p>
          <a:p>
            <a:pPr marL="228600" indent="-228600">
              <a:buFont typeface="+mj-lt"/>
              <a:buAutoNum type="arabicPeriod"/>
            </a:pPr>
            <a:endParaRPr lang="en-US" dirty="0"/>
          </a:p>
          <a:p>
            <a:pPr marL="0" indent="0">
              <a:buFont typeface="+mj-lt"/>
              <a:buNone/>
            </a:pPr>
            <a:r>
              <a:rPr lang="en-US" dirty="0"/>
              <a:t>NOTE: Parental time off NEW! next</a:t>
            </a:r>
          </a:p>
        </p:txBody>
      </p:sp>
      <p:sp>
        <p:nvSpPr>
          <p:cNvPr id="4" name="Slide Number Placeholder 3"/>
          <p:cNvSpPr>
            <a:spLocks noGrp="1"/>
          </p:cNvSpPr>
          <p:nvPr>
            <p:ph type="sldNum" sz="quarter" idx="5"/>
          </p:nvPr>
        </p:nvSpPr>
        <p:spPr/>
        <p:txBody>
          <a:bodyPr/>
          <a:lstStyle/>
          <a:p>
            <a:fld id="{86CBF2A9-E71E-40B7-9DF2-40AFB7C3F234}" type="slidenum">
              <a:rPr lang="en-US" smtClean="0"/>
              <a:pPr/>
              <a:t>6</a:t>
            </a:fld>
            <a:endParaRPr lang="en-US" dirty="0"/>
          </a:p>
        </p:txBody>
      </p:sp>
    </p:spTree>
    <p:extLst>
      <p:ext uri="{BB962C8B-B14F-4D97-AF65-F5344CB8AC3E}">
        <p14:creationId xmlns:p14="http://schemas.microsoft.com/office/powerpoint/2010/main" val="2943707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Calibri" panose="020F0502020204030204" pitchFamily="34" charset="0"/>
              </a:rPr>
              <a:t>Parental Leave is actually covered in Ch 116 with FMLA, but we did want to make sure to address it with Benefits. </a:t>
            </a:r>
          </a:p>
          <a:p>
            <a:pPr marL="0" marR="0" algn="l" fontAlgn="base">
              <a:spcBef>
                <a:spcPts val="0"/>
              </a:spcBef>
              <a:spcAft>
                <a:spcPts val="0"/>
              </a:spcAft>
              <a:buFont typeface="Arial" panose="020B0604020202020204" pitchFamily="34" charset="0"/>
              <a:buChar char="•"/>
            </a:pPr>
            <a:endParaRPr lang="en-US" b="0" i="0" dirty="0">
              <a:solidFill>
                <a:srgbClr val="000000"/>
              </a:solidFill>
              <a:effectLst/>
              <a:latin typeface="Calibri" panose="020F0502020204030204" pitchFamily="34" charset="0"/>
            </a:endParaRPr>
          </a:p>
          <a:p>
            <a:pPr marL="0" marR="0" algn="l" fontAlgn="base">
              <a:spcBef>
                <a:spcPts val="0"/>
              </a:spcBef>
              <a:spcAft>
                <a:spcPts val="0"/>
              </a:spcAft>
              <a:buFont typeface="Arial" panose="020B0604020202020204" pitchFamily="34" charset="0"/>
              <a:buChar char="•"/>
            </a:pPr>
            <a:r>
              <a:rPr lang="en-US" b="0" i="0" dirty="0">
                <a:solidFill>
                  <a:srgbClr val="000000"/>
                </a:solidFill>
                <a:effectLst/>
                <a:latin typeface="Calibri" panose="020F0502020204030204" pitchFamily="34" charset="0"/>
              </a:rPr>
              <a:t>PPL will provide up to 320 hours (8 weeks) of paid leave in a 12-month period for a Parental Event after May 3, 2022. PPL hours will be prorated for part-time eligible employees. </a:t>
            </a:r>
          </a:p>
          <a:p>
            <a:pPr marL="0" marR="0" algn="l" fontAlgn="base">
              <a:spcBef>
                <a:spcPts val="0"/>
              </a:spcBef>
              <a:spcAft>
                <a:spcPts val="0"/>
              </a:spcAft>
              <a:buFont typeface="Arial" panose="020B0604020202020204" pitchFamily="34" charset="0"/>
              <a:buChar char="•"/>
            </a:pPr>
            <a:r>
              <a:rPr lang="en-US" b="0" i="0" dirty="0">
                <a:solidFill>
                  <a:srgbClr val="000000"/>
                </a:solidFill>
                <a:effectLst/>
                <a:latin typeface="Calibri" panose="020F0502020204030204" pitchFamily="34" charset="0"/>
              </a:rPr>
              <a:t>Employees are eligible after 6 months of tenure</a:t>
            </a:r>
          </a:p>
          <a:p>
            <a:pPr marL="0" marR="0" algn="l" fontAlgn="base">
              <a:spcBef>
                <a:spcPts val="0"/>
              </a:spcBef>
              <a:spcAft>
                <a:spcPts val="0"/>
              </a:spcAft>
              <a:buFont typeface="Arial" panose="020B0604020202020204" pitchFamily="34" charset="0"/>
              <a:buChar char="•"/>
            </a:pPr>
            <a:r>
              <a:rPr lang="en-US" b="0" i="0" dirty="0">
                <a:solidFill>
                  <a:srgbClr val="000000"/>
                </a:solidFill>
                <a:effectLst/>
                <a:latin typeface="Calibri" panose="020F0502020204030204" pitchFamily="34" charset="0"/>
              </a:rPr>
              <a:t>Parental Event is defined as the addition of a new child to the household of a PPL Eligible Employee </a:t>
            </a:r>
          </a:p>
          <a:p>
            <a:pPr marL="0" marR="0" algn="l" fontAlgn="base">
              <a:spcBef>
                <a:spcPts val="0"/>
              </a:spcBef>
              <a:spcAft>
                <a:spcPts val="0"/>
              </a:spcAft>
              <a:buFont typeface="Arial" panose="020B0604020202020204" pitchFamily="34" charset="0"/>
              <a:buChar char="•"/>
            </a:pPr>
            <a:r>
              <a:rPr lang="en-US" b="0" i="0" dirty="0">
                <a:solidFill>
                  <a:srgbClr val="000000"/>
                </a:solidFill>
                <a:effectLst/>
                <a:latin typeface="Calibri" panose="020F0502020204030204" pitchFamily="34" charset="0"/>
              </a:rPr>
              <a:t>This program is overseen by the Leave Administrator – If an employee needs to utilize this benefit, they should email PPLAdmin@traviscountytx.gov to get the forms to complete. </a:t>
            </a:r>
          </a:p>
          <a:p>
            <a:pPr marL="0" marR="0" algn="l" fontAlgn="base">
              <a:spcBef>
                <a:spcPts val="0"/>
              </a:spcBef>
              <a:spcAft>
                <a:spcPts val="0"/>
              </a:spcAft>
              <a:buFont typeface="Arial" panose="020B0604020202020204" pitchFamily="34" charset="0"/>
              <a:buChar char="•"/>
            </a:pPr>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6CBF2A9-E71E-40B7-9DF2-40AFB7C3F234}" type="slidenum">
              <a:rPr lang="en-US" smtClean="0"/>
              <a:pPr/>
              <a:t>7</a:t>
            </a:fld>
            <a:endParaRPr lang="en-US" dirty="0"/>
          </a:p>
        </p:txBody>
      </p:sp>
    </p:spTree>
    <p:extLst>
      <p:ext uri="{BB962C8B-B14F-4D97-AF65-F5344CB8AC3E}">
        <p14:creationId xmlns:p14="http://schemas.microsoft.com/office/powerpoint/2010/main" val="13327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Checks are paid on the 15</a:t>
            </a:r>
            <a:r>
              <a:rPr lang="en-US" baseline="30000" dirty="0"/>
              <a:t>th</a:t>
            </a:r>
            <a:r>
              <a:rPr lang="en-US" dirty="0"/>
              <a:t> and last day of the month unless the last day falls on a holiday or weekend. In that case, it will be paid the last business day before the holiday/weekend. </a:t>
            </a:r>
          </a:p>
          <a:p>
            <a:endParaRPr lang="en-US" dirty="0"/>
          </a:p>
          <a:p>
            <a:r>
              <a:rPr lang="en-US" dirty="0"/>
              <a:t>All checks are paid via direct deposit –you can set up your direct deposit to split your checks between multiple accounts in SAP. The system can put specific amounts for different accounts but can’t enter percentages. You can have a “Main Account” and “ Other Accounts” in the system. Your check will be deposited in the “Other” accounts with specific deposit amounts with the remainder being deposited into the Main account. </a:t>
            </a:r>
          </a:p>
          <a:p>
            <a:endParaRPr lang="en-US" dirty="0"/>
          </a:p>
          <a:p>
            <a:r>
              <a:rPr lang="en-US" dirty="0"/>
              <a:t>If your paycheck is incorrect, you should let your supervisor or HR know right away so corrections can be made. The County can withhold wages in the case of overpayments so if your check seems too big, make sure to check your stub and not spend money that accidentally went to your check.  </a:t>
            </a:r>
          </a:p>
        </p:txBody>
      </p:sp>
      <p:sp>
        <p:nvSpPr>
          <p:cNvPr id="4" name="Slide Number Placeholder 3"/>
          <p:cNvSpPr>
            <a:spLocks noGrp="1"/>
          </p:cNvSpPr>
          <p:nvPr>
            <p:ph type="sldNum" sz="quarter" idx="5"/>
          </p:nvPr>
        </p:nvSpPr>
        <p:spPr/>
        <p:txBody>
          <a:bodyPr/>
          <a:lstStyle/>
          <a:p>
            <a:fld id="{86CBF2A9-E71E-40B7-9DF2-40AFB7C3F234}" type="slidenum">
              <a:rPr lang="en-US" smtClean="0"/>
              <a:pPr/>
              <a:t>8</a:t>
            </a:fld>
            <a:endParaRPr lang="en-US" dirty="0"/>
          </a:p>
        </p:txBody>
      </p:sp>
    </p:spTree>
    <p:extLst>
      <p:ext uri="{BB962C8B-B14F-4D97-AF65-F5344CB8AC3E}">
        <p14:creationId xmlns:p14="http://schemas.microsoft.com/office/powerpoint/2010/main" val="211783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LMS Course provides details on the time frames and requirements for Tuition Reimbursement program.  </a:t>
            </a:r>
          </a:p>
          <a:p>
            <a:endParaRPr lang="en-US" dirty="0"/>
          </a:p>
          <a:p>
            <a:r>
              <a:rPr lang="en-US" dirty="0"/>
              <a:t>If you are interested in taking advantage of this benefit, be sure to complete that course and review the policy in Ch 110. Meeting timeframes and submitting the correct paperwork is critical to getting reimbursement approved and paid. </a:t>
            </a:r>
          </a:p>
          <a:p>
            <a:endParaRPr lang="en-US" dirty="0"/>
          </a:p>
          <a:p>
            <a:endParaRPr lang="en-US" dirty="0"/>
          </a:p>
        </p:txBody>
      </p:sp>
      <p:sp>
        <p:nvSpPr>
          <p:cNvPr id="4" name="Slide Number Placeholder 3"/>
          <p:cNvSpPr>
            <a:spLocks noGrp="1"/>
          </p:cNvSpPr>
          <p:nvPr>
            <p:ph type="sldNum" sz="quarter" idx="5"/>
          </p:nvPr>
        </p:nvSpPr>
        <p:spPr/>
        <p:txBody>
          <a:bodyPr/>
          <a:lstStyle/>
          <a:p>
            <a:fld id="{86CBF2A9-E71E-40B7-9DF2-40AFB7C3F234}" type="slidenum">
              <a:rPr lang="en-US" smtClean="0"/>
              <a:pPr/>
              <a:t>9</a:t>
            </a:fld>
            <a:endParaRPr lang="en-US" dirty="0"/>
          </a:p>
        </p:txBody>
      </p:sp>
    </p:spTree>
    <p:extLst>
      <p:ext uri="{BB962C8B-B14F-4D97-AF65-F5344CB8AC3E}">
        <p14:creationId xmlns:p14="http://schemas.microsoft.com/office/powerpoint/2010/main" val="2870996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66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3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36">
            <a:extLst>
              <a:ext uri="{FF2B5EF4-FFF2-40B4-BE49-F238E27FC236}">
                <a16:creationId xmlns:a16="http://schemas.microsoft.com/office/drawing/2014/main" id="{CC170197-B090-42B0-9D53-797F0F569722}"/>
              </a:ext>
            </a:extLst>
          </p:cNvPr>
          <p:cNvSpPr>
            <a:spLocks noGrp="1"/>
          </p:cNvSpPr>
          <p:nvPr>
            <p:ph type="pic" sz="quarter" idx="10"/>
          </p:nvPr>
        </p:nvSpPr>
        <p:spPr>
          <a:xfrm>
            <a:off x="935327" y="2200193"/>
            <a:ext cx="1808306" cy="1805739"/>
          </a:xfrm>
          <a:prstGeom prst="ellipse">
            <a:avLst/>
          </a:prstGeom>
          <a:pattFill prst="pct10">
            <a:fgClr>
              <a:srgbClr val="2B3150"/>
            </a:fgClr>
            <a:bgClr>
              <a:schemeClr val="bg1"/>
            </a:bgClr>
          </a:pattFill>
        </p:spPr>
      </p:sp>
      <p:sp>
        <p:nvSpPr>
          <p:cNvPr id="4" name="Picture Placeholder 37">
            <a:extLst>
              <a:ext uri="{FF2B5EF4-FFF2-40B4-BE49-F238E27FC236}">
                <a16:creationId xmlns:a16="http://schemas.microsoft.com/office/drawing/2014/main" id="{B0AC9C29-29A9-40EC-9118-BBB02E6F6A44}"/>
              </a:ext>
            </a:extLst>
          </p:cNvPr>
          <p:cNvSpPr>
            <a:spLocks noGrp="1"/>
          </p:cNvSpPr>
          <p:nvPr>
            <p:ph type="pic" sz="quarter" idx="11"/>
          </p:nvPr>
        </p:nvSpPr>
        <p:spPr>
          <a:xfrm>
            <a:off x="3772813" y="2200193"/>
            <a:ext cx="1808306" cy="1805739"/>
          </a:xfrm>
          <a:prstGeom prst="ellipse">
            <a:avLst/>
          </a:prstGeom>
          <a:pattFill prst="pct10">
            <a:fgClr>
              <a:srgbClr val="2B3150"/>
            </a:fgClr>
            <a:bgClr>
              <a:schemeClr val="bg1"/>
            </a:bgClr>
          </a:pattFill>
        </p:spPr>
      </p:sp>
      <p:sp>
        <p:nvSpPr>
          <p:cNvPr id="5" name="Picture Placeholder 38">
            <a:extLst>
              <a:ext uri="{FF2B5EF4-FFF2-40B4-BE49-F238E27FC236}">
                <a16:creationId xmlns:a16="http://schemas.microsoft.com/office/drawing/2014/main" id="{F4244591-0AD8-4248-8D79-C32F3630415A}"/>
              </a:ext>
            </a:extLst>
          </p:cNvPr>
          <p:cNvSpPr>
            <a:spLocks noGrp="1"/>
          </p:cNvSpPr>
          <p:nvPr>
            <p:ph type="pic" sz="quarter" idx="12"/>
          </p:nvPr>
        </p:nvSpPr>
        <p:spPr>
          <a:xfrm>
            <a:off x="6610299" y="2200193"/>
            <a:ext cx="1808306" cy="1805739"/>
          </a:xfrm>
          <a:prstGeom prst="ellipse">
            <a:avLst/>
          </a:prstGeom>
          <a:pattFill prst="pct10">
            <a:fgClr>
              <a:srgbClr val="2B3150"/>
            </a:fgClr>
            <a:bgClr>
              <a:schemeClr val="bg1"/>
            </a:bgClr>
          </a:pattFill>
        </p:spPr>
      </p:sp>
      <p:sp>
        <p:nvSpPr>
          <p:cNvPr id="6" name="Picture Placeholder 39">
            <a:extLst>
              <a:ext uri="{FF2B5EF4-FFF2-40B4-BE49-F238E27FC236}">
                <a16:creationId xmlns:a16="http://schemas.microsoft.com/office/drawing/2014/main" id="{797ACEB8-2216-4C8D-A401-3DE33A835E48}"/>
              </a:ext>
            </a:extLst>
          </p:cNvPr>
          <p:cNvSpPr>
            <a:spLocks noGrp="1"/>
          </p:cNvSpPr>
          <p:nvPr>
            <p:ph type="pic" sz="quarter" idx="13"/>
          </p:nvPr>
        </p:nvSpPr>
        <p:spPr>
          <a:xfrm>
            <a:off x="9448367" y="2200193"/>
            <a:ext cx="1808306" cy="1805739"/>
          </a:xfrm>
          <a:prstGeom prst="ellipse">
            <a:avLst/>
          </a:prstGeom>
          <a:pattFill prst="pct10">
            <a:fgClr>
              <a:srgbClr val="2B3150"/>
            </a:fgClr>
            <a:bgClr>
              <a:schemeClr val="bg1"/>
            </a:bgClr>
          </a:pattFill>
        </p:spPr>
      </p:sp>
    </p:spTree>
    <p:extLst>
      <p:ext uri="{BB962C8B-B14F-4D97-AF65-F5344CB8AC3E}">
        <p14:creationId xmlns:p14="http://schemas.microsoft.com/office/powerpoint/2010/main" val="135604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B2298E6B-959D-4548-8967-9DE633B224C3}"/>
              </a:ext>
            </a:extLst>
          </p:cNvPr>
          <p:cNvSpPr>
            <a:spLocks noGrp="1"/>
          </p:cNvSpPr>
          <p:nvPr>
            <p:ph type="pic" sz="quarter" idx="10"/>
          </p:nvPr>
        </p:nvSpPr>
        <p:spPr>
          <a:xfrm>
            <a:off x="0" y="0"/>
            <a:ext cx="12192000" cy="4521200"/>
          </a:xfrm>
          <a:prstGeom prst="rect">
            <a:avLst/>
          </a:prstGeom>
        </p:spPr>
        <p:txBody>
          <a:bodyPr/>
          <a:lstStyle>
            <a:lvl1pPr>
              <a:defRPr>
                <a:latin typeface="Gill Sans MT" panose="020B0502020104020203" pitchFamily="34" charset="0"/>
              </a:defRPr>
            </a:lvl1pPr>
          </a:lstStyle>
          <a:p>
            <a:endParaRPr lang="en-US" dirty="0"/>
          </a:p>
        </p:txBody>
      </p:sp>
    </p:spTree>
    <p:extLst>
      <p:ext uri="{BB962C8B-B14F-4D97-AF65-F5344CB8AC3E}">
        <p14:creationId xmlns:p14="http://schemas.microsoft.com/office/powerpoint/2010/main" val="2413931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EAC623B-2DB8-4757-B70C-6C664E336048}"/>
              </a:ext>
            </a:extLst>
          </p:cNvPr>
          <p:cNvSpPr>
            <a:spLocks noGrp="1"/>
          </p:cNvSpPr>
          <p:nvPr>
            <p:ph type="pic" sz="quarter" idx="10"/>
          </p:nvPr>
        </p:nvSpPr>
        <p:spPr>
          <a:xfrm>
            <a:off x="3898231" y="0"/>
            <a:ext cx="4768518" cy="6477000"/>
          </a:xfrm>
          <a:custGeom>
            <a:avLst/>
            <a:gdLst>
              <a:gd name="connsiteX0" fmla="*/ 0 w 4768518"/>
              <a:gd name="connsiteY0" fmla="*/ 0 h 6297615"/>
              <a:gd name="connsiteX1" fmla="*/ 4768518 w 4768518"/>
              <a:gd name="connsiteY1" fmla="*/ 0 h 6297615"/>
              <a:gd name="connsiteX2" fmla="*/ 4768518 w 4768518"/>
              <a:gd name="connsiteY2" fmla="*/ 5502846 h 6297615"/>
              <a:gd name="connsiteX3" fmla="*/ 3973749 w 4768518"/>
              <a:gd name="connsiteY3" fmla="*/ 6297615 h 6297615"/>
              <a:gd name="connsiteX4" fmla="*/ 0 w 4768518"/>
              <a:gd name="connsiteY4" fmla="*/ 6297615 h 6297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8518" h="6297615">
                <a:moveTo>
                  <a:pt x="0" y="0"/>
                </a:moveTo>
                <a:lnTo>
                  <a:pt x="4768518" y="0"/>
                </a:lnTo>
                <a:lnTo>
                  <a:pt x="4768518" y="5502846"/>
                </a:lnTo>
                <a:cubicBezTo>
                  <a:pt x="4768518" y="5941785"/>
                  <a:pt x="4412688" y="6297615"/>
                  <a:pt x="3973749" y="6297615"/>
                </a:cubicBezTo>
                <a:lnTo>
                  <a:pt x="0" y="6297615"/>
                </a:lnTo>
                <a:close/>
              </a:path>
            </a:pathLst>
          </a:custGeom>
        </p:spPr>
        <p:txBody>
          <a:bodyPr wrap="square">
            <a:noAutofit/>
          </a:bodyPr>
          <a:lstStyle>
            <a:lvl1pPr>
              <a:defRPr>
                <a:latin typeface="Gill Sans MT" panose="020B0502020104020203" pitchFamily="34" charset="0"/>
              </a:defRPr>
            </a:lvl1pPr>
          </a:lstStyle>
          <a:p>
            <a:endParaRPr lang="en-US" dirty="0"/>
          </a:p>
        </p:txBody>
      </p:sp>
    </p:spTree>
    <p:extLst>
      <p:ext uri="{BB962C8B-B14F-4D97-AF65-F5344CB8AC3E}">
        <p14:creationId xmlns:p14="http://schemas.microsoft.com/office/powerpoint/2010/main" val="2882751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40AED73-381D-4372-9917-92D03EE1D571}"/>
              </a:ext>
            </a:extLst>
          </p:cNvPr>
          <p:cNvSpPr>
            <a:spLocks noGrp="1"/>
          </p:cNvSpPr>
          <p:nvPr>
            <p:ph type="pic" sz="quarter" idx="10"/>
          </p:nvPr>
        </p:nvSpPr>
        <p:spPr>
          <a:xfrm>
            <a:off x="0" y="0"/>
            <a:ext cx="6096000" cy="5731042"/>
          </a:xfrm>
          <a:custGeom>
            <a:avLst/>
            <a:gdLst>
              <a:gd name="connsiteX0" fmla="*/ 0 w 6096000"/>
              <a:gd name="connsiteY0" fmla="*/ 0 h 5731042"/>
              <a:gd name="connsiteX1" fmla="*/ 6096000 w 6096000"/>
              <a:gd name="connsiteY1" fmla="*/ 0 h 5731042"/>
              <a:gd name="connsiteX2" fmla="*/ 6096000 w 6096000"/>
              <a:gd name="connsiteY2" fmla="*/ 4775849 h 5731042"/>
              <a:gd name="connsiteX3" fmla="*/ 5140807 w 6096000"/>
              <a:gd name="connsiteY3" fmla="*/ 5731042 h 5731042"/>
              <a:gd name="connsiteX4" fmla="*/ 0 w 6096000"/>
              <a:gd name="connsiteY4" fmla="*/ 5731042 h 573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5731042">
                <a:moveTo>
                  <a:pt x="0" y="0"/>
                </a:moveTo>
                <a:lnTo>
                  <a:pt x="6096000" y="0"/>
                </a:lnTo>
                <a:lnTo>
                  <a:pt x="6096000" y="4775849"/>
                </a:lnTo>
                <a:cubicBezTo>
                  <a:pt x="6096000" y="5303388"/>
                  <a:pt x="5668346" y="5731042"/>
                  <a:pt x="5140807" y="5731042"/>
                </a:cubicBezTo>
                <a:lnTo>
                  <a:pt x="0" y="5731042"/>
                </a:lnTo>
                <a:close/>
              </a:path>
            </a:pathLst>
          </a:custGeom>
        </p:spPr>
        <p:txBody>
          <a:bodyPr wrap="square">
            <a:noAutofit/>
          </a:bodyPr>
          <a:lstStyle>
            <a:lvl1pPr>
              <a:defRPr>
                <a:latin typeface="Gill Sans MT" panose="020B0502020104020203" pitchFamily="34" charset="0"/>
              </a:defRPr>
            </a:lvl1pPr>
          </a:lstStyle>
          <a:p>
            <a:endParaRPr lang="en-US" dirty="0"/>
          </a:p>
        </p:txBody>
      </p:sp>
    </p:spTree>
    <p:extLst>
      <p:ext uri="{BB962C8B-B14F-4D97-AF65-F5344CB8AC3E}">
        <p14:creationId xmlns:p14="http://schemas.microsoft.com/office/powerpoint/2010/main" val="142012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3928B12-F8D4-426E-B356-6A9AE8B665C2}"/>
              </a:ext>
            </a:extLst>
          </p:cNvPr>
          <p:cNvSpPr>
            <a:spLocks noGrp="1"/>
          </p:cNvSpPr>
          <p:nvPr>
            <p:ph type="pic" sz="quarter" idx="10"/>
          </p:nvPr>
        </p:nvSpPr>
        <p:spPr>
          <a:xfrm>
            <a:off x="381000" y="381000"/>
            <a:ext cx="5715000" cy="3048000"/>
          </a:xfrm>
          <a:prstGeom prst="round2DiagRect">
            <a:avLst/>
          </a:prstGeom>
        </p:spPr>
        <p:txBody>
          <a:bodyPr/>
          <a:lstStyle>
            <a:lvl1pPr>
              <a:defRPr>
                <a:latin typeface="Gill Sans MT" panose="020B0502020104020203" pitchFamily="34" charset="0"/>
              </a:defRPr>
            </a:lvl1pPr>
          </a:lstStyle>
          <a:p>
            <a:endParaRPr lang="en-US" dirty="0"/>
          </a:p>
        </p:txBody>
      </p:sp>
    </p:spTree>
    <p:extLst>
      <p:ext uri="{BB962C8B-B14F-4D97-AF65-F5344CB8AC3E}">
        <p14:creationId xmlns:p14="http://schemas.microsoft.com/office/powerpoint/2010/main" val="1828285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13FFE97-1AFD-4975-BFC3-8D9D28106056}"/>
              </a:ext>
            </a:extLst>
          </p:cNvPr>
          <p:cNvSpPr>
            <a:spLocks noGrp="1"/>
          </p:cNvSpPr>
          <p:nvPr>
            <p:ph type="pic" sz="quarter" idx="10"/>
          </p:nvPr>
        </p:nvSpPr>
        <p:spPr>
          <a:xfrm>
            <a:off x="6096000" y="579521"/>
            <a:ext cx="5715000" cy="5731042"/>
          </a:xfrm>
          <a:prstGeom prst="round2DiagRect">
            <a:avLst/>
          </a:prstGeom>
        </p:spPr>
        <p:txBody>
          <a:bodyPr/>
          <a:lstStyle>
            <a:lvl1pPr>
              <a:defRPr>
                <a:latin typeface="Gill Sans MT" panose="020B0502020104020203" pitchFamily="34" charset="0"/>
              </a:defRPr>
            </a:lvl1pPr>
          </a:lstStyle>
          <a:p>
            <a:endParaRPr lang="en-US" dirty="0"/>
          </a:p>
        </p:txBody>
      </p:sp>
    </p:spTree>
    <p:custDataLst>
      <p:tags r:id="rId1"/>
    </p:custDataLst>
    <p:extLst>
      <p:ext uri="{BB962C8B-B14F-4D97-AF65-F5344CB8AC3E}">
        <p14:creationId xmlns:p14="http://schemas.microsoft.com/office/powerpoint/2010/main" val="972945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8FF2ACD-CA50-4275-BCCB-E5D561FD48DE}"/>
              </a:ext>
            </a:extLst>
          </p:cNvPr>
          <p:cNvSpPr>
            <a:spLocks noGrp="1"/>
          </p:cNvSpPr>
          <p:nvPr>
            <p:ph type="pic" sz="quarter" idx="10"/>
          </p:nvPr>
        </p:nvSpPr>
        <p:spPr>
          <a:xfrm>
            <a:off x="9222377" y="1251958"/>
            <a:ext cx="2588623" cy="3048000"/>
          </a:xfrm>
          <a:prstGeom prst="rect">
            <a:avLst/>
          </a:prstGeom>
        </p:spPr>
        <p:txBody>
          <a:bodyPr/>
          <a:lstStyle>
            <a:lvl1pPr>
              <a:defRPr>
                <a:latin typeface="Gill Sans MT" panose="020B0502020104020203" pitchFamily="34" charset="0"/>
              </a:defRPr>
            </a:lvl1pPr>
          </a:lstStyle>
          <a:p>
            <a:endParaRPr lang="en-US" dirty="0"/>
          </a:p>
        </p:txBody>
      </p:sp>
      <p:sp>
        <p:nvSpPr>
          <p:cNvPr id="4" name="Picture Placeholder 3">
            <a:extLst>
              <a:ext uri="{FF2B5EF4-FFF2-40B4-BE49-F238E27FC236}">
                <a16:creationId xmlns:a16="http://schemas.microsoft.com/office/drawing/2014/main" id="{C3472ECC-7240-4BDB-9AB8-868847E6EB39}"/>
              </a:ext>
            </a:extLst>
          </p:cNvPr>
          <p:cNvSpPr>
            <a:spLocks noGrp="1"/>
          </p:cNvSpPr>
          <p:nvPr>
            <p:ph type="pic" sz="quarter" idx="11"/>
          </p:nvPr>
        </p:nvSpPr>
        <p:spPr>
          <a:xfrm>
            <a:off x="6364877" y="1251958"/>
            <a:ext cx="2588623" cy="3048000"/>
          </a:xfrm>
          <a:prstGeom prst="rect">
            <a:avLst/>
          </a:prstGeom>
        </p:spPr>
        <p:txBody>
          <a:bodyPr/>
          <a:lstStyle>
            <a:lvl1pPr>
              <a:defRPr>
                <a:latin typeface="Gill Sans MT" panose="020B0502020104020203" pitchFamily="34" charset="0"/>
              </a:defRPr>
            </a:lvl1pPr>
          </a:lstStyle>
          <a:p>
            <a:endParaRPr lang="en-US" dirty="0"/>
          </a:p>
        </p:txBody>
      </p:sp>
      <p:sp>
        <p:nvSpPr>
          <p:cNvPr id="5" name="Picture Placeholder 3">
            <a:extLst>
              <a:ext uri="{FF2B5EF4-FFF2-40B4-BE49-F238E27FC236}">
                <a16:creationId xmlns:a16="http://schemas.microsoft.com/office/drawing/2014/main" id="{62A708E0-932C-4CCE-BDAA-8C86C6229022}"/>
              </a:ext>
            </a:extLst>
          </p:cNvPr>
          <p:cNvSpPr>
            <a:spLocks noGrp="1"/>
          </p:cNvSpPr>
          <p:nvPr>
            <p:ph type="pic" sz="quarter" idx="12"/>
          </p:nvPr>
        </p:nvSpPr>
        <p:spPr>
          <a:xfrm>
            <a:off x="3507377" y="1251958"/>
            <a:ext cx="2588623" cy="3048000"/>
          </a:xfrm>
          <a:prstGeom prst="rect">
            <a:avLst/>
          </a:prstGeom>
        </p:spPr>
        <p:txBody>
          <a:bodyPr/>
          <a:lstStyle>
            <a:lvl1pPr>
              <a:defRPr>
                <a:latin typeface="Gill Sans MT" panose="020B0502020104020203" pitchFamily="34" charset="0"/>
              </a:defRPr>
            </a:lvl1pPr>
          </a:lstStyle>
          <a:p>
            <a:endParaRPr lang="en-US" dirty="0"/>
          </a:p>
        </p:txBody>
      </p:sp>
    </p:spTree>
    <p:extLst>
      <p:ext uri="{BB962C8B-B14F-4D97-AF65-F5344CB8AC3E}">
        <p14:creationId xmlns:p14="http://schemas.microsoft.com/office/powerpoint/2010/main" val="409713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A95501A-9628-4D2F-BE4B-6775B38DFC8A}"/>
              </a:ext>
            </a:extLst>
          </p:cNvPr>
          <p:cNvSpPr>
            <a:spLocks noGrp="1"/>
          </p:cNvSpPr>
          <p:nvPr>
            <p:ph type="pic" sz="quarter" idx="10"/>
          </p:nvPr>
        </p:nvSpPr>
        <p:spPr>
          <a:xfrm>
            <a:off x="6235700" y="520700"/>
            <a:ext cx="5435600" cy="2768600"/>
          </a:xfrm>
          <a:prstGeom prst="rect">
            <a:avLst/>
          </a:prstGeom>
        </p:spPr>
        <p:txBody>
          <a:bodyPr/>
          <a:lstStyle>
            <a:lvl1pPr>
              <a:defRPr>
                <a:latin typeface="Gill Sans MT" panose="020B0502020104020203" pitchFamily="34" charset="0"/>
              </a:defRPr>
            </a:lvl1pPr>
          </a:lstStyle>
          <a:p>
            <a:endParaRPr lang="en-US" dirty="0"/>
          </a:p>
        </p:txBody>
      </p:sp>
      <p:sp>
        <p:nvSpPr>
          <p:cNvPr id="4" name="Picture Placeholder 3">
            <a:extLst>
              <a:ext uri="{FF2B5EF4-FFF2-40B4-BE49-F238E27FC236}">
                <a16:creationId xmlns:a16="http://schemas.microsoft.com/office/drawing/2014/main" id="{F99B9190-4501-4BED-BA2A-F00D4EE42597}"/>
              </a:ext>
            </a:extLst>
          </p:cNvPr>
          <p:cNvSpPr>
            <a:spLocks noGrp="1"/>
          </p:cNvSpPr>
          <p:nvPr>
            <p:ph type="pic" sz="quarter" idx="11"/>
          </p:nvPr>
        </p:nvSpPr>
        <p:spPr>
          <a:xfrm>
            <a:off x="6235700" y="3568700"/>
            <a:ext cx="5435600" cy="2768600"/>
          </a:xfrm>
          <a:prstGeom prst="rect">
            <a:avLst/>
          </a:prstGeom>
        </p:spPr>
        <p:txBody>
          <a:bodyPr/>
          <a:lstStyle>
            <a:lvl1pPr>
              <a:defRPr>
                <a:latin typeface="Gill Sans MT" panose="020B0502020104020203" pitchFamily="34" charset="0"/>
              </a:defRPr>
            </a:lvl1pPr>
          </a:lstStyle>
          <a:p>
            <a:endParaRPr lang="en-US" dirty="0"/>
          </a:p>
        </p:txBody>
      </p:sp>
    </p:spTree>
    <p:extLst>
      <p:ext uri="{BB962C8B-B14F-4D97-AF65-F5344CB8AC3E}">
        <p14:creationId xmlns:p14="http://schemas.microsoft.com/office/powerpoint/2010/main" val="251830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26CBCC7-8BFD-4AB6-8D3A-CBA5C0EC2EE7}"/>
              </a:ext>
            </a:extLst>
          </p:cNvPr>
          <p:cNvSpPr>
            <a:spLocks noGrp="1"/>
          </p:cNvSpPr>
          <p:nvPr>
            <p:ph type="pic" sz="quarter" idx="10"/>
          </p:nvPr>
        </p:nvSpPr>
        <p:spPr>
          <a:xfrm>
            <a:off x="1" y="1"/>
            <a:ext cx="12191999" cy="6676570"/>
          </a:xfrm>
          <a:custGeom>
            <a:avLst/>
            <a:gdLst>
              <a:gd name="connsiteX0" fmla="*/ 0 w 12191999"/>
              <a:gd name="connsiteY0" fmla="*/ 0 h 5427185"/>
              <a:gd name="connsiteX1" fmla="*/ 12191999 w 12191999"/>
              <a:gd name="connsiteY1" fmla="*/ 0 h 5427185"/>
              <a:gd name="connsiteX2" fmla="*/ 12191999 w 12191999"/>
              <a:gd name="connsiteY2" fmla="*/ 2863454 h 5427185"/>
              <a:gd name="connsiteX3" fmla="*/ 11835137 w 12191999"/>
              <a:gd name="connsiteY3" fmla="*/ 2868984 h 5427185"/>
              <a:gd name="connsiteX4" fmla="*/ 8793720 w 12191999"/>
              <a:gd name="connsiteY4" fmla="*/ 3088667 h 5427185"/>
              <a:gd name="connsiteX5" fmla="*/ 530397 w 12191999"/>
              <a:gd name="connsiteY5" fmla="*/ 5191531 h 5427185"/>
              <a:gd name="connsiteX6" fmla="*/ 0 w 12191999"/>
              <a:gd name="connsiteY6" fmla="*/ 5427185 h 54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5427185">
                <a:moveTo>
                  <a:pt x="0" y="0"/>
                </a:moveTo>
                <a:lnTo>
                  <a:pt x="12191999" y="0"/>
                </a:lnTo>
                <a:lnTo>
                  <a:pt x="12191999" y="2863454"/>
                </a:lnTo>
                <a:lnTo>
                  <a:pt x="11835137" y="2868984"/>
                </a:lnTo>
                <a:cubicBezTo>
                  <a:pt x="10847544" y="2895509"/>
                  <a:pt x="9830213" y="2967660"/>
                  <a:pt x="8793720" y="3088667"/>
                </a:cubicBezTo>
                <a:cubicBezTo>
                  <a:pt x="5684240" y="3451690"/>
                  <a:pt x="2843867" y="4202874"/>
                  <a:pt x="530397" y="5191531"/>
                </a:cubicBezTo>
                <a:lnTo>
                  <a:pt x="0" y="5427185"/>
                </a:lnTo>
                <a:close/>
              </a:path>
            </a:pathLst>
          </a:custGeom>
        </p:spPr>
      </p:sp>
    </p:spTree>
    <p:extLst>
      <p:ext uri="{BB962C8B-B14F-4D97-AF65-F5344CB8AC3E}">
        <p14:creationId xmlns:p14="http://schemas.microsoft.com/office/powerpoint/2010/main" val="106808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857336-464A-4953-87E9-097CB48BF45A}"/>
              </a:ext>
            </a:extLst>
          </p:cNvPr>
          <p:cNvSpPr>
            <a:spLocks noGrp="1"/>
          </p:cNvSpPr>
          <p:nvPr>
            <p:ph type="pic" sz="quarter" idx="10"/>
          </p:nvPr>
        </p:nvSpPr>
        <p:spPr>
          <a:xfrm>
            <a:off x="6460490" y="2057401"/>
            <a:ext cx="4897562" cy="3060976"/>
          </a:xfrm>
          <a:custGeom>
            <a:avLst/>
            <a:gdLst>
              <a:gd name="connsiteX0" fmla="*/ 0 w 5321741"/>
              <a:gd name="connsiteY0" fmla="*/ 0 h 3326089"/>
              <a:gd name="connsiteX1" fmla="*/ 5321741 w 5321741"/>
              <a:gd name="connsiteY1" fmla="*/ 0 h 3326089"/>
              <a:gd name="connsiteX2" fmla="*/ 5321741 w 5321741"/>
              <a:gd name="connsiteY2" fmla="*/ 3326089 h 3326089"/>
              <a:gd name="connsiteX3" fmla="*/ 0 w 5321741"/>
              <a:gd name="connsiteY3" fmla="*/ 3326089 h 3326089"/>
            </a:gdLst>
            <a:ahLst/>
            <a:cxnLst>
              <a:cxn ang="0">
                <a:pos x="connsiteX0" y="connsiteY0"/>
              </a:cxn>
              <a:cxn ang="0">
                <a:pos x="connsiteX1" y="connsiteY1"/>
              </a:cxn>
              <a:cxn ang="0">
                <a:pos x="connsiteX2" y="connsiteY2"/>
              </a:cxn>
              <a:cxn ang="0">
                <a:pos x="connsiteX3" y="connsiteY3"/>
              </a:cxn>
            </a:cxnLst>
            <a:rect l="l" t="t" r="r" b="b"/>
            <a:pathLst>
              <a:path w="5321741" h="3326089">
                <a:moveTo>
                  <a:pt x="0" y="0"/>
                </a:moveTo>
                <a:lnTo>
                  <a:pt x="5321741" y="0"/>
                </a:lnTo>
                <a:lnTo>
                  <a:pt x="5321741" y="3326089"/>
                </a:lnTo>
                <a:lnTo>
                  <a:pt x="0" y="3326089"/>
                </a:lnTo>
                <a:close/>
              </a:path>
            </a:pathLst>
          </a:custGeom>
        </p:spPr>
        <p:txBody>
          <a:bodyPr wrap="square">
            <a:noAutofit/>
          </a:bodyPr>
          <a:lstStyle>
            <a:lvl1pPr>
              <a:defRPr>
                <a:latin typeface="Gill Sans MT" panose="020B0502020104020203" pitchFamily="34" charset="0"/>
              </a:defRPr>
            </a:lvl1pPr>
          </a:lstStyle>
          <a:p>
            <a:endParaRPr lang="en-PK" dirty="0"/>
          </a:p>
        </p:txBody>
      </p:sp>
    </p:spTree>
    <p:extLst>
      <p:ext uri="{BB962C8B-B14F-4D97-AF65-F5344CB8AC3E}">
        <p14:creationId xmlns:p14="http://schemas.microsoft.com/office/powerpoint/2010/main" val="93492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0E53A5-8855-4D6D-9E2F-F5DBE8B86616}"/>
              </a:ext>
            </a:extLst>
          </p:cNvPr>
          <p:cNvSpPr>
            <a:spLocks noGrp="1"/>
          </p:cNvSpPr>
          <p:nvPr>
            <p:ph type="pic" sz="quarter" idx="49"/>
          </p:nvPr>
        </p:nvSpPr>
        <p:spPr>
          <a:xfrm>
            <a:off x="8293264" y="959340"/>
            <a:ext cx="2486862" cy="5325578"/>
          </a:xfrm>
          <a:prstGeom prst="roundRect">
            <a:avLst>
              <a:gd name="adj" fmla="val 10596"/>
            </a:avLst>
          </a:prstGeom>
        </p:spPr>
      </p:sp>
    </p:spTree>
    <p:extLst>
      <p:ext uri="{BB962C8B-B14F-4D97-AF65-F5344CB8AC3E}">
        <p14:creationId xmlns:p14="http://schemas.microsoft.com/office/powerpoint/2010/main" val="127266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61B040A-0E01-4BFB-81B5-4BBEE6180BD9}"/>
              </a:ext>
            </a:extLst>
          </p:cNvPr>
          <p:cNvSpPr>
            <a:spLocks noGrp="1"/>
          </p:cNvSpPr>
          <p:nvPr>
            <p:ph type="pic" sz="quarter" idx="10"/>
          </p:nvPr>
        </p:nvSpPr>
        <p:spPr>
          <a:xfrm>
            <a:off x="947736" y="1164871"/>
            <a:ext cx="3300414" cy="4431067"/>
          </a:xfrm>
          <a:custGeom>
            <a:avLst/>
            <a:gdLst>
              <a:gd name="connsiteX0" fmla="*/ 0 w 3271840"/>
              <a:gd name="connsiteY0" fmla="*/ 0 h 4431067"/>
              <a:gd name="connsiteX1" fmla="*/ 3271840 w 3271840"/>
              <a:gd name="connsiteY1" fmla="*/ 0 h 4431067"/>
              <a:gd name="connsiteX2" fmla="*/ 3271840 w 3271840"/>
              <a:gd name="connsiteY2" fmla="*/ 4431067 h 4431067"/>
              <a:gd name="connsiteX3" fmla="*/ 0 w 3271840"/>
              <a:gd name="connsiteY3" fmla="*/ 4431067 h 4431067"/>
            </a:gdLst>
            <a:ahLst/>
            <a:cxnLst>
              <a:cxn ang="0">
                <a:pos x="connsiteX0" y="connsiteY0"/>
              </a:cxn>
              <a:cxn ang="0">
                <a:pos x="connsiteX1" y="connsiteY1"/>
              </a:cxn>
              <a:cxn ang="0">
                <a:pos x="connsiteX2" y="connsiteY2"/>
              </a:cxn>
              <a:cxn ang="0">
                <a:pos x="connsiteX3" y="connsiteY3"/>
              </a:cxn>
            </a:cxnLst>
            <a:rect l="l" t="t" r="r" b="b"/>
            <a:pathLst>
              <a:path w="3271840" h="4431067">
                <a:moveTo>
                  <a:pt x="0" y="0"/>
                </a:moveTo>
                <a:lnTo>
                  <a:pt x="3271840" y="0"/>
                </a:lnTo>
                <a:lnTo>
                  <a:pt x="3271840" y="4431067"/>
                </a:lnTo>
                <a:lnTo>
                  <a:pt x="0" y="4431067"/>
                </a:lnTo>
                <a:close/>
              </a:path>
            </a:pathLst>
          </a:custGeom>
        </p:spPr>
        <p:txBody>
          <a:bodyPr wrap="square">
            <a:noAutofit/>
          </a:bodyPr>
          <a:lstStyle>
            <a:lvl1pPr>
              <a:defRPr>
                <a:latin typeface="Gill Sans MT" panose="020B0502020104020203" pitchFamily="34" charset="0"/>
              </a:defRPr>
            </a:lvl1pPr>
          </a:lstStyle>
          <a:p>
            <a:endParaRPr lang="en-PK" dirty="0"/>
          </a:p>
        </p:txBody>
      </p:sp>
    </p:spTree>
    <p:extLst>
      <p:ext uri="{BB962C8B-B14F-4D97-AF65-F5344CB8AC3E}">
        <p14:creationId xmlns:p14="http://schemas.microsoft.com/office/powerpoint/2010/main" val="166882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16"/>
    </p:custDataLst>
    <p:extLst>
      <p:ext uri="{BB962C8B-B14F-4D97-AF65-F5344CB8AC3E}">
        <p14:creationId xmlns:p14="http://schemas.microsoft.com/office/powerpoint/2010/main" val="107676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userDrawn="1">
          <p15:clr>
            <a:srgbClr val="F26B43"/>
          </p15:clr>
        </p15:guide>
        <p15:guide id="2" orient="horz" pos="4080" userDrawn="1">
          <p15:clr>
            <a:srgbClr val="F26B43"/>
          </p15:clr>
        </p15:guide>
        <p15:guide id="3" pos="7440" userDrawn="1">
          <p15:clr>
            <a:srgbClr val="F26B43"/>
          </p15:clr>
        </p15:guide>
        <p15:guide id="4" orient="horz" pos="240" userDrawn="1">
          <p15:clr>
            <a:srgbClr val="F26B43"/>
          </p15:clr>
        </p15:guide>
        <p15:guide id="5" pos="3840"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image" Target="../media/image15.sv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hyperlink" Target="https://www.aliem.com/2014/mythbusting-banana-bag/" TargetMode="External"/><Relationship Id="rId3" Type="http://schemas.openxmlformats.org/officeDocument/2006/relationships/notesSlide" Target="../notesSlides/notesSlide11.xml"/><Relationship Id="rId7" Type="http://schemas.openxmlformats.org/officeDocument/2006/relationships/image" Target="../media/image22.jp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hyperlink" Target="http://www.flickr.com/photos/elliotmar/5083251340/" TargetMode="External"/><Relationship Id="rId5" Type="http://schemas.openxmlformats.org/officeDocument/2006/relationships/image" Target="../media/image21.jp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traviscentral.traviscountytx.gov/tnr/commute/clip" TargetMode="External"/><Relationship Id="rId4" Type="http://schemas.openxmlformats.org/officeDocument/2006/relationships/hyperlink" Target="https://pxhere.com/en/photo/1435839"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hyperlink" Target="https://www.flickr.com/photos/alex_hanoko/5035909963/" TargetMode="Externa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8" Type="http://schemas.openxmlformats.org/officeDocument/2006/relationships/hyperlink" Target="https://traviscountytx.helpjuice.com/" TargetMode="External"/><Relationship Id="rId3" Type="http://schemas.openxmlformats.org/officeDocument/2006/relationships/notesSlide" Target="../notesSlides/notesSlide16.xml"/><Relationship Id="rId7" Type="http://schemas.openxmlformats.org/officeDocument/2006/relationships/hyperlink" Target="mailto:payroll@traviscountytx.gov" TargetMode="Externa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hyperlink" Target="mailto:benefitsteam@traviscountytx.gov" TargetMode="External"/><Relationship Id="rId5" Type="http://schemas.openxmlformats.org/officeDocument/2006/relationships/hyperlink" Target="mailto:TuitionReimbursements@traviscountytx.gov" TargetMode="External"/><Relationship Id="rId10" Type="http://schemas.openxmlformats.org/officeDocument/2006/relationships/image" Target="../media/image28.png"/><Relationship Id="rId4" Type="http://schemas.openxmlformats.org/officeDocument/2006/relationships/hyperlink" Target="mailto:hrservices@traviscountytx.gov" TargetMode="External"/><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hyperlink" Target="https://www.iphone-droid.net/free-app-iphone-ipod-ipad-240918/" TargetMode="Externa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hyperlink" Target="https://www.piqsels.com/en/public-domain-photo-szqua"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47DBBA-2DD0-4C64-AB5F-ABA303C0B668}"/>
              </a:ext>
            </a:extLst>
          </p:cNvPr>
          <p:cNvSpPr/>
          <p:nvPr/>
        </p:nvSpPr>
        <p:spPr>
          <a:xfrm>
            <a:off x="-4553" y="3466217"/>
            <a:ext cx="12196552" cy="3396898"/>
          </a:xfrm>
          <a:custGeom>
            <a:avLst/>
            <a:gdLst>
              <a:gd name="connsiteX0" fmla="*/ 0 w 12191999"/>
              <a:gd name="connsiteY0" fmla="*/ 0 h 6863112"/>
              <a:gd name="connsiteX1" fmla="*/ 12191999 w 12191999"/>
              <a:gd name="connsiteY1" fmla="*/ 0 h 6863112"/>
              <a:gd name="connsiteX2" fmla="*/ 12191999 w 12191999"/>
              <a:gd name="connsiteY2" fmla="*/ 4311073 h 6863112"/>
              <a:gd name="connsiteX3" fmla="*/ 11757073 w 12191999"/>
              <a:gd name="connsiteY3" fmla="*/ 4319399 h 6863112"/>
              <a:gd name="connsiteX4" fmla="*/ 8050346 w 12191999"/>
              <a:gd name="connsiteY4" fmla="*/ 4650143 h 6863112"/>
              <a:gd name="connsiteX5" fmla="*/ 577877 w 12191999"/>
              <a:gd name="connsiteY5" fmla="*/ 6620427 h 6863112"/>
              <a:gd name="connsiteX6" fmla="*/ 0 w 12191999"/>
              <a:gd name="connsiteY6" fmla="*/ 6863112 h 6863112"/>
              <a:gd name="connsiteX0" fmla="*/ 10633 w 12191999"/>
              <a:gd name="connsiteY0" fmla="*/ 4167963 h 6863112"/>
              <a:gd name="connsiteX1" fmla="*/ 12191999 w 12191999"/>
              <a:gd name="connsiteY1" fmla="*/ 0 h 6863112"/>
              <a:gd name="connsiteX2" fmla="*/ 12191999 w 12191999"/>
              <a:gd name="connsiteY2" fmla="*/ 4311073 h 6863112"/>
              <a:gd name="connsiteX3" fmla="*/ 11757073 w 12191999"/>
              <a:gd name="connsiteY3" fmla="*/ 4319399 h 6863112"/>
              <a:gd name="connsiteX4" fmla="*/ 8050346 w 12191999"/>
              <a:gd name="connsiteY4" fmla="*/ 4650143 h 6863112"/>
              <a:gd name="connsiteX5" fmla="*/ 577877 w 12191999"/>
              <a:gd name="connsiteY5" fmla="*/ 6620427 h 6863112"/>
              <a:gd name="connsiteX6" fmla="*/ 0 w 12191999"/>
              <a:gd name="connsiteY6" fmla="*/ 6863112 h 6863112"/>
              <a:gd name="connsiteX7" fmla="*/ 10633 w 12191999"/>
              <a:gd name="connsiteY7" fmla="*/ 4167963 h 6863112"/>
              <a:gd name="connsiteX0" fmla="*/ 10633 w 12191999"/>
              <a:gd name="connsiteY0" fmla="*/ 4167963 h 6863112"/>
              <a:gd name="connsiteX1" fmla="*/ 12191999 w 12191999"/>
              <a:gd name="connsiteY1" fmla="*/ 0 h 6863112"/>
              <a:gd name="connsiteX2" fmla="*/ 12191999 w 12191999"/>
              <a:gd name="connsiteY2" fmla="*/ 4311073 h 6863112"/>
              <a:gd name="connsiteX3" fmla="*/ 11757073 w 12191999"/>
              <a:gd name="connsiteY3" fmla="*/ 4319399 h 6863112"/>
              <a:gd name="connsiteX4" fmla="*/ 8050346 w 12191999"/>
              <a:gd name="connsiteY4" fmla="*/ 4650143 h 6863112"/>
              <a:gd name="connsiteX5" fmla="*/ 577877 w 12191999"/>
              <a:gd name="connsiteY5" fmla="*/ 6620427 h 6863112"/>
              <a:gd name="connsiteX6" fmla="*/ 0 w 12191999"/>
              <a:gd name="connsiteY6" fmla="*/ 6863112 h 6863112"/>
              <a:gd name="connsiteX7" fmla="*/ 10633 w 12191999"/>
              <a:gd name="connsiteY7" fmla="*/ 4167963 h 6863112"/>
              <a:gd name="connsiteX0" fmla="*/ 0 w 12202631"/>
              <a:gd name="connsiteY0" fmla="*/ 5964866 h 6863112"/>
              <a:gd name="connsiteX1" fmla="*/ 12202631 w 12202631"/>
              <a:gd name="connsiteY1" fmla="*/ 0 h 6863112"/>
              <a:gd name="connsiteX2" fmla="*/ 12202631 w 12202631"/>
              <a:gd name="connsiteY2" fmla="*/ 4311073 h 6863112"/>
              <a:gd name="connsiteX3" fmla="*/ 11767705 w 12202631"/>
              <a:gd name="connsiteY3" fmla="*/ 4319399 h 6863112"/>
              <a:gd name="connsiteX4" fmla="*/ 8060978 w 12202631"/>
              <a:gd name="connsiteY4" fmla="*/ 4650143 h 6863112"/>
              <a:gd name="connsiteX5" fmla="*/ 588509 w 12202631"/>
              <a:gd name="connsiteY5" fmla="*/ 6620427 h 6863112"/>
              <a:gd name="connsiteX6" fmla="*/ 10632 w 12202631"/>
              <a:gd name="connsiteY6" fmla="*/ 6863112 h 6863112"/>
              <a:gd name="connsiteX7" fmla="*/ 0 w 12202631"/>
              <a:gd name="connsiteY7" fmla="*/ 5964866 h 6863112"/>
              <a:gd name="connsiteX0" fmla="*/ 0 w 12202631"/>
              <a:gd name="connsiteY0" fmla="*/ 5964866 h 6863112"/>
              <a:gd name="connsiteX1" fmla="*/ 12202631 w 12202631"/>
              <a:gd name="connsiteY1" fmla="*/ 0 h 6863112"/>
              <a:gd name="connsiteX2" fmla="*/ 12202631 w 12202631"/>
              <a:gd name="connsiteY2" fmla="*/ 4311073 h 6863112"/>
              <a:gd name="connsiteX3" fmla="*/ 11767705 w 12202631"/>
              <a:gd name="connsiteY3" fmla="*/ 4319399 h 6863112"/>
              <a:gd name="connsiteX4" fmla="*/ 8060978 w 12202631"/>
              <a:gd name="connsiteY4" fmla="*/ 4650143 h 6863112"/>
              <a:gd name="connsiteX5" fmla="*/ 588509 w 12202631"/>
              <a:gd name="connsiteY5" fmla="*/ 6620427 h 6863112"/>
              <a:gd name="connsiteX6" fmla="*/ 10632 w 12202631"/>
              <a:gd name="connsiteY6" fmla="*/ 6863112 h 6863112"/>
              <a:gd name="connsiteX7" fmla="*/ 0 w 12202631"/>
              <a:gd name="connsiteY7" fmla="*/ 5964866 h 6863112"/>
              <a:gd name="connsiteX0" fmla="*/ 0 w 12223896"/>
              <a:gd name="connsiteY0" fmla="*/ 3009015 h 3907261"/>
              <a:gd name="connsiteX1" fmla="*/ 12223896 w 12223896"/>
              <a:gd name="connsiteY1" fmla="*/ 0 h 3907261"/>
              <a:gd name="connsiteX2" fmla="*/ 12202631 w 12223896"/>
              <a:gd name="connsiteY2" fmla="*/ 1355222 h 3907261"/>
              <a:gd name="connsiteX3" fmla="*/ 11767705 w 12223896"/>
              <a:gd name="connsiteY3" fmla="*/ 1363548 h 3907261"/>
              <a:gd name="connsiteX4" fmla="*/ 8060978 w 12223896"/>
              <a:gd name="connsiteY4" fmla="*/ 1694292 h 3907261"/>
              <a:gd name="connsiteX5" fmla="*/ 588509 w 12223896"/>
              <a:gd name="connsiteY5" fmla="*/ 3664576 h 3907261"/>
              <a:gd name="connsiteX6" fmla="*/ 10632 w 12223896"/>
              <a:gd name="connsiteY6" fmla="*/ 3907261 h 3907261"/>
              <a:gd name="connsiteX7" fmla="*/ 0 w 12223896"/>
              <a:gd name="connsiteY7" fmla="*/ 3009015 h 3907261"/>
              <a:gd name="connsiteX0" fmla="*/ 0 w 12223896"/>
              <a:gd name="connsiteY0" fmla="*/ 3009015 h 3907261"/>
              <a:gd name="connsiteX1" fmla="*/ 12223896 w 12223896"/>
              <a:gd name="connsiteY1" fmla="*/ 0 h 3907261"/>
              <a:gd name="connsiteX2" fmla="*/ 12202631 w 12223896"/>
              <a:gd name="connsiteY2" fmla="*/ 1355222 h 3907261"/>
              <a:gd name="connsiteX3" fmla="*/ 11767705 w 12223896"/>
              <a:gd name="connsiteY3" fmla="*/ 1363548 h 3907261"/>
              <a:gd name="connsiteX4" fmla="*/ 8060978 w 12223896"/>
              <a:gd name="connsiteY4" fmla="*/ 1694292 h 3907261"/>
              <a:gd name="connsiteX5" fmla="*/ 588509 w 12223896"/>
              <a:gd name="connsiteY5" fmla="*/ 3664576 h 3907261"/>
              <a:gd name="connsiteX6" fmla="*/ 10632 w 12223896"/>
              <a:gd name="connsiteY6" fmla="*/ 3907261 h 3907261"/>
              <a:gd name="connsiteX7" fmla="*/ 0 w 12223896"/>
              <a:gd name="connsiteY7" fmla="*/ 3009015 h 3907261"/>
              <a:gd name="connsiteX0" fmla="*/ 0 w 12223896"/>
              <a:gd name="connsiteY0" fmla="*/ 3009015 h 3907261"/>
              <a:gd name="connsiteX1" fmla="*/ 12223896 w 12223896"/>
              <a:gd name="connsiteY1" fmla="*/ 0 h 3907261"/>
              <a:gd name="connsiteX2" fmla="*/ 12202631 w 12223896"/>
              <a:gd name="connsiteY2" fmla="*/ 1355222 h 3907261"/>
              <a:gd name="connsiteX3" fmla="*/ 11767705 w 12223896"/>
              <a:gd name="connsiteY3" fmla="*/ 1363548 h 3907261"/>
              <a:gd name="connsiteX4" fmla="*/ 8060978 w 12223896"/>
              <a:gd name="connsiteY4" fmla="*/ 1694292 h 3907261"/>
              <a:gd name="connsiteX5" fmla="*/ 588509 w 12223896"/>
              <a:gd name="connsiteY5" fmla="*/ 3664576 h 3907261"/>
              <a:gd name="connsiteX6" fmla="*/ 10632 w 12223896"/>
              <a:gd name="connsiteY6" fmla="*/ 3907261 h 3907261"/>
              <a:gd name="connsiteX7" fmla="*/ 0 w 12223896"/>
              <a:gd name="connsiteY7" fmla="*/ 3009015 h 3907261"/>
              <a:gd name="connsiteX0" fmla="*/ 0 w 12202631"/>
              <a:gd name="connsiteY0" fmla="*/ 2498652 h 3396898"/>
              <a:gd name="connsiteX1" fmla="*/ 12202631 w 12202631"/>
              <a:gd name="connsiteY1" fmla="*/ 0 h 3396898"/>
              <a:gd name="connsiteX2" fmla="*/ 12202631 w 12202631"/>
              <a:gd name="connsiteY2" fmla="*/ 844859 h 3396898"/>
              <a:gd name="connsiteX3" fmla="*/ 11767705 w 12202631"/>
              <a:gd name="connsiteY3" fmla="*/ 853185 h 3396898"/>
              <a:gd name="connsiteX4" fmla="*/ 8060978 w 12202631"/>
              <a:gd name="connsiteY4" fmla="*/ 1183929 h 3396898"/>
              <a:gd name="connsiteX5" fmla="*/ 588509 w 12202631"/>
              <a:gd name="connsiteY5" fmla="*/ 3154213 h 3396898"/>
              <a:gd name="connsiteX6" fmla="*/ 10632 w 12202631"/>
              <a:gd name="connsiteY6" fmla="*/ 3396898 h 3396898"/>
              <a:gd name="connsiteX7" fmla="*/ 0 w 12202631"/>
              <a:gd name="connsiteY7" fmla="*/ 2498652 h 3396898"/>
              <a:gd name="connsiteX0" fmla="*/ 0 w 12202631"/>
              <a:gd name="connsiteY0" fmla="*/ 2498652 h 3396898"/>
              <a:gd name="connsiteX1" fmla="*/ 12202631 w 12202631"/>
              <a:gd name="connsiteY1" fmla="*/ 0 h 3396898"/>
              <a:gd name="connsiteX2" fmla="*/ 12202631 w 12202631"/>
              <a:gd name="connsiteY2" fmla="*/ 844859 h 3396898"/>
              <a:gd name="connsiteX3" fmla="*/ 11767705 w 12202631"/>
              <a:gd name="connsiteY3" fmla="*/ 853185 h 3396898"/>
              <a:gd name="connsiteX4" fmla="*/ 8060978 w 12202631"/>
              <a:gd name="connsiteY4" fmla="*/ 1183929 h 3396898"/>
              <a:gd name="connsiteX5" fmla="*/ 588509 w 12202631"/>
              <a:gd name="connsiteY5" fmla="*/ 3154213 h 3396898"/>
              <a:gd name="connsiteX6" fmla="*/ 10632 w 12202631"/>
              <a:gd name="connsiteY6" fmla="*/ 3396898 h 3396898"/>
              <a:gd name="connsiteX7" fmla="*/ 0 w 12202631"/>
              <a:gd name="connsiteY7" fmla="*/ 2498652 h 3396898"/>
              <a:gd name="connsiteX0" fmla="*/ 0 w 12202631"/>
              <a:gd name="connsiteY0" fmla="*/ 2647508 h 3396898"/>
              <a:gd name="connsiteX1" fmla="*/ 12202631 w 12202631"/>
              <a:gd name="connsiteY1" fmla="*/ 0 h 3396898"/>
              <a:gd name="connsiteX2" fmla="*/ 12202631 w 12202631"/>
              <a:gd name="connsiteY2" fmla="*/ 844859 h 3396898"/>
              <a:gd name="connsiteX3" fmla="*/ 11767705 w 12202631"/>
              <a:gd name="connsiteY3" fmla="*/ 853185 h 3396898"/>
              <a:gd name="connsiteX4" fmla="*/ 8060978 w 12202631"/>
              <a:gd name="connsiteY4" fmla="*/ 1183929 h 3396898"/>
              <a:gd name="connsiteX5" fmla="*/ 588509 w 12202631"/>
              <a:gd name="connsiteY5" fmla="*/ 3154213 h 3396898"/>
              <a:gd name="connsiteX6" fmla="*/ 10632 w 12202631"/>
              <a:gd name="connsiteY6" fmla="*/ 3396898 h 3396898"/>
              <a:gd name="connsiteX7" fmla="*/ 0 w 12202631"/>
              <a:gd name="connsiteY7" fmla="*/ 2647508 h 3396898"/>
              <a:gd name="connsiteX0" fmla="*/ 0 w 12202631"/>
              <a:gd name="connsiteY0" fmla="*/ 2647508 h 3396898"/>
              <a:gd name="connsiteX1" fmla="*/ 12202631 w 12202631"/>
              <a:gd name="connsiteY1" fmla="*/ 0 h 3396898"/>
              <a:gd name="connsiteX2" fmla="*/ 12202631 w 12202631"/>
              <a:gd name="connsiteY2" fmla="*/ 844859 h 3396898"/>
              <a:gd name="connsiteX3" fmla="*/ 11767705 w 12202631"/>
              <a:gd name="connsiteY3" fmla="*/ 853185 h 3396898"/>
              <a:gd name="connsiteX4" fmla="*/ 8060978 w 12202631"/>
              <a:gd name="connsiteY4" fmla="*/ 1183929 h 3396898"/>
              <a:gd name="connsiteX5" fmla="*/ 588509 w 12202631"/>
              <a:gd name="connsiteY5" fmla="*/ 3154213 h 3396898"/>
              <a:gd name="connsiteX6" fmla="*/ 10632 w 12202631"/>
              <a:gd name="connsiteY6" fmla="*/ 3396898 h 3396898"/>
              <a:gd name="connsiteX7" fmla="*/ 0 w 12202631"/>
              <a:gd name="connsiteY7" fmla="*/ 2647508 h 3396898"/>
              <a:gd name="connsiteX0" fmla="*/ 0 w 12213263"/>
              <a:gd name="connsiteY0" fmla="*/ 2881424 h 3396898"/>
              <a:gd name="connsiteX1" fmla="*/ 12213263 w 12213263"/>
              <a:gd name="connsiteY1" fmla="*/ 0 h 3396898"/>
              <a:gd name="connsiteX2" fmla="*/ 12213263 w 12213263"/>
              <a:gd name="connsiteY2" fmla="*/ 844859 h 3396898"/>
              <a:gd name="connsiteX3" fmla="*/ 11778337 w 12213263"/>
              <a:gd name="connsiteY3" fmla="*/ 853185 h 3396898"/>
              <a:gd name="connsiteX4" fmla="*/ 8071610 w 12213263"/>
              <a:gd name="connsiteY4" fmla="*/ 1183929 h 3396898"/>
              <a:gd name="connsiteX5" fmla="*/ 599141 w 12213263"/>
              <a:gd name="connsiteY5" fmla="*/ 3154213 h 3396898"/>
              <a:gd name="connsiteX6" fmla="*/ 21264 w 12213263"/>
              <a:gd name="connsiteY6" fmla="*/ 3396898 h 3396898"/>
              <a:gd name="connsiteX7" fmla="*/ 0 w 12213263"/>
              <a:gd name="connsiteY7" fmla="*/ 2881424 h 3396898"/>
              <a:gd name="connsiteX0" fmla="*/ 0 w 12213263"/>
              <a:gd name="connsiteY0" fmla="*/ 2881424 h 3396898"/>
              <a:gd name="connsiteX1" fmla="*/ 12213263 w 12213263"/>
              <a:gd name="connsiteY1" fmla="*/ 0 h 3396898"/>
              <a:gd name="connsiteX2" fmla="*/ 12213263 w 12213263"/>
              <a:gd name="connsiteY2" fmla="*/ 844859 h 3396898"/>
              <a:gd name="connsiteX3" fmla="*/ 11778337 w 12213263"/>
              <a:gd name="connsiteY3" fmla="*/ 853185 h 3396898"/>
              <a:gd name="connsiteX4" fmla="*/ 8071610 w 12213263"/>
              <a:gd name="connsiteY4" fmla="*/ 1183929 h 3396898"/>
              <a:gd name="connsiteX5" fmla="*/ 599141 w 12213263"/>
              <a:gd name="connsiteY5" fmla="*/ 3154213 h 3396898"/>
              <a:gd name="connsiteX6" fmla="*/ 21264 w 12213263"/>
              <a:gd name="connsiteY6" fmla="*/ 3396898 h 3396898"/>
              <a:gd name="connsiteX7" fmla="*/ 0 w 12213263"/>
              <a:gd name="connsiteY7" fmla="*/ 2881424 h 3396898"/>
              <a:gd name="connsiteX0" fmla="*/ 1 w 12191999"/>
              <a:gd name="connsiteY0" fmla="*/ 3147238 h 3396898"/>
              <a:gd name="connsiteX1" fmla="*/ 12191999 w 12191999"/>
              <a:gd name="connsiteY1" fmla="*/ 0 h 3396898"/>
              <a:gd name="connsiteX2" fmla="*/ 12191999 w 12191999"/>
              <a:gd name="connsiteY2" fmla="*/ 844859 h 3396898"/>
              <a:gd name="connsiteX3" fmla="*/ 11757073 w 12191999"/>
              <a:gd name="connsiteY3" fmla="*/ 853185 h 3396898"/>
              <a:gd name="connsiteX4" fmla="*/ 8050346 w 12191999"/>
              <a:gd name="connsiteY4" fmla="*/ 1183929 h 3396898"/>
              <a:gd name="connsiteX5" fmla="*/ 577877 w 12191999"/>
              <a:gd name="connsiteY5" fmla="*/ 3154213 h 3396898"/>
              <a:gd name="connsiteX6" fmla="*/ 0 w 12191999"/>
              <a:gd name="connsiteY6" fmla="*/ 3396898 h 3396898"/>
              <a:gd name="connsiteX7" fmla="*/ 1 w 12191999"/>
              <a:gd name="connsiteY7" fmla="*/ 3147238 h 3396898"/>
              <a:gd name="connsiteX0" fmla="*/ 1 w 12191999"/>
              <a:gd name="connsiteY0" fmla="*/ 3147238 h 3396898"/>
              <a:gd name="connsiteX1" fmla="*/ 12191999 w 12191999"/>
              <a:gd name="connsiteY1" fmla="*/ 0 h 3396898"/>
              <a:gd name="connsiteX2" fmla="*/ 12191999 w 12191999"/>
              <a:gd name="connsiteY2" fmla="*/ 844859 h 3396898"/>
              <a:gd name="connsiteX3" fmla="*/ 11757073 w 12191999"/>
              <a:gd name="connsiteY3" fmla="*/ 853185 h 3396898"/>
              <a:gd name="connsiteX4" fmla="*/ 8050346 w 12191999"/>
              <a:gd name="connsiteY4" fmla="*/ 1183929 h 3396898"/>
              <a:gd name="connsiteX5" fmla="*/ 577877 w 12191999"/>
              <a:gd name="connsiteY5" fmla="*/ 3154213 h 3396898"/>
              <a:gd name="connsiteX6" fmla="*/ 0 w 12191999"/>
              <a:gd name="connsiteY6" fmla="*/ 3396898 h 3396898"/>
              <a:gd name="connsiteX7" fmla="*/ 1 w 12191999"/>
              <a:gd name="connsiteY7" fmla="*/ 3147238 h 3396898"/>
              <a:gd name="connsiteX0" fmla="*/ 1 w 12191999"/>
              <a:gd name="connsiteY0" fmla="*/ 3179136 h 3396898"/>
              <a:gd name="connsiteX1" fmla="*/ 12191999 w 12191999"/>
              <a:gd name="connsiteY1" fmla="*/ 0 h 3396898"/>
              <a:gd name="connsiteX2" fmla="*/ 12191999 w 12191999"/>
              <a:gd name="connsiteY2" fmla="*/ 844859 h 3396898"/>
              <a:gd name="connsiteX3" fmla="*/ 11757073 w 12191999"/>
              <a:gd name="connsiteY3" fmla="*/ 853185 h 3396898"/>
              <a:gd name="connsiteX4" fmla="*/ 8050346 w 12191999"/>
              <a:gd name="connsiteY4" fmla="*/ 1183929 h 3396898"/>
              <a:gd name="connsiteX5" fmla="*/ 577877 w 12191999"/>
              <a:gd name="connsiteY5" fmla="*/ 3154213 h 3396898"/>
              <a:gd name="connsiteX6" fmla="*/ 0 w 12191999"/>
              <a:gd name="connsiteY6" fmla="*/ 3396898 h 3396898"/>
              <a:gd name="connsiteX7" fmla="*/ 1 w 12191999"/>
              <a:gd name="connsiteY7" fmla="*/ 3179136 h 3396898"/>
              <a:gd name="connsiteX0" fmla="*/ 1 w 12191999"/>
              <a:gd name="connsiteY0" fmla="*/ 3179136 h 3396898"/>
              <a:gd name="connsiteX1" fmla="*/ 12191999 w 12191999"/>
              <a:gd name="connsiteY1" fmla="*/ 0 h 3396898"/>
              <a:gd name="connsiteX2" fmla="*/ 12191999 w 12191999"/>
              <a:gd name="connsiteY2" fmla="*/ 844859 h 3396898"/>
              <a:gd name="connsiteX3" fmla="*/ 11757073 w 12191999"/>
              <a:gd name="connsiteY3" fmla="*/ 853185 h 3396898"/>
              <a:gd name="connsiteX4" fmla="*/ 8050346 w 12191999"/>
              <a:gd name="connsiteY4" fmla="*/ 1183929 h 3396898"/>
              <a:gd name="connsiteX5" fmla="*/ 577877 w 12191999"/>
              <a:gd name="connsiteY5" fmla="*/ 3154213 h 3396898"/>
              <a:gd name="connsiteX6" fmla="*/ 0 w 12191999"/>
              <a:gd name="connsiteY6" fmla="*/ 3396898 h 3396898"/>
              <a:gd name="connsiteX7" fmla="*/ 1 w 12191999"/>
              <a:gd name="connsiteY7" fmla="*/ 3179136 h 3396898"/>
              <a:gd name="connsiteX0" fmla="*/ 1 w 12191999"/>
              <a:gd name="connsiteY0" fmla="*/ 3179136 h 3396898"/>
              <a:gd name="connsiteX1" fmla="*/ 12191999 w 12191999"/>
              <a:gd name="connsiteY1" fmla="*/ 0 h 3396898"/>
              <a:gd name="connsiteX2" fmla="*/ 12191999 w 12191999"/>
              <a:gd name="connsiteY2" fmla="*/ 844859 h 3396898"/>
              <a:gd name="connsiteX3" fmla="*/ 11757073 w 12191999"/>
              <a:gd name="connsiteY3" fmla="*/ 853185 h 3396898"/>
              <a:gd name="connsiteX4" fmla="*/ 8050346 w 12191999"/>
              <a:gd name="connsiteY4" fmla="*/ 1183929 h 3396898"/>
              <a:gd name="connsiteX5" fmla="*/ 577877 w 12191999"/>
              <a:gd name="connsiteY5" fmla="*/ 3154213 h 3396898"/>
              <a:gd name="connsiteX6" fmla="*/ 0 w 12191999"/>
              <a:gd name="connsiteY6" fmla="*/ 3396898 h 3396898"/>
              <a:gd name="connsiteX7" fmla="*/ 1 w 12191999"/>
              <a:gd name="connsiteY7" fmla="*/ 3179136 h 3396898"/>
              <a:gd name="connsiteX0" fmla="*/ 0 w 12200236"/>
              <a:gd name="connsiteY0" fmla="*/ 3179136 h 3396898"/>
              <a:gd name="connsiteX1" fmla="*/ 12200236 w 12200236"/>
              <a:gd name="connsiteY1" fmla="*/ 0 h 3396898"/>
              <a:gd name="connsiteX2" fmla="*/ 12200236 w 12200236"/>
              <a:gd name="connsiteY2" fmla="*/ 844859 h 3396898"/>
              <a:gd name="connsiteX3" fmla="*/ 11765310 w 12200236"/>
              <a:gd name="connsiteY3" fmla="*/ 853185 h 3396898"/>
              <a:gd name="connsiteX4" fmla="*/ 8058583 w 12200236"/>
              <a:gd name="connsiteY4" fmla="*/ 1183929 h 3396898"/>
              <a:gd name="connsiteX5" fmla="*/ 586114 w 12200236"/>
              <a:gd name="connsiteY5" fmla="*/ 3154213 h 3396898"/>
              <a:gd name="connsiteX6" fmla="*/ 8237 w 12200236"/>
              <a:gd name="connsiteY6" fmla="*/ 3396898 h 3396898"/>
              <a:gd name="connsiteX7" fmla="*/ 0 w 12200236"/>
              <a:gd name="connsiteY7" fmla="*/ 3179136 h 3396898"/>
              <a:gd name="connsiteX0" fmla="*/ 0 w 12200236"/>
              <a:gd name="connsiteY0" fmla="*/ 3179136 h 3396898"/>
              <a:gd name="connsiteX1" fmla="*/ 12200236 w 12200236"/>
              <a:gd name="connsiteY1" fmla="*/ 0 h 3396898"/>
              <a:gd name="connsiteX2" fmla="*/ 12200236 w 12200236"/>
              <a:gd name="connsiteY2" fmla="*/ 844859 h 3396898"/>
              <a:gd name="connsiteX3" fmla="*/ 11765310 w 12200236"/>
              <a:gd name="connsiteY3" fmla="*/ 853185 h 3396898"/>
              <a:gd name="connsiteX4" fmla="*/ 8058583 w 12200236"/>
              <a:gd name="connsiteY4" fmla="*/ 1183929 h 3396898"/>
              <a:gd name="connsiteX5" fmla="*/ 586114 w 12200236"/>
              <a:gd name="connsiteY5" fmla="*/ 3154213 h 3396898"/>
              <a:gd name="connsiteX6" fmla="*/ 8237 w 12200236"/>
              <a:gd name="connsiteY6" fmla="*/ 3396898 h 3396898"/>
              <a:gd name="connsiteX7" fmla="*/ 0 w 12200236"/>
              <a:gd name="connsiteY7" fmla="*/ 3179136 h 3396898"/>
              <a:gd name="connsiteX0" fmla="*/ 0 w 12200236"/>
              <a:gd name="connsiteY0" fmla="*/ 3179136 h 3396898"/>
              <a:gd name="connsiteX1" fmla="*/ 12200236 w 12200236"/>
              <a:gd name="connsiteY1" fmla="*/ 0 h 3396898"/>
              <a:gd name="connsiteX2" fmla="*/ 12200236 w 12200236"/>
              <a:gd name="connsiteY2" fmla="*/ 844859 h 3396898"/>
              <a:gd name="connsiteX3" fmla="*/ 11765310 w 12200236"/>
              <a:gd name="connsiteY3" fmla="*/ 853185 h 3396898"/>
              <a:gd name="connsiteX4" fmla="*/ 8058583 w 12200236"/>
              <a:gd name="connsiteY4" fmla="*/ 1183929 h 3396898"/>
              <a:gd name="connsiteX5" fmla="*/ 586114 w 12200236"/>
              <a:gd name="connsiteY5" fmla="*/ 3154213 h 3396898"/>
              <a:gd name="connsiteX6" fmla="*/ 4118 w 12200236"/>
              <a:gd name="connsiteY6" fmla="*/ 3396898 h 3396898"/>
              <a:gd name="connsiteX7" fmla="*/ 0 w 12200236"/>
              <a:gd name="connsiteY7" fmla="*/ 3179136 h 3396898"/>
              <a:gd name="connsiteX0" fmla="*/ 0 w 12200236"/>
              <a:gd name="connsiteY0" fmla="*/ 3179136 h 3396898"/>
              <a:gd name="connsiteX1" fmla="*/ 12200236 w 12200236"/>
              <a:gd name="connsiteY1" fmla="*/ 0 h 3396898"/>
              <a:gd name="connsiteX2" fmla="*/ 12200236 w 12200236"/>
              <a:gd name="connsiteY2" fmla="*/ 844859 h 3396898"/>
              <a:gd name="connsiteX3" fmla="*/ 11765310 w 12200236"/>
              <a:gd name="connsiteY3" fmla="*/ 853185 h 3396898"/>
              <a:gd name="connsiteX4" fmla="*/ 8058583 w 12200236"/>
              <a:gd name="connsiteY4" fmla="*/ 1183929 h 3396898"/>
              <a:gd name="connsiteX5" fmla="*/ 586114 w 12200236"/>
              <a:gd name="connsiteY5" fmla="*/ 3154213 h 3396898"/>
              <a:gd name="connsiteX6" fmla="*/ 4118 w 12200236"/>
              <a:gd name="connsiteY6" fmla="*/ 3396898 h 3396898"/>
              <a:gd name="connsiteX7" fmla="*/ 0 w 12200236"/>
              <a:gd name="connsiteY7" fmla="*/ 3179136 h 3396898"/>
              <a:gd name="connsiteX0" fmla="*/ 1 w 12196118"/>
              <a:gd name="connsiteY0" fmla="*/ 3179136 h 3396898"/>
              <a:gd name="connsiteX1" fmla="*/ 12196118 w 12196118"/>
              <a:gd name="connsiteY1" fmla="*/ 0 h 3396898"/>
              <a:gd name="connsiteX2" fmla="*/ 12196118 w 12196118"/>
              <a:gd name="connsiteY2" fmla="*/ 844859 h 3396898"/>
              <a:gd name="connsiteX3" fmla="*/ 11761192 w 12196118"/>
              <a:gd name="connsiteY3" fmla="*/ 853185 h 3396898"/>
              <a:gd name="connsiteX4" fmla="*/ 8054465 w 12196118"/>
              <a:gd name="connsiteY4" fmla="*/ 1183929 h 3396898"/>
              <a:gd name="connsiteX5" fmla="*/ 581996 w 12196118"/>
              <a:gd name="connsiteY5" fmla="*/ 3154213 h 3396898"/>
              <a:gd name="connsiteX6" fmla="*/ 0 w 12196118"/>
              <a:gd name="connsiteY6" fmla="*/ 3396898 h 3396898"/>
              <a:gd name="connsiteX7" fmla="*/ 1 w 12196118"/>
              <a:gd name="connsiteY7" fmla="*/ 3179136 h 3396898"/>
              <a:gd name="connsiteX0" fmla="*/ 435 w 12196552"/>
              <a:gd name="connsiteY0" fmla="*/ 3179136 h 3396898"/>
              <a:gd name="connsiteX1" fmla="*/ 12196552 w 12196552"/>
              <a:gd name="connsiteY1" fmla="*/ 0 h 3396898"/>
              <a:gd name="connsiteX2" fmla="*/ 12196552 w 12196552"/>
              <a:gd name="connsiteY2" fmla="*/ 844859 h 3396898"/>
              <a:gd name="connsiteX3" fmla="*/ 11761626 w 12196552"/>
              <a:gd name="connsiteY3" fmla="*/ 853185 h 3396898"/>
              <a:gd name="connsiteX4" fmla="*/ 8054899 w 12196552"/>
              <a:gd name="connsiteY4" fmla="*/ 1183929 h 3396898"/>
              <a:gd name="connsiteX5" fmla="*/ 582430 w 12196552"/>
              <a:gd name="connsiteY5" fmla="*/ 3154213 h 3396898"/>
              <a:gd name="connsiteX6" fmla="*/ 434 w 12196552"/>
              <a:gd name="connsiteY6" fmla="*/ 3396898 h 3396898"/>
              <a:gd name="connsiteX7" fmla="*/ 435 w 12196552"/>
              <a:gd name="connsiteY7" fmla="*/ 3179136 h 339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6552" h="3396898">
                <a:moveTo>
                  <a:pt x="435" y="3179136"/>
                </a:moveTo>
                <a:cubicBezTo>
                  <a:pt x="3479643" y="1219202"/>
                  <a:pt x="7792311" y="131136"/>
                  <a:pt x="12196552" y="0"/>
                </a:cubicBezTo>
                <a:lnTo>
                  <a:pt x="12196552" y="844859"/>
                </a:lnTo>
                <a:lnTo>
                  <a:pt x="11761626" y="853185"/>
                </a:lnTo>
                <a:cubicBezTo>
                  <a:pt x="10557997" y="893120"/>
                  <a:pt x="9318125" y="1001747"/>
                  <a:pt x="8054899" y="1183929"/>
                </a:cubicBezTo>
                <a:cubicBezTo>
                  <a:pt x="5360675" y="1572491"/>
                  <a:pt x="2832219" y="2256426"/>
                  <a:pt x="582430" y="3154213"/>
                </a:cubicBezTo>
                <a:lnTo>
                  <a:pt x="434" y="3396898"/>
                </a:lnTo>
                <a:cubicBezTo>
                  <a:pt x="2829" y="3328332"/>
                  <a:pt x="-1290" y="3284389"/>
                  <a:pt x="435" y="3179136"/>
                </a:cubicBezTo>
                <a:close/>
              </a:path>
            </a:pathLst>
          </a:cu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11" name="TextBox 10">
            <a:extLst>
              <a:ext uri="{FF2B5EF4-FFF2-40B4-BE49-F238E27FC236}">
                <a16:creationId xmlns:a16="http://schemas.microsoft.com/office/drawing/2014/main" id="{88EAB9C3-C960-46AA-B5EB-DDCD131F10AA}"/>
              </a:ext>
            </a:extLst>
          </p:cNvPr>
          <p:cNvSpPr txBox="1"/>
          <p:nvPr/>
        </p:nvSpPr>
        <p:spPr>
          <a:xfrm>
            <a:off x="4983561" y="4924123"/>
            <a:ext cx="6060559" cy="1015663"/>
          </a:xfrm>
          <a:prstGeom prst="rect">
            <a:avLst/>
          </a:prstGeom>
          <a:noFill/>
        </p:spPr>
        <p:txBody>
          <a:bodyPr wrap="square" rtlCol="0">
            <a:spAutoFit/>
          </a:bodyPr>
          <a:lstStyle/>
          <a:p>
            <a:pPr algn="r"/>
            <a:r>
              <a:rPr lang="en-US" sz="6000" b="1" dirty="0">
                <a:solidFill>
                  <a:schemeClr val="accent3"/>
                </a:solidFill>
                <a:latin typeface="Calibri Light" panose="020F0302020204030204" pitchFamily="34" charset="0"/>
              </a:rPr>
              <a:t>Chapter 110</a:t>
            </a:r>
          </a:p>
        </p:txBody>
      </p:sp>
      <p:sp>
        <p:nvSpPr>
          <p:cNvPr id="14" name="TextBox 13">
            <a:extLst>
              <a:ext uri="{FF2B5EF4-FFF2-40B4-BE49-F238E27FC236}">
                <a16:creationId xmlns:a16="http://schemas.microsoft.com/office/drawing/2014/main" id="{8DFC51D1-F613-46F8-BE1F-E4482716DF8C}"/>
              </a:ext>
            </a:extLst>
          </p:cNvPr>
          <p:cNvSpPr txBox="1"/>
          <p:nvPr/>
        </p:nvSpPr>
        <p:spPr>
          <a:xfrm>
            <a:off x="8013842" y="5939786"/>
            <a:ext cx="4178157" cy="523220"/>
          </a:xfrm>
          <a:prstGeom prst="rect">
            <a:avLst/>
          </a:prstGeom>
          <a:noFill/>
        </p:spPr>
        <p:txBody>
          <a:bodyPr wrap="square" rtlCol="0">
            <a:spAutoFit/>
          </a:bodyPr>
          <a:lstStyle/>
          <a:p>
            <a:pPr algn="ctr"/>
            <a:r>
              <a:rPr lang="en-US" sz="2800" b="1" dirty="0">
                <a:latin typeface="Calibri Light" panose="020F0302020204030204" pitchFamily="34" charset="0"/>
              </a:rPr>
              <a:t>Personnel Guidelines</a:t>
            </a:r>
          </a:p>
        </p:txBody>
      </p:sp>
      <p:pic>
        <p:nvPicPr>
          <p:cNvPr id="6" name="Picture Placeholder 5" descr="A cat sitting on a ledge">
            <a:extLst>
              <a:ext uri="{FF2B5EF4-FFF2-40B4-BE49-F238E27FC236}">
                <a16:creationId xmlns:a16="http://schemas.microsoft.com/office/drawing/2014/main" id="{83677B3A-B309-3BCD-E2C4-9C4B3C3133F5}"/>
              </a:ext>
            </a:extLst>
          </p:cNvPr>
          <p:cNvPicPr>
            <a:picLocks noGrp="1" noChangeAspect="1"/>
          </p:cNvPicPr>
          <p:nvPr>
            <p:ph type="pic" sz="quarter" idx="10"/>
          </p:nvPr>
        </p:nvPicPr>
        <p:blipFill>
          <a:blip r:embed="rId4"/>
          <a:srcRect t="8926" b="8926"/>
          <a:stretch>
            <a:fillRect/>
          </a:stretch>
        </p:blipFill>
        <p:spPr/>
      </p:pic>
    </p:spTree>
    <p:custDataLst>
      <p:tags r:id="rId1"/>
    </p:custDataLst>
    <p:extLst>
      <p:ext uri="{BB962C8B-B14F-4D97-AF65-F5344CB8AC3E}">
        <p14:creationId xmlns:p14="http://schemas.microsoft.com/office/powerpoint/2010/main" val="24750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1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600"/>
                                        <p:tgtEl>
                                          <p:spTgt spid="7"/>
                                        </p:tgtEl>
                                      </p:cBhvr>
                                    </p:animEffect>
                                  </p:childTnLst>
                                </p:cTn>
                              </p:par>
                              <p:par>
                                <p:cTn id="8" presetID="2" presetClass="entr" presetSubtype="4"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ppt_x"/>
                                          </p:val>
                                        </p:tav>
                                        <p:tav tm="100000">
                                          <p:val>
                                            <p:strVal val="#ppt_x"/>
                                          </p:val>
                                        </p:tav>
                                      </p:tavLst>
                                    </p:anim>
                                    <p:anim calcmode="lin" valueType="num">
                                      <p:cBhvr additive="base">
                                        <p:cTn id="11" dur="75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1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ppt_x"/>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8FAC61D3-F3D6-494F-ABC1-F29C0FF376C9}"/>
              </a:ext>
            </a:extLst>
          </p:cNvPr>
          <p:cNvGrpSpPr/>
          <p:nvPr/>
        </p:nvGrpSpPr>
        <p:grpSpPr>
          <a:xfrm>
            <a:off x="411996" y="3000598"/>
            <a:ext cx="2978661" cy="2451211"/>
            <a:chOff x="411996" y="3000598"/>
            <a:chExt cx="2978661" cy="2451211"/>
          </a:xfrm>
        </p:grpSpPr>
        <p:sp>
          <p:nvSpPr>
            <p:cNvPr id="4" name="Freeform: Shape 3">
              <a:extLst>
                <a:ext uri="{FF2B5EF4-FFF2-40B4-BE49-F238E27FC236}">
                  <a16:creationId xmlns:a16="http://schemas.microsoft.com/office/drawing/2014/main" id="{3314210B-1BD3-4853-B0AF-FF945BBC7648}"/>
                </a:ext>
              </a:extLst>
            </p:cNvPr>
            <p:cNvSpPr/>
            <p:nvPr/>
          </p:nvSpPr>
          <p:spPr>
            <a:xfrm>
              <a:off x="411996" y="3000598"/>
              <a:ext cx="2937782" cy="2451211"/>
            </a:xfrm>
            <a:custGeom>
              <a:avLst/>
              <a:gdLst>
                <a:gd name="connsiteX0" fmla="*/ 616839 w 1478565"/>
                <a:gd name="connsiteY0" fmla="*/ 1233678 h 1233677"/>
                <a:gd name="connsiteX1" fmla="*/ 376714 w 1478565"/>
                <a:gd name="connsiteY1" fmla="*/ 1185196 h 1233677"/>
                <a:gd name="connsiteX2" fmla="*/ 180689 w 1478565"/>
                <a:gd name="connsiteY2" fmla="*/ 1052989 h 1233677"/>
                <a:gd name="connsiteX3" fmla="*/ 48482 w 1478565"/>
                <a:gd name="connsiteY3" fmla="*/ 856964 h 1233677"/>
                <a:gd name="connsiteX4" fmla="*/ 0 w 1478565"/>
                <a:gd name="connsiteY4" fmla="*/ 616839 h 1233677"/>
                <a:gd name="connsiteX5" fmla="*/ 48482 w 1478565"/>
                <a:gd name="connsiteY5" fmla="*/ 376714 h 1233677"/>
                <a:gd name="connsiteX6" fmla="*/ 180689 w 1478565"/>
                <a:gd name="connsiteY6" fmla="*/ 180689 h 1233677"/>
                <a:gd name="connsiteX7" fmla="*/ 376714 w 1478565"/>
                <a:gd name="connsiteY7" fmla="*/ 48482 h 1233677"/>
                <a:gd name="connsiteX8" fmla="*/ 616839 w 1478565"/>
                <a:gd name="connsiteY8" fmla="*/ 0 h 1233677"/>
                <a:gd name="connsiteX9" fmla="*/ 856964 w 1478565"/>
                <a:gd name="connsiteY9" fmla="*/ 48482 h 1233677"/>
                <a:gd name="connsiteX10" fmla="*/ 1052989 w 1478565"/>
                <a:gd name="connsiteY10" fmla="*/ 180689 h 1233677"/>
                <a:gd name="connsiteX11" fmla="*/ 1039558 w 1478565"/>
                <a:gd name="connsiteY11" fmla="*/ 194120 h 1233677"/>
                <a:gd name="connsiteX12" fmla="*/ 849535 w 1478565"/>
                <a:gd name="connsiteY12" fmla="*/ 66008 h 1233677"/>
                <a:gd name="connsiteX13" fmla="*/ 616839 w 1478565"/>
                <a:gd name="connsiteY13" fmla="*/ 19050 h 1233677"/>
                <a:gd name="connsiteX14" fmla="*/ 384143 w 1478565"/>
                <a:gd name="connsiteY14" fmla="*/ 66008 h 1233677"/>
                <a:gd name="connsiteX15" fmla="*/ 194119 w 1478565"/>
                <a:gd name="connsiteY15" fmla="*/ 194120 h 1233677"/>
                <a:gd name="connsiteX16" fmla="*/ 66008 w 1478565"/>
                <a:gd name="connsiteY16" fmla="*/ 384143 h 1233677"/>
                <a:gd name="connsiteX17" fmla="*/ 19050 w 1478565"/>
                <a:gd name="connsiteY17" fmla="*/ 616839 h 1233677"/>
                <a:gd name="connsiteX18" fmla="*/ 66008 w 1478565"/>
                <a:gd name="connsiteY18" fmla="*/ 849535 h 1233677"/>
                <a:gd name="connsiteX19" fmla="*/ 194119 w 1478565"/>
                <a:gd name="connsiteY19" fmla="*/ 1039559 h 1233677"/>
                <a:gd name="connsiteX20" fmla="*/ 384143 w 1478565"/>
                <a:gd name="connsiteY20" fmla="*/ 1167670 h 1233677"/>
                <a:gd name="connsiteX21" fmla="*/ 616839 w 1478565"/>
                <a:gd name="connsiteY21" fmla="*/ 1214628 h 1233677"/>
                <a:gd name="connsiteX22" fmla="*/ 849535 w 1478565"/>
                <a:gd name="connsiteY22" fmla="*/ 1167670 h 1233677"/>
                <a:gd name="connsiteX23" fmla="*/ 1039558 w 1478565"/>
                <a:gd name="connsiteY23" fmla="*/ 1039559 h 1233677"/>
                <a:gd name="connsiteX24" fmla="*/ 1167670 w 1478565"/>
                <a:gd name="connsiteY24" fmla="*/ 849535 h 1233677"/>
                <a:gd name="connsiteX25" fmla="*/ 1214628 w 1478565"/>
                <a:gd name="connsiteY25" fmla="*/ 616839 h 1233677"/>
                <a:gd name="connsiteX26" fmla="*/ 1214628 w 1478565"/>
                <a:gd name="connsiteY26" fmla="*/ 607314 h 1233677"/>
                <a:gd name="connsiteX27" fmla="*/ 1478566 w 1478565"/>
                <a:gd name="connsiteY27" fmla="*/ 607314 h 1233677"/>
                <a:gd name="connsiteX28" fmla="*/ 1478566 w 1478565"/>
                <a:gd name="connsiteY28" fmla="*/ 626364 h 1233677"/>
                <a:gd name="connsiteX29" fmla="*/ 1233583 w 1478565"/>
                <a:gd name="connsiteY29" fmla="*/ 626364 h 1233677"/>
                <a:gd name="connsiteX30" fmla="*/ 1185196 w 1478565"/>
                <a:gd name="connsiteY30" fmla="*/ 856964 h 1233677"/>
                <a:gd name="connsiteX31" fmla="*/ 1052989 w 1478565"/>
                <a:gd name="connsiteY31" fmla="*/ 1052989 h 1233677"/>
                <a:gd name="connsiteX32" fmla="*/ 856964 w 1478565"/>
                <a:gd name="connsiteY32" fmla="*/ 1185196 h 1233677"/>
                <a:gd name="connsiteX33" fmla="*/ 616839 w 1478565"/>
                <a:gd name="connsiteY33" fmla="*/ 1233678 h 123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78565" h="1233677">
                  <a:moveTo>
                    <a:pt x="616839" y="1233678"/>
                  </a:moveTo>
                  <a:cubicBezTo>
                    <a:pt x="533591" y="1233678"/>
                    <a:pt x="452819" y="1217390"/>
                    <a:pt x="376714" y="1185196"/>
                  </a:cubicBezTo>
                  <a:cubicBezTo>
                    <a:pt x="303276" y="1154144"/>
                    <a:pt x="237268" y="1109663"/>
                    <a:pt x="180689" y="1052989"/>
                  </a:cubicBezTo>
                  <a:cubicBezTo>
                    <a:pt x="124015" y="996315"/>
                    <a:pt x="79534" y="930402"/>
                    <a:pt x="48482" y="856964"/>
                  </a:cubicBezTo>
                  <a:cubicBezTo>
                    <a:pt x="16288" y="780955"/>
                    <a:pt x="0" y="700183"/>
                    <a:pt x="0" y="616839"/>
                  </a:cubicBezTo>
                  <a:cubicBezTo>
                    <a:pt x="0" y="533495"/>
                    <a:pt x="16288" y="452819"/>
                    <a:pt x="48482" y="376714"/>
                  </a:cubicBezTo>
                  <a:cubicBezTo>
                    <a:pt x="79534" y="303276"/>
                    <a:pt x="124015" y="237268"/>
                    <a:pt x="180689" y="180689"/>
                  </a:cubicBezTo>
                  <a:cubicBezTo>
                    <a:pt x="237363" y="124016"/>
                    <a:pt x="303276" y="79534"/>
                    <a:pt x="376714" y="48482"/>
                  </a:cubicBezTo>
                  <a:cubicBezTo>
                    <a:pt x="452723" y="16288"/>
                    <a:pt x="533495" y="0"/>
                    <a:pt x="616839" y="0"/>
                  </a:cubicBezTo>
                  <a:cubicBezTo>
                    <a:pt x="700183" y="0"/>
                    <a:pt x="780860" y="16288"/>
                    <a:pt x="856964" y="48482"/>
                  </a:cubicBezTo>
                  <a:cubicBezTo>
                    <a:pt x="930402" y="79534"/>
                    <a:pt x="996410" y="124016"/>
                    <a:pt x="1052989" y="180689"/>
                  </a:cubicBezTo>
                  <a:lnTo>
                    <a:pt x="1039558" y="194120"/>
                  </a:lnTo>
                  <a:cubicBezTo>
                    <a:pt x="984695" y="139256"/>
                    <a:pt x="920782" y="96107"/>
                    <a:pt x="849535" y="66008"/>
                  </a:cubicBezTo>
                  <a:cubicBezTo>
                    <a:pt x="775811" y="34862"/>
                    <a:pt x="697611" y="19050"/>
                    <a:pt x="616839" y="19050"/>
                  </a:cubicBezTo>
                  <a:cubicBezTo>
                    <a:pt x="536162" y="19050"/>
                    <a:pt x="457867" y="34862"/>
                    <a:pt x="384143" y="66008"/>
                  </a:cubicBezTo>
                  <a:cubicBezTo>
                    <a:pt x="312992" y="96107"/>
                    <a:pt x="248983" y="139256"/>
                    <a:pt x="194119" y="194120"/>
                  </a:cubicBezTo>
                  <a:cubicBezTo>
                    <a:pt x="139256" y="248984"/>
                    <a:pt x="96107" y="312896"/>
                    <a:pt x="66008" y="384143"/>
                  </a:cubicBezTo>
                  <a:cubicBezTo>
                    <a:pt x="34861" y="457867"/>
                    <a:pt x="19050" y="536067"/>
                    <a:pt x="19050" y="616839"/>
                  </a:cubicBezTo>
                  <a:cubicBezTo>
                    <a:pt x="19050" y="697611"/>
                    <a:pt x="34861" y="775811"/>
                    <a:pt x="66008" y="849535"/>
                  </a:cubicBezTo>
                  <a:cubicBezTo>
                    <a:pt x="96107" y="920686"/>
                    <a:pt x="139256" y="984599"/>
                    <a:pt x="194119" y="1039559"/>
                  </a:cubicBezTo>
                  <a:cubicBezTo>
                    <a:pt x="248983" y="1094423"/>
                    <a:pt x="312992" y="1137571"/>
                    <a:pt x="384143" y="1167670"/>
                  </a:cubicBezTo>
                  <a:cubicBezTo>
                    <a:pt x="457867" y="1198817"/>
                    <a:pt x="536067" y="1214628"/>
                    <a:pt x="616839" y="1214628"/>
                  </a:cubicBezTo>
                  <a:cubicBezTo>
                    <a:pt x="697516" y="1214628"/>
                    <a:pt x="775811" y="1198817"/>
                    <a:pt x="849535" y="1167670"/>
                  </a:cubicBezTo>
                  <a:cubicBezTo>
                    <a:pt x="920687" y="1137571"/>
                    <a:pt x="984599" y="1094423"/>
                    <a:pt x="1039558" y="1039559"/>
                  </a:cubicBezTo>
                  <a:cubicBezTo>
                    <a:pt x="1094423" y="984695"/>
                    <a:pt x="1137571" y="920686"/>
                    <a:pt x="1167670" y="849535"/>
                  </a:cubicBezTo>
                  <a:cubicBezTo>
                    <a:pt x="1198817" y="775811"/>
                    <a:pt x="1214628" y="697611"/>
                    <a:pt x="1214628" y="616839"/>
                  </a:cubicBezTo>
                  <a:lnTo>
                    <a:pt x="1214628" y="607314"/>
                  </a:lnTo>
                  <a:lnTo>
                    <a:pt x="1478566" y="607314"/>
                  </a:lnTo>
                  <a:lnTo>
                    <a:pt x="1478566" y="626364"/>
                  </a:lnTo>
                  <a:lnTo>
                    <a:pt x="1233583" y="626364"/>
                  </a:lnTo>
                  <a:cubicBezTo>
                    <a:pt x="1232345" y="706279"/>
                    <a:pt x="1216152" y="783812"/>
                    <a:pt x="1185196" y="856964"/>
                  </a:cubicBezTo>
                  <a:cubicBezTo>
                    <a:pt x="1154144" y="930402"/>
                    <a:pt x="1109663" y="996410"/>
                    <a:pt x="1052989" y="1052989"/>
                  </a:cubicBezTo>
                  <a:cubicBezTo>
                    <a:pt x="996315" y="1109663"/>
                    <a:pt x="930402" y="1154144"/>
                    <a:pt x="856964" y="1185196"/>
                  </a:cubicBezTo>
                  <a:cubicBezTo>
                    <a:pt x="780860" y="1217295"/>
                    <a:pt x="700088" y="1233678"/>
                    <a:pt x="616839" y="1233678"/>
                  </a:cubicBezTo>
                  <a:close/>
                </a:path>
              </a:pathLst>
            </a:custGeom>
            <a:solidFill>
              <a:srgbClr val="2EAA93"/>
            </a:solidFill>
            <a:ln w="9525" cap="flat">
              <a:solidFill>
                <a:srgbClr val="2EAA93"/>
              </a:solidFill>
              <a:prstDash val="solid"/>
              <a:miter/>
            </a:ln>
          </p:spPr>
          <p:txBody>
            <a:bodyPr rtlCol="0" anchor="ctr"/>
            <a:lstStyle/>
            <a:p>
              <a:endParaRPr lang="en-US" dirty="0">
                <a:latin typeface="Gill Sans MT" panose="020B0502020104020203" pitchFamily="34" charset="0"/>
              </a:endParaRPr>
            </a:p>
          </p:txBody>
        </p:sp>
        <p:sp>
          <p:nvSpPr>
            <p:cNvPr id="5" name="Freeform: Shape 4">
              <a:extLst>
                <a:ext uri="{FF2B5EF4-FFF2-40B4-BE49-F238E27FC236}">
                  <a16:creationId xmlns:a16="http://schemas.microsoft.com/office/drawing/2014/main" id="{938B3DD7-C31E-47DE-ABE7-21CC8E1B1233}"/>
                </a:ext>
              </a:extLst>
            </p:cNvPr>
            <p:cNvSpPr/>
            <p:nvPr/>
          </p:nvSpPr>
          <p:spPr>
            <a:xfrm>
              <a:off x="3198377" y="4071396"/>
              <a:ext cx="192280" cy="309617"/>
            </a:xfrm>
            <a:custGeom>
              <a:avLst/>
              <a:gdLst>
                <a:gd name="connsiteX0" fmla="*/ 12954 w 96773"/>
                <a:gd name="connsiteY0" fmla="*/ 155829 h 155828"/>
                <a:gd name="connsiteX1" fmla="*/ 0 w 96773"/>
                <a:gd name="connsiteY1" fmla="*/ 141827 h 155828"/>
                <a:gd name="connsiteX2" fmla="*/ 68771 w 96773"/>
                <a:gd name="connsiteY2" fmla="*/ 77914 h 155828"/>
                <a:gd name="connsiteX3" fmla="*/ 0 w 96773"/>
                <a:gd name="connsiteY3" fmla="*/ 14002 h 155828"/>
                <a:gd name="connsiteX4" fmla="*/ 12954 w 96773"/>
                <a:gd name="connsiteY4" fmla="*/ 0 h 155828"/>
                <a:gd name="connsiteX5" fmla="*/ 96774 w 96773"/>
                <a:gd name="connsiteY5" fmla="*/ 77914 h 15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73" h="155828">
                  <a:moveTo>
                    <a:pt x="12954" y="155829"/>
                  </a:moveTo>
                  <a:lnTo>
                    <a:pt x="0" y="141827"/>
                  </a:lnTo>
                  <a:lnTo>
                    <a:pt x="68771" y="77914"/>
                  </a:lnTo>
                  <a:lnTo>
                    <a:pt x="0" y="14002"/>
                  </a:lnTo>
                  <a:lnTo>
                    <a:pt x="12954" y="0"/>
                  </a:lnTo>
                  <a:lnTo>
                    <a:pt x="96774" y="77914"/>
                  </a:lnTo>
                  <a:close/>
                </a:path>
              </a:pathLst>
            </a:custGeom>
            <a:solidFill>
              <a:srgbClr val="2EAA93"/>
            </a:solidFill>
            <a:ln w="9525" cap="flat">
              <a:noFill/>
              <a:prstDash val="solid"/>
              <a:miter/>
            </a:ln>
          </p:spPr>
          <p:txBody>
            <a:bodyPr rtlCol="0" anchor="ctr"/>
            <a:lstStyle/>
            <a:p>
              <a:endParaRPr lang="en-US" dirty="0">
                <a:latin typeface="Gill Sans MT" panose="020B0502020104020203" pitchFamily="34" charset="0"/>
              </a:endParaRPr>
            </a:p>
          </p:txBody>
        </p:sp>
      </p:grpSp>
      <p:grpSp>
        <p:nvGrpSpPr>
          <p:cNvPr id="9" name="Graphic 7">
            <a:extLst>
              <a:ext uri="{FF2B5EF4-FFF2-40B4-BE49-F238E27FC236}">
                <a16:creationId xmlns:a16="http://schemas.microsoft.com/office/drawing/2014/main" id="{D665B0D9-DB47-4A19-9EE3-3359E97368C4}"/>
              </a:ext>
            </a:extLst>
          </p:cNvPr>
          <p:cNvGrpSpPr/>
          <p:nvPr/>
        </p:nvGrpSpPr>
        <p:grpSpPr>
          <a:xfrm>
            <a:off x="3389522" y="3000598"/>
            <a:ext cx="2978660" cy="2451211"/>
            <a:chOff x="2803545" y="7650860"/>
            <a:chExt cx="1499139" cy="1233677"/>
          </a:xfrm>
          <a:solidFill>
            <a:srgbClr val="2EAA93"/>
          </a:solidFill>
        </p:grpSpPr>
        <p:sp>
          <p:nvSpPr>
            <p:cNvPr id="10" name="Freeform: Shape 9">
              <a:extLst>
                <a:ext uri="{FF2B5EF4-FFF2-40B4-BE49-F238E27FC236}">
                  <a16:creationId xmlns:a16="http://schemas.microsoft.com/office/drawing/2014/main" id="{532E9F81-B0D6-411C-A062-EEB036266D4B}"/>
                </a:ext>
              </a:extLst>
            </p:cNvPr>
            <p:cNvSpPr/>
            <p:nvPr/>
          </p:nvSpPr>
          <p:spPr>
            <a:xfrm>
              <a:off x="2803545" y="7650860"/>
              <a:ext cx="1478565" cy="1233677"/>
            </a:xfrm>
            <a:custGeom>
              <a:avLst/>
              <a:gdLst>
                <a:gd name="connsiteX0" fmla="*/ 616839 w 1478565"/>
                <a:gd name="connsiteY0" fmla="*/ 1233678 h 1233677"/>
                <a:gd name="connsiteX1" fmla="*/ 376714 w 1478565"/>
                <a:gd name="connsiteY1" fmla="*/ 1185196 h 1233677"/>
                <a:gd name="connsiteX2" fmla="*/ 180689 w 1478565"/>
                <a:gd name="connsiteY2" fmla="*/ 1052989 h 1233677"/>
                <a:gd name="connsiteX3" fmla="*/ 48482 w 1478565"/>
                <a:gd name="connsiteY3" fmla="*/ 856964 h 1233677"/>
                <a:gd name="connsiteX4" fmla="*/ 0 w 1478565"/>
                <a:gd name="connsiteY4" fmla="*/ 616839 h 1233677"/>
                <a:gd name="connsiteX5" fmla="*/ 48482 w 1478565"/>
                <a:gd name="connsiteY5" fmla="*/ 376714 h 1233677"/>
                <a:gd name="connsiteX6" fmla="*/ 180689 w 1478565"/>
                <a:gd name="connsiteY6" fmla="*/ 180689 h 1233677"/>
                <a:gd name="connsiteX7" fmla="*/ 376714 w 1478565"/>
                <a:gd name="connsiteY7" fmla="*/ 48482 h 1233677"/>
                <a:gd name="connsiteX8" fmla="*/ 616839 w 1478565"/>
                <a:gd name="connsiteY8" fmla="*/ 0 h 1233677"/>
                <a:gd name="connsiteX9" fmla="*/ 856964 w 1478565"/>
                <a:gd name="connsiteY9" fmla="*/ 48482 h 1233677"/>
                <a:gd name="connsiteX10" fmla="*/ 1052989 w 1478565"/>
                <a:gd name="connsiteY10" fmla="*/ 180689 h 1233677"/>
                <a:gd name="connsiteX11" fmla="*/ 1039559 w 1478565"/>
                <a:gd name="connsiteY11" fmla="*/ 194120 h 1233677"/>
                <a:gd name="connsiteX12" fmla="*/ 849535 w 1478565"/>
                <a:gd name="connsiteY12" fmla="*/ 66008 h 1233677"/>
                <a:gd name="connsiteX13" fmla="*/ 616839 w 1478565"/>
                <a:gd name="connsiteY13" fmla="*/ 19050 h 1233677"/>
                <a:gd name="connsiteX14" fmla="*/ 384143 w 1478565"/>
                <a:gd name="connsiteY14" fmla="*/ 66008 h 1233677"/>
                <a:gd name="connsiteX15" fmla="*/ 194120 w 1478565"/>
                <a:gd name="connsiteY15" fmla="*/ 194120 h 1233677"/>
                <a:gd name="connsiteX16" fmla="*/ 66008 w 1478565"/>
                <a:gd name="connsiteY16" fmla="*/ 384143 h 1233677"/>
                <a:gd name="connsiteX17" fmla="*/ 19050 w 1478565"/>
                <a:gd name="connsiteY17" fmla="*/ 616839 h 1233677"/>
                <a:gd name="connsiteX18" fmla="*/ 66008 w 1478565"/>
                <a:gd name="connsiteY18" fmla="*/ 849535 h 1233677"/>
                <a:gd name="connsiteX19" fmla="*/ 194120 w 1478565"/>
                <a:gd name="connsiteY19" fmla="*/ 1039559 h 1233677"/>
                <a:gd name="connsiteX20" fmla="*/ 384143 w 1478565"/>
                <a:gd name="connsiteY20" fmla="*/ 1167670 h 1233677"/>
                <a:gd name="connsiteX21" fmla="*/ 616839 w 1478565"/>
                <a:gd name="connsiteY21" fmla="*/ 1214628 h 1233677"/>
                <a:gd name="connsiteX22" fmla="*/ 849535 w 1478565"/>
                <a:gd name="connsiteY22" fmla="*/ 1167670 h 1233677"/>
                <a:gd name="connsiteX23" fmla="*/ 1039559 w 1478565"/>
                <a:gd name="connsiteY23" fmla="*/ 1039559 h 1233677"/>
                <a:gd name="connsiteX24" fmla="*/ 1167670 w 1478565"/>
                <a:gd name="connsiteY24" fmla="*/ 849535 h 1233677"/>
                <a:gd name="connsiteX25" fmla="*/ 1214628 w 1478565"/>
                <a:gd name="connsiteY25" fmla="*/ 616839 h 1233677"/>
                <a:gd name="connsiteX26" fmla="*/ 1214628 w 1478565"/>
                <a:gd name="connsiteY26" fmla="*/ 607314 h 1233677"/>
                <a:gd name="connsiteX27" fmla="*/ 1478566 w 1478565"/>
                <a:gd name="connsiteY27" fmla="*/ 607314 h 1233677"/>
                <a:gd name="connsiteX28" fmla="*/ 1478566 w 1478565"/>
                <a:gd name="connsiteY28" fmla="*/ 626364 h 1233677"/>
                <a:gd name="connsiteX29" fmla="*/ 1233488 w 1478565"/>
                <a:gd name="connsiteY29" fmla="*/ 626364 h 1233677"/>
                <a:gd name="connsiteX30" fmla="*/ 1185101 w 1478565"/>
                <a:gd name="connsiteY30" fmla="*/ 856964 h 1233677"/>
                <a:gd name="connsiteX31" fmla="*/ 1052893 w 1478565"/>
                <a:gd name="connsiteY31" fmla="*/ 1052989 h 1233677"/>
                <a:gd name="connsiteX32" fmla="*/ 856869 w 1478565"/>
                <a:gd name="connsiteY32" fmla="*/ 1185196 h 1233677"/>
                <a:gd name="connsiteX33" fmla="*/ 616839 w 1478565"/>
                <a:gd name="connsiteY33" fmla="*/ 1233678 h 123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78565" h="1233677">
                  <a:moveTo>
                    <a:pt x="616839" y="1233678"/>
                  </a:moveTo>
                  <a:cubicBezTo>
                    <a:pt x="533591" y="1233678"/>
                    <a:pt x="452819" y="1217390"/>
                    <a:pt x="376714" y="1185196"/>
                  </a:cubicBezTo>
                  <a:cubicBezTo>
                    <a:pt x="303276" y="1154144"/>
                    <a:pt x="237268" y="1109663"/>
                    <a:pt x="180689" y="1052989"/>
                  </a:cubicBezTo>
                  <a:cubicBezTo>
                    <a:pt x="124016" y="996315"/>
                    <a:pt x="79534" y="930402"/>
                    <a:pt x="48482" y="856964"/>
                  </a:cubicBezTo>
                  <a:cubicBezTo>
                    <a:pt x="16288" y="780955"/>
                    <a:pt x="0" y="700183"/>
                    <a:pt x="0" y="616839"/>
                  </a:cubicBezTo>
                  <a:cubicBezTo>
                    <a:pt x="0" y="533495"/>
                    <a:pt x="16288" y="452819"/>
                    <a:pt x="48482" y="376714"/>
                  </a:cubicBezTo>
                  <a:cubicBezTo>
                    <a:pt x="79534" y="303276"/>
                    <a:pt x="124016" y="237268"/>
                    <a:pt x="180689" y="180689"/>
                  </a:cubicBezTo>
                  <a:cubicBezTo>
                    <a:pt x="237363" y="124016"/>
                    <a:pt x="303276" y="79534"/>
                    <a:pt x="376714" y="48482"/>
                  </a:cubicBezTo>
                  <a:cubicBezTo>
                    <a:pt x="452723" y="16288"/>
                    <a:pt x="533495" y="0"/>
                    <a:pt x="616839" y="0"/>
                  </a:cubicBezTo>
                  <a:cubicBezTo>
                    <a:pt x="700088" y="0"/>
                    <a:pt x="780859" y="16288"/>
                    <a:pt x="856964" y="48482"/>
                  </a:cubicBezTo>
                  <a:cubicBezTo>
                    <a:pt x="930402" y="79534"/>
                    <a:pt x="996410" y="124016"/>
                    <a:pt x="1052989" y="180689"/>
                  </a:cubicBezTo>
                  <a:lnTo>
                    <a:pt x="1039559" y="194120"/>
                  </a:lnTo>
                  <a:cubicBezTo>
                    <a:pt x="984694" y="139256"/>
                    <a:pt x="920782" y="96107"/>
                    <a:pt x="849535" y="66008"/>
                  </a:cubicBezTo>
                  <a:cubicBezTo>
                    <a:pt x="775811" y="34862"/>
                    <a:pt x="697611" y="19050"/>
                    <a:pt x="616839" y="19050"/>
                  </a:cubicBezTo>
                  <a:cubicBezTo>
                    <a:pt x="536162" y="19050"/>
                    <a:pt x="457867" y="34862"/>
                    <a:pt x="384143" y="66008"/>
                  </a:cubicBezTo>
                  <a:cubicBezTo>
                    <a:pt x="312992" y="96107"/>
                    <a:pt x="249079" y="139256"/>
                    <a:pt x="194120" y="194120"/>
                  </a:cubicBezTo>
                  <a:cubicBezTo>
                    <a:pt x="139256" y="248984"/>
                    <a:pt x="96107" y="312992"/>
                    <a:pt x="66008" y="384143"/>
                  </a:cubicBezTo>
                  <a:cubicBezTo>
                    <a:pt x="34862" y="457867"/>
                    <a:pt x="19050" y="536067"/>
                    <a:pt x="19050" y="616839"/>
                  </a:cubicBezTo>
                  <a:cubicBezTo>
                    <a:pt x="19050" y="697611"/>
                    <a:pt x="34862" y="775811"/>
                    <a:pt x="66008" y="849535"/>
                  </a:cubicBezTo>
                  <a:cubicBezTo>
                    <a:pt x="96107" y="920686"/>
                    <a:pt x="139256" y="984599"/>
                    <a:pt x="194120" y="1039559"/>
                  </a:cubicBezTo>
                  <a:cubicBezTo>
                    <a:pt x="248984" y="1094423"/>
                    <a:pt x="312992" y="1137571"/>
                    <a:pt x="384143" y="1167670"/>
                  </a:cubicBezTo>
                  <a:cubicBezTo>
                    <a:pt x="457867" y="1198817"/>
                    <a:pt x="536067" y="1214628"/>
                    <a:pt x="616839" y="1214628"/>
                  </a:cubicBezTo>
                  <a:cubicBezTo>
                    <a:pt x="697516" y="1214628"/>
                    <a:pt x="775811" y="1198817"/>
                    <a:pt x="849535" y="1167670"/>
                  </a:cubicBezTo>
                  <a:cubicBezTo>
                    <a:pt x="920686" y="1137571"/>
                    <a:pt x="984599" y="1094423"/>
                    <a:pt x="1039559" y="1039559"/>
                  </a:cubicBezTo>
                  <a:cubicBezTo>
                    <a:pt x="1094423" y="984695"/>
                    <a:pt x="1137571" y="920686"/>
                    <a:pt x="1167670" y="849535"/>
                  </a:cubicBezTo>
                  <a:cubicBezTo>
                    <a:pt x="1198817" y="775811"/>
                    <a:pt x="1214628" y="697611"/>
                    <a:pt x="1214628" y="616839"/>
                  </a:cubicBezTo>
                  <a:lnTo>
                    <a:pt x="1214628" y="607314"/>
                  </a:lnTo>
                  <a:lnTo>
                    <a:pt x="1478566" y="607314"/>
                  </a:lnTo>
                  <a:lnTo>
                    <a:pt x="1478566" y="626364"/>
                  </a:lnTo>
                  <a:lnTo>
                    <a:pt x="1233488" y="626364"/>
                  </a:lnTo>
                  <a:cubicBezTo>
                    <a:pt x="1232249" y="706279"/>
                    <a:pt x="1216057" y="783812"/>
                    <a:pt x="1185101" y="856964"/>
                  </a:cubicBezTo>
                  <a:cubicBezTo>
                    <a:pt x="1154049" y="930402"/>
                    <a:pt x="1109567" y="996410"/>
                    <a:pt x="1052893" y="1052989"/>
                  </a:cubicBezTo>
                  <a:cubicBezTo>
                    <a:pt x="996220" y="1109663"/>
                    <a:pt x="930307" y="1154144"/>
                    <a:pt x="856869" y="1185196"/>
                  </a:cubicBezTo>
                  <a:cubicBezTo>
                    <a:pt x="780859" y="1217295"/>
                    <a:pt x="700088" y="1233678"/>
                    <a:pt x="616839" y="1233678"/>
                  </a:cubicBezTo>
                  <a:close/>
                </a:path>
              </a:pathLst>
            </a:custGeom>
            <a:grpFill/>
            <a:ln w="9525" cap="flat">
              <a:solidFill>
                <a:srgbClr val="2EAA93"/>
              </a:solidFill>
              <a:prstDash val="solid"/>
              <a:miter/>
            </a:ln>
          </p:spPr>
          <p:txBody>
            <a:bodyPr rtlCol="0" anchor="ctr"/>
            <a:lstStyle/>
            <a:p>
              <a:endParaRPr lang="en-US" dirty="0">
                <a:latin typeface="Gill Sans MT" panose="020B0502020104020203" pitchFamily="34" charset="0"/>
              </a:endParaRPr>
            </a:p>
          </p:txBody>
        </p:sp>
        <p:sp>
          <p:nvSpPr>
            <p:cNvPr id="11" name="Freeform: Shape 10">
              <a:extLst>
                <a:ext uri="{FF2B5EF4-FFF2-40B4-BE49-F238E27FC236}">
                  <a16:creationId xmlns:a16="http://schemas.microsoft.com/office/drawing/2014/main" id="{5CA323C7-422A-4344-9EB1-EB8DD4532ED0}"/>
                </a:ext>
              </a:extLst>
            </p:cNvPr>
            <p:cNvSpPr/>
            <p:nvPr/>
          </p:nvSpPr>
          <p:spPr>
            <a:xfrm>
              <a:off x="4205911" y="8189785"/>
              <a:ext cx="96774" cy="155828"/>
            </a:xfrm>
            <a:custGeom>
              <a:avLst/>
              <a:gdLst>
                <a:gd name="connsiteX0" fmla="*/ 12954 w 96774"/>
                <a:gd name="connsiteY0" fmla="*/ 155829 h 155828"/>
                <a:gd name="connsiteX1" fmla="*/ 0 w 96774"/>
                <a:gd name="connsiteY1" fmla="*/ 141827 h 155828"/>
                <a:gd name="connsiteX2" fmla="*/ 68771 w 96774"/>
                <a:gd name="connsiteY2" fmla="*/ 77914 h 155828"/>
                <a:gd name="connsiteX3" fmla="*/ 0 w 96774"/>
                <a:gd name="connsiteY3" fmla="*/ 14002 h 155828"/>
                <a:gd name="connsiteX4" fmla="*/ 12954 w 96774"/>
                <a:gd name="connsiteY4" fmla="*/ 0 h 155828"/>
                <a:gd name="connsiteX5" fmla="*/ 96774 w 96774"/>
                <a:gd name="connsiteY5" fmla="*/ 77914 h 15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74" h="155828">
                  <a:moveTo>
                    <a:pt x="12954" y="155829"/>
                  </a:moveTo>
                  <a:lnTo>
                    <a:pt x="0" y="141827"/>
                  </a:lnTo>
                  <a:lnTo>
                    <a:pt x="68771" y="77914"/>
                  </a:lnTo>
                  <a:lnTo>
                    <a:pt x="0" y="14002"/>
                  </a:lnTo>
                  <a:lnTo>
                    <a:pt x="12954" y="0"/>
                  </a:lnTo>
                  <a:lnTo>
                    <a:pt x="96774" y="77914"/>
                  </a:lnTo>
                  <a:close/>
                </a:path>
              </a:pathLst>
            </a:custGeom>
            <a:grpFill/>
            <a:ln w="9525" cap="flat">
              <a:solidFill>
                <a:srgbClr val="2EAA93"/>
              </a:solidFill>
              <a:prstDash val="solid"/>
              <a:miter/>
            </a:ln>
          </p:spPr>
          <p:txBody>
            <a:bodyPr rtlCol="0" anchor="ctr"/>
            <a:lstStyle/>
            <a:p>
              <a:endParaRPr lang="en-US" dirty="0">
                <a:latin typeface="Gill Sans MT" panose="020B0502020104020203" pitchFamily="34" charset="0"/>
              </a:endParaRPr>
            </a:p>
          </p:txBody>
        </p:sp>
      </p:grpSp>
      <p:sp>
        <p:nvSpPr>
          <p:cNvPr id="15" name="Freeform: Shape 14">
            <a:extLst>
              <a:ext uri="{FF2B5EF4-FFF2-40B4-BE49-F238E27FC236}">
                <a16:creationId xmlns:a16="http://schemas.microsoft.com/office/drawing/2014/main" id="{30F56304-EC11-4D15-B2A8-C6DBB11EA4B6}"/>
              </a:ext>
            </a:extLst>
          </p:cNvPr>
          <p:cNvSpPr/>
          <p:nvPr/>
        </p:nvSpPr>
        <p:spPr>
          <a:xfrm>
            <a:off x="9346268" y="3000598"/>
            <a:ext cx="2451211" cy="2451211"/>
          </a:xfrm>
          <a:custGeom>
            <a:avLst/>
            <a:gdLst>
              <a:gd name="connsiteX0" fmla="*/ 616839 w 1233677"/>
              <a:gd name="connsiteY0" fmla="*/ 1233678 h 1233677"/>
              <a:gd name="connsiteX1" fmla="*/ 376714 w 1233677"/>
              <a:gd name="connsiteY1" fmla="*/ 1185196 h 1233677"/>
              <a:gd name="connsiteX2" fmla="*/ 180689 w 1233677"/>
              <a:gd name="connsiteY2" fmla="*/ 1052989 h 1233677"/>
              <a:gd name="connsiteX3" fmla="*/ 48482 w 1233677"/>
              <a:gd name="connsiteY3" fmla="*/ 856964 h 1233677"/>
              <a:gd name="connsiteX4" fmla="*/ 0 w 1233677"/>
              <a:gd name="connsiteY4" fmla="*/ 616839 h 1233677"/>
              <a:gd name="connsiteX5" fmla="*/ 48482 w 1233677"/>
              <a:gd name="connsiteY5" fmla="*/ 376714 h 1233677"/>
              <a:gd name="connsiteX6" fmla="*/ 180689 w 1233677"/>
              <a:gd name="connsiteY6" fmla="*/ 180689 h 1233677"/>
              <a:gd name="connsiteX7" fmla="*/ 376714 w 1233677"/>
              <a:gd name="connsiteY7" fmla="*/ 48482 h 1233677"/>
              <a:gd name="connsiteX8" fmla="*/ 616839 w 1233677"/>
              <a:gd name="connsiteY8" fmla="*/ 0 h 1233677"/>
              <a:gd name="connsiteX9" fmla="*/ 856964 w 1233677"/>
              <a:gd name="connsiteY9" fmla="*/ 48482 h 1233677"/>
              <a:gd name="connsiteX10" fmla="*/ 1052989 w 1233677"/>
              <a:gd name="connsiteY10" fmla="*/ 180689 h 1233677"/>
              <a:gd name="connsiteX11" fmla="*/ 1039559 w 1233677"/>
              <a:gd name="connsiteY11" fmla="*/ 194120 h 1233677"/>
              <a:gd name="connsiteX12" fmla="*/ 849535 w 1233677"/>
              <a:gd name="connsiteY12" fmla="*/ 66008 h 1233677"/>
              <a:gd name="connsiteX13" fmla="*/ 616839 w 1233677"/>
              <a:gd name="connsiteY13" fmla="*/ 19050 h 1233677"/>
              <a:gd name="connsiteX14" fmla="*/ 384143 w 1233677"/>
              <a:gd name="connsiteY14" fmla="*/ 66008 h 1233677"/>
              <a:gd name="connsiteX15" fmla="*/ 194120 w 1233677"/>
              <a:gd name="connsiteY15" fmla="*/ 194120 h 1233677"/>
              <a:gd name="connsiteX16" fmla="*/ 66008 w 1233677"/>
              <a:gd name="connsiteY16" fmla="*/ 384143 h 1233677"/>
              <a:gd name="connsiteX17" fmla="*/ 19050 w 1233677"/>
              <a:gd name="connsiteY17" fmla="*/ 616839 h 1233677"/>
              <a:gd name="connsiteX18" fmla="*/ 66008 w 1233677"/>
              <a:gd name="connsiteY18" fmla="*/ 849535 h 1233677"/>
              <a:gd name="connsiteX19" fmla="*/ 194120 w 1233677"/>
              <a:gd name="connsiteY19" fmla="*/ 1039559 h 1233677"/>
              <a:gd name="connsiteX20" fmla="*/ 384143 w 1233677"/>
              <a:gd name="connsiteY20" fmla="*/ 1167670 h 1233677"/>
              <a:gd name="connsiteX21" fmla="*/ 616839 w 1233677"/>
              <a:gd name="connsiteY21" fmla="*/ 1214628 h 1233677"/>
              <a:gd name="connsiteX22" fmla="*/ 849535 w 1233677"/>
              <a:gd name="connsiteY22" fmla="*/ 1167670 h 1233677"/>
              <a:gd name="connsiteX23" fmla="*/ 1039559 w 1233677"/>
              <a:gd name="connsiteY23" fmla="*/ 1039559 h 1233677"/>
              <a:gd name="connsiteX24" fmla="*/ 1167670 w 1233677"/>
              <a:gd name="connsiteY24" fmla="*/ 849535 h 1233677"/>
              <a:gd name="connsiteX25" fmla="*/ 1214628 w 1233677"/>
              <a:gd name="connsiteY25" fmla="*/ 616839 h 1233677"/>
              <a:gd name="connsiteX26" fmla="*/ 1233678 w 1233677"/>
              <a:gd name="connsiteY26" fmla="*/ 616839 h 1233677"/>
              <a:gd name="connsiteX27" fmla="*/ 1185196 w 1233677"/>
              <a:gd name="connsiteY27" fmla="*/ 856964 h 1233677"/>
              <a:gd name="connsiteX28" fmla="*/ 1052989 w 1233677"/>
              <a:gd name="connsiteY28" fmla="*/ 1052989 h 1233677"/>
              <a:gd name="connsiteX29" fmla="*/ 856964 w 1233677"/>
              <a:gd name="connsiteY29" fmla="*/ 1185196 h 1233677"/>
              <a:gd name="connsiteX30" fmla="*/ 616839 w 1233677"/>
              <a:gd name="connsiteY30" fmla="*/ 1233678 h 123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3677" h="1233677">
                <a:moveTo>
                  <a:pt x="616839" y="1233678"/>
                </a:moveTo>
                <a:cubicBezTo>
                  <a:pt x="533590" y="1233678"/>
                  <a:pt x="452819" y="1217390"/>
                  <a:pt x="376714" y="1185196"/>
                </a:cubicBezTo>
                <a:cubicBezTo>
                  <a:pt x="303276" y="1154144"/>
                  <a:pt x="237268" y="1109663"/>
                  <a:pt x="180689" y="1052989"/>
                </a:cubicBezTo>
                <a:cubicBezTo>
                  <a:pt x="124015" y="996315"/>
                  <a:pt x="79534" y="930402"/>
                  <a:pt x="48482" y="856964"/>
                </a:cubicBezTo>
                <a:cubicBezTo>
                  <a:pt x="16288" y="780955"/>
                  <a:pt x="0" y="700183"/>
                  <a:pt x="0" y="616839"/>
                </a:cubicBezTo>
                <a:cubicBezTo>
                  <a:pt x="0" y="533495"/>
                  <a:pt x="16288" y="452819"/>
                  <a:pt x="48482" y="376714"/>
                </a:cubicBezTo>
                <a:cubicBezTo>
                  <a:pt x="79534" y="303276"/>
                  <a:pt x="124015" y="237268"/>
                  <a:pt x="180689" y="180689"/>
                </a:cubicBezTo>
                <a:cubicBezTo>
                  <a:pt x="237363" y="124016"/>
                  <a:pt x="303276" y="79534"/>
                  <a:pt x="376714" y="48482"/>
                </a:cubicBezTo>
                <a:cubicBezTo>
                  <a:pt x="452723" y="16288"/>
                  <a:pt x="533495" y="0"/>
                  <a:pt x="616839" y="0"/>
                </a:cubicBezTo>
                <a:cubicBezTo>
                  <a:pt x="700088" y="0"/>
                  <a:pt x="780860" y="16288"/>
                  <a:pt x="856964" y="48482"/>
                </a:cubicBezTo>
                <a:cubicBezTo>
                  <a:pt x="930402" y="79534"/>
                  <a:pt x="996410" y="124016"/>
                  <a:pt x="1052989" y="180689"/>
                </a:cubicBezTo>
                <a:lnTo>
                  <a:pt x="1039559" y="194120"/>
                </a:lnTo>
                <a:cubicBezTo>
                  <a:pt x="984695" y="139256"/>
                  <a:pt x="920782" y="96107"/>
                  <a:pt x="849535" y="66008"/>
                </a:cubicBezTo>
                <a:cubicBezTo>
                  <a:pt x="775811" y="34862"/>
                  <a:pt x="697611" y="19050"/>
                  <a:pt x="616839" y="19050"/>
                </a:cubicBezTo>
                <a:cubicBezTo>
                  <a:pt x="536162" y="19050"/>
                  <a:pt x="457867" y="34862"/>
                  <a:pt x="384143" y="66008"/>
                </a:cubicBezTo>
                <a:cubicBezTo>
                  <a:pt x="312992" y="96107"/>
                  <a:pt x="249079" y="139256"/>
                  <a:pt x="194120" y="194120"/>
                </a:cubicBezTo>
                <a:cubicBezTo>
                  <a:pt x="139255" y="248984"/>
                  <a:pt x="96107" y="312992"/>
                  <a:pt x="66008" y="384143"/>
                </a:cubicBezTo>
                <a:cubicBezTo>
                  <a:pt x="34862" y="457867"/>
                  <a:pt x="19050" y="536067"/>
                  <a:pt x="19050" y="616839"/>
                </a:cubicBezTo>
                <a:cubicBezTo>
                  <a:pt x="19050" y="697611"/>
                  <a:pt x="34862" y="775811"/>
                  <a:pt x="66008" y="849535"/>
                </a:cubicBezTo>
                <a:cubicBezTo>
                  <a:pt x="96107" y="920686"/>
                  <a:pt x="139255" y="984599"/>
                  <a:pt x="194120" y="1039559"/>
                </a:cubicBezTo>
                <a:cubicBezTo>
                  <a:pt x="248984" y="1094423"/>
                  <a:pt x="312992" y="1137571"/>
                  <a:pt x="384143" y="1167670"/>
                </a:cubicBezTo>
                <a:cubicBezTo>
                  <a:pt x="457867" y="1198817"/>
                  <a:pt x="536067" y="1214628"/>
                  <a:pt x="616839" y="1214628"/>
                </a:cubicBezTo>
                <a:cubicBezTo>
                  <a:pt x="697516" y="1214628"/>
                  <a:pt x="775811" y="1198817"/>
                  <a:pt x="849535" y="1167670"/>
                </a:cubicBezTo>
                <a:cubicBezTo>
                  <a:pt x="920687" y="1137571"/>
                  <a:pt x="984599" y="1094423"/>
                  <a:pt x="1039559" y="1039559"/>
                </a:cubicBezTo>
                <a:cubicBezTo>
                  <a:pt x="1094423" y="984695"/>
                  <a:pt x="1137571" y="920686"/>
                  <a:pt x="1167670" y="849535"/>
                </a:cubicBezTo>
                <a:cubicBezTo>
                  <a:pt x="1198817" y="775907"/>
                  <a:pt x="1214628" y="697611"/>
                  <a:pt x="1214628" y="616839"/>
                </a:cubicBezTo>
                <a:lnTo>
                  <a:pt x="1233678" y="616839"/>
                </a:lnTo>
                <a:cubicBezTo>
                  <a:pt x="1233678" y="700088"/>
                  <a:pt x="1217390" y="780860"/>
                  <a:pt x="1185196" y="856964"/>
                </a:cubicBezTo>
                <a:cubicBezTo>
                  <a:pt x="1154144" y="930402"/>
                  <a:pt x="1109663" y="996410"/>
                  <a:pt x="1052989" y="1052989"/>
                </a:cubicBezTo>
                <a:cubicBezTo>
                  <a:pt x="996315" y="1109663"/>
                  <a:pt x="930402" y="1154144"/>
                  <a:pt x="856964" y="1185196"/>
                </a:cubicBezTo>
                <a:cubicBezTo>
                  <a:pt x="780860" y="1217295"/>
                  <a:pt x="700088" y="1233678"/>
                  <a:pt x="616839" y="1233678"/>
                </a:cubicBezTo>
                <a:close/>
              </a:path>
            </a:pathLst>
          </a:custGeom>
          <a:solidFill>
            <a:srgbClr val="2EAA93"/>
          </a:solidFill>
          <a:ln w="9525" cap="flat">
            <a:solidFill>
              <a:srgbClr val="2EAA93"/>
            </a:solidFill>
            <a:prstDash val="solid"/>
            <a:miter/>
          </a:ln>
        </p:spPr>
        <p:txBody>
          <a:bodyPr rtlCol="0" anchor="ctr"/>
          <a:lstStyle/>
          <a:p>
            <a:endParaRPr lang="en-US" dirty="0">
              <a:latin typeface="Gill Sans MT" panose="020B0502020104020203" pitchFamily="34" charset="0"/>
            </a:endParaRPr>
          </a:p>
        </p:txBody>
      </p:sp>
      <p:grpSp>
        <p:nvGrpSpPr>
          <p:cNvPr id="19" name="Graphic 7">
            <a:extLst>
              <a:ext uri="{FF2B5EF4-FFF2-40B4-BE49-F238E27FC236}">
                <a16:creationId xmlns:a16="http://schemas.microsoft.com/office/drawing/2014/main" id="{C7683EB0-D0A1-4094-80A6-71521D9A4DC0}"/>
              </a:ext>
            </a:extLst>
          </p:cNvPr>
          <p:cNvGrpSpPr/>
          <p:nvPr/>
        </p:nvGrpSpPr>
        <p:grpSpPr>
          <a:xfrm>
            <a:off x="6342278" y="3000596"/>
            <a:ext cx="2978660" cy="2451211"/>
            <a:chOff x="2803545" y="7650860"/>
            <a:chExt cx="1499139" cy="1233677"/>
          </a:xfrm>
          <a:solidFill>
            <a:srgbClr val="2EAA93"/>
          </a:solidFill>
        </p:grpSpPr>
        <p:sp>
          <p:nvSpPr>
            <p:cNvPr id="20" name="Freeform: Shape 19">
              <a:extLst>
                <a:ext uri="{FF2B5EF4-FFF2-40B4-BE49-F238E27FC236}">
                  <a16:creationId xmlns:a16="http://schemas.microsoft.com/office/drawing/2014/main" id="{4A6A2CDF-91A1-46F0-9E6F-28F7C347528B}"/>
                </a:ext>
              </a:extLst>
            </p:cNvPr>
            <p:cNvSpPr/>
            <p:nvPr/>
          </p:nvSpPr>
          <p:spPr>
            <a:xfrm>
              <a:off x="2803545" y="7650860"/>
              <a:ext cx="1478565" cy="1233677"/>
            </a:xfrm>
            <a:custGeom>
              <a:avLst/>
              <a:gdLst>
                <a:gd name="connsiteX0" fmla="*/ 616839 w 1478565"/>
                <a:gd name="connsiteY0" fmla="*/ 1233678 h 1233677"/>
                <a:gd name="connsiteX1" fmla="*/ 376714 w 1478565"/>
                <a:gd name="connsiteY1" fmla="*/ 1185196 h 1233677"/>
                <a:gd name="connsiteX2" fmla="*/ 180689 w 1478565"/>
                <a:gd name="connsiteY2" fmla="*/ 1052989 h 1233677"/>
                <a:gd name="connsiteX3" fmla="*/ 48482 w 1478565"/>
                <a:gd name="connsiteY3" fmla="*/ 856964 h 1233677"/>
                <a:gd name="connsiteX4" fmla="*/ 0 w 1478565"/>
                <a:gd name="connsiteY4" fmla="*/ 616839 h 1233677"/>
                <a:gd name="connsiteX5" fmla="*/ 48482 w 1478565"/>
                <a:gd name="connsiteY5" fmla="*/ 376714 h 1233677"/>
                <a:gd name="connsiteX6" fmla="*/ 180689 w 1478565"/>
                <a:gd name="connsiteY6" fmla="*/ 180689 h 1233677"/>
                <a:gd name="connsiteX7" fmla="*/ 376714 w 1478565"/>
                <a:gd name="connsiteY7" fmla="*/ 48482 h 1233677"/>
                <a:gd name="connsiteX8" fmla="*/ 616839 w 1478565"/>
                <a:gd name="connsiteY8" fmla="*/ 0 h 1233677"/>
                <a:gd name="connsiteX9" fmla="*/ 856964 w 1478565"/>
                <a:gd name="connsiteY9" fmla="*/ 48482 h 1233677"/>
                <a:gd name="connsiteX10" fmla="*/ 1052989 w 1478565"/>
                <a:gd name="connsiteY10" fmla="*/ 180689 h 1233677"/>
                <a:gd name="connsiteX11" fmla="*/ 1039559 w 1478565"/>
                <a:gd name="connsiteY11" fmla="*/ 194120 h 1233677"/>
                <a:gd name="connsiteX12" fmla="*/ 849535 w 1478565"/>
                <a:gd name="connsiteY12" fmla="*/ 66008 h 1233677"/>
                <a:gd name="connsiteX13" fmla="*/ 616839 w 1478565"/>
                <a:gd name="connsiteY13" fmla="*/ 19050 h 1233677"/>
                <a:gd name="connsiteX14" fmla="*/ 384143 w 1478565"/>
                <a:gd name="connsiteY14" fmla="*/ 66008 h 1233677"/>
                <a:gd name="connsiteX15" fmla="*/ 194120 w 1478565"/>
                <a:gd name="connsiteY15" fmla="*/ 194120 h 1233677"/>
                <a:gd name="connsiteX16" fmla="*/ 66008 w 1478565"/>
                <a:gd name="connsiteY16" fmla="*/ 384143 h 1233677"/>
                <a:gd name="connsiteX17" fmla="*/ 19050 w 1478565"/>
                <a:gd name="connsiteY17" fmla="*/ 616839 h 1233677"/>
                <a:gd name="connsiteX18" fmla="*/ 66008 w 1478565"/>
                <a:gd name="connsiteY18" fmla="*/ 849535 h 1233677"/>
                <a:gd name="connsiteX19" fmla="*/ 194120 w 1478565"/>
                <a:gd name="connsiteY19" fmla="*/ 1039559 h 1233677"/>
                <a:gd name="connsiteX20" fmla="*/ 384143 w 1478565"/>
                <a:gd name="connsiteY20" fmla="*/ 1167670 h 1233677"/>
                <a:gd name="connsiteX21" fmla="*/ 616839 w 1478565"/>
                <a:gd name="connsiteY21" fmla="*/ 1214628 h 1233677"/>
                <a:gd name="connsiteX22" fmla="*/ 849535 w 1478565"/>
                <a:gd name="connsiteY22" fmla="*/ 1167670 h 1233677"/>
                <a:gd name="connsiteX23" fmla="*/ 1039559 w 1478565"/>
                <a:gd name="connsiteY23" fmla="*/ 1039559 h 1233677"/>
                <a:gd name="connsiteX24" fmla="*/ 1167670 w 1478565"/>
                <a:gd name="connsiteY24" fmla="*/ 849535 h 1233677"/>
                <a:gd name="connsiteX25" fmla="*/ 1214628 w 1478565"/>
                <a:gd name="connsiteY25" fmla="*/ 616839 h 1233677"/>
                <a:gd name="connsiteX26" fmla="*/ 1214628 w 1478565"/>
                <a:gd name="connsiteY26" fmla="*/ 607314 h 1233677"/>
                <a:gd name="connsiteX27" fmla="*/ 1478566 w 1478565"/>
                <a:gd name="connsiteY27" fmla="*/ 607314 h 1233677"/>
                <a:gd name="connsiteX28" fmla="*/ 1478566 w 1478565"/>
                <a:gd name="connsiteY28" fmla="*/ 626364 h 1233677"/>
                <a:gd name="connsiteX29" fmla="*/ 1233488 w 1478565"/>
                <a:gd name="connsiteY29" fmla="*/ 626364 h 1233677"/>
                <a:gd name="connsiteX30" fmla="*/ 1185101 w 1478565"/>
                <a:gd name="connsiteY30" fmla="*/ 856964 h 1233677"/>
                <a:gd name="connsiteX31" fmla="*/ 1052893 w 1478565"/>
                <a:gd name="connsiteY31" fmla="*/ 1052989 h 1233677"/>
                <a:gd name="connsiteX32" fmla="*/ 856869 w 1478565"/>
                <a:gd name="connsiteY32" fmla="*/ 1185196 h 1233677"/>
                <a:gd name="connsiteX33" fmla="*/ 616839 w 1478565"/>
                <a:gd name="connsiteY33" fmla="*/ 1233678 h 123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78565" h="1233677">
                  <a:moveTo>
                    <a:pt x="616839" y="1233678"/>
                  </a:moveTo>
                  <a:cubicBezTo>
                    <a:pt x="533591" y="1233678"/>
                    <a:pt x="452819" y="1217390"/>
                    <a:pt x="376714" y="1185196"/>
                  </a:cubicBezTo>
                  <a:cubicBezTo>
                    <a:pt x="303276" y="1154144"/>
                    <a:pt x="237268" y="1109663"/>
                    <a:pt x="180689" y="1052989"/>
                  </a:cubicBezTo>
                  <a:cubicBezTo>
                    <a:pt x="124016" y="996315"/>
                    <a:pt x="79534" y="930402"/>
                    <a:pt x="48482" y="856964"/>
                  </a:cubicBezTo>
                  <a:cubicBezTo>
                    <a:pt x="16288" y="780955"/>
                    <a:pt x="0" y="700183"/>
                    <a:pt x="0" y="616839"/>
                  </a:cubicBezTo>
                  <a:cubicBezTo>
                    <a:pt x="0" y="533495"/>
                    <a:pt x="16288" y="452819"/>
                    <a:pt x="48482" y="376714"/>
                  </a:cubicBezTo>
                  <a:cubicBezTo>
                    <a:pt x="79534" y="303276"/>
                    <a:pt x="124016" y="237268"/>
                    <a:pt x="180689" y="180689"/>
                  </a:cubicBezTo>
                  <a:cubicBezTo>
                    <a:pt x="237363" y="124016"/>
                    <a:pt x="303276" y="79534"/>
                    <a:pt x="376714" y="48482"/>
                  </a:cubicBezTo>
                  <a:cubicBezTo>
                    <a:pt x="452723" y="16288"/>
                    <a:pt x="533495" y="0"/>
                    <a:pt x="616839" y="0"/>
                  </a:cubicBezTo>
                  <a:cubicBezTo>
                    <a:pt x="700088" y="0"/>
                    <a:pt x="780859" y="16288"/>
                    <a:pt x="856964" y="48482"/>
                  </a:cubicBezTo>
                  <a:cubicBezTo>
                    <a:pt x="930402" y="79534"/>
                    <a:pt x="996410" y="124016"/>
                    <a:pt x="1052989" y="180689"/>
                  </a:cubicBezTo>
                  <a:lnTo>
                    <a:pt x="1039559" y="194120"/>
                  </a:lnTo>
                  <a:cubicBezTo>
                    <a:pt x="984694" y="139256"/>
                    <a:pt x="920782" y="96107"/>
                    <a:pt x="849535" y="66008"/>
                  </a:cubicBezTo>
                  <a:cubicBezTo>
                    <a:pt x="775811" y="34862"/>
                    <a:pt x="697611" y="19050"/>
                    <a:pt x="616839" y="19050"/>
                  </a:cubicBezTo>
                  <a:cubicBezTo>
                    <a:pt x="536162" y="19050"/>
                    <a:pt x="457867" y="34862"/>
                    <a:pt x="384143" y="66008"/>
                  </a:cubicBezTo>
                  <a:cubicBezTo>
                    <a:pt x="312992" y="96107"/>
                    <a:pt x="249079" y="139256"/>
                    <a:pt x="194120" y="194120"/>
                  </a:cubicBezTo>
                  <a:cubicBezTo>
                    <a:pt x="139256" y="248984"/>
                    <a:pt x="96107" y="312992"/>
                    <a:pt x="66008" y="384143"/>
                  </a:cubicBezTo>
                  <a:cubicBezTo>
                    <a:pt x="34862" y="457867"/>
                    <a:pt x="19050" y="536067"/>
                    <a:pt x="19050" y="616839"/>
                  </a:cubicBezTo>
                  <a:cubicBezTo>
                    <a:pt x="19050" y="697611"/>
                    <a:pt x="34862" y="775811"/>
                    <a:pt x="66008" y="849535"/>
                  </a:cubicBezTo>
                  <a:cubicBezTo>
                    <a:pt x="96107" y="920686"/>
                    <a:pt x="139256" y="984599"/>
                    <a:pt x="194120" y="1039559"/>
                  </a:cubicBezTo>
                  <a:cubicBezTo>
                    <a:pt x="248984" y="1094423"/>
                    <a:pt x="312992" y="1137571"/>
                    <a:pt x="384143" y="1167670"/>
                  </a:cubicBezTo>
                  <a:cubicBezTo>
                    <a:pt x="457867" y="1198817"/>
                    <a:pt x="536067" y="1214628"/>
                    <a:pt x="616839" y="1214628"/>
                  </a:cubicBezTo>
                  <a:cubicBezTo>
                    <a:pt x="697516" y="1214628"/>
                    <a:pt x="775811" y="1198817"/>
                    <a:pt x="849535" y="1167670"/>
                  </a:cubicBezTo>
                  <a:cubicBezTo>
                    <a:pt x="920686" y="1137571"/>
                    <a:pt x="984599" y="1094423"/>
                    <a:pt x="1039559" y="1039559"/>
                  </a:cubicBezTo>
                  <a:cubicBezTo>
                    <a:pt x="1094423" y="984695"/>
                    <a:pt x="1137571" y="920686"/>
                    <a:pt x="1167670" y="849535"/>
                  </a:cubicBezTo>
                  <a:cubicBezTo>
                    <a:pt x="1198817" y="775811"/>
                    <a:pt x="1214628" y="697611"/>
                    <a:pt x="1214628" y="616839"/>
                  </a:cubicBezTo>
                  <a:lnTo>
                    <a:pt x="1214628" y="607314"/>
                  </a:lnTo>
                  <a:lnTo>
                    <a:pt x="1478566" y="607314"/>
                  </a:lnTo>
                  <a:lnTo>
                    <a:pt x="1478566" y="626364"/>
                  </a:lnTo>
                  <a:lnTo>
                    <a:pt x="1233488" y="626364"/>
                  </a:lnTo>
                  <a:cubicBezTo>
                    <a:pt x="1232249" y="706279"/>
                    <a:pt x="1216057" y="783812"/>
                    <a:pt x="1185101" y="856964"/>
                  </a:cubicBezTo>
                  <a:cubicBezTo>
                    <a:pt x="1154049" y="930402"/>
                    <a:pt x="1109567" y="996410"/>
                    <a:pt x="1052893" y="1052989"/>
                  </a:cubicBezTo>
                  <a:cubicBezTo>
                    <a:pt x="996220" y="1109663"/>
                    <a:pt x="930307" y="1154144"/>
                    <a:pt x="856869" y="1185196"/>
                  </a:cubicBezTo>
                  <a:cubicBezTo>
                    <a:pt x="780859" y="1217295"/>
                    <a:pt x="700088" y="1233678"/>
                    <a:pt x="616839" y="1233678"/>
                  </a:cubicBezTo>
                  <a:close/>
                </a:path>
              </a:pathLst>
            </a:custGeom>
            <a:grpFill/>
            <a:ln w="9525" cap="flat">
              <a:solidFill>
                <a:srgbClr val="2EAA93"/>
              </a:solidFill>
              <a:prstDash val="solid"/>
              <a:miter/>
            </a:ln>
          </p:spPr>
          <p:txBody>
            <a:bodyPr rtlCol="0" anchor="ctr"/>
            <a:lstStyle/>
            <a:p>
              <a:endParaRPr lang="en-US" dirty="0">
                <a:latin typeface="Gill Sans MT" panose="020B0502020104020203" pitchFamily="34" charset="0"/>
              </a:endParaRPr>
            </a:p>
          </p:txBody>
        </p:sp>
        <p:sp>
          <p:nvSpPr>
            <p:cNvPr id="21" name="Freeform: Shape 20">
              <a:extLst>
                <a:ext uri="{FF2B5EF4-FFF2-40B4-BE49-F238E27FC236}">
                  <a16:creationId xmlns:a16="http://schemas.microsoft.com/office/drawing/2014/main" id="{5EDE3958-0A79-4BF5-B710-4FFB7887CD25}"/>
                </a:ext>
              </a:extLst>
            </p:cNvPr>
            <p:cNvSpPr/>
            <p:nvPr/>
          </p:nvSpPr>
          <p:spPr>
            <a:xfrm>
              <a:off x="4205911" y="8189785"/>
              <a:ext cx="96774" cy="155828"/>
            </a:xfrm>
            <a:custGeom>
              <a:avLst/>
              <a:gdLst>
                <a:gd name="connsiteX0" fmla="*/ 12954 w 96774"/>
                <a:gd name="connsiteY0" fmla="*/ 155829 h 155828"/>
                <a:gd name="connsiteX1" fmla="*/ 0 w 96774"/>
                <a:gd name="connsiteY1" fmla="*/ 141827 h 155828"/>
                <a:gd name="connsiteX2" fmla="*/ 68771 w 96774"/>
                <a:gd name="connsiteY2" fmla="*/ 77914 h 155828"/>
                <a:gd name="connsiteX3" fmla="*/ 0 w 96774"/>
                <a:gd name="connsiteY3" fmla="*/ 14002 h 155828"/>
                <a:gd name="connsiteX4" fmla="*/ 12954 w 96774"/>
                <a:gd name="connsiteY4" fmla="*/ 0 h 155828"/>
                <a:gd name="connsiteX5" fmla="*/ 96774 w 96774"/>
                <a:gd name="connsiteY5" fmla="*/ 77914 h 15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74" h="155828">
                  <a:moveTo>
                    <a:pt x="12954" y="155829"/>
                  </a:moveTo>
                  <a:lnTo>
                    <a:pt x="0" y="141827"/>
                  </a:lnTo>
                  <a:lnTo>
                    <a:pt x="68771" y="77914"/>
                  </a:lnTo>
                  <a:lnTo>
                    <a:pt x="0" y="14002"/>
                  </a:lnTo>
                  <a:lnTo>
                    <a:pt x="12954" y="0"/>
                  </a:lnTo>
                  <a:lnTo>
                    <a:pt x="96774" y="77914"/>
                  </a:lnTo>
                  <a:close/>
                </a:path>
              </a:pathLst>
            </a:custGeom>
            <a:grpFill/>
            <a:ln w="9525" cap="flat">
              <a:solidFill>
                <a:srgbClr val="2EAA93"/>
              </a:solidFill>
              <a:prstDash val="solid"/>
              <a:miter/>
            </a:ln>
          </p:spPr>
          <p:txBody>
            <a:bodyPr rtlCol="0" anchor="ctr"/>
            <a:lstStyle/>
            <a:p>
              <a:endParaRPr lang="en-US" dirty="0">
                <a:latin typeface="Gill Sans MT" panose="020B0502020104020203" pitchFamily="34" charset="0"/>
              </a:endParaRPr>
            </a:p>
          </p:txBody>
        </p:sp>
      </p:grpSp>
      <p:grpSp>
        <p:nvGrpSpPr>
          <p:cNvPr id="46" name="Group 45">
            <a:extLst>
              <a:ext uri="{FF2B5EF4-FFF2-40B4-BE49-F238E27FC236}">
                <a16:creationId xmlns:a16="http://schemas.microsoft.com/office/drawing/2014/main" id="{E5670461-9592-4840-835B-7FC5462F6ACE}"/>
              </a:ext>
            </a:extLst>
          </p:cNvPr>
          <p:cNvGrpSpPr/>
          <p:nvPr/>
        </p:nvGrpSpPr>
        <p:grpSpPr>
          <a:xfrm>
            <a:off x="638534" y="3216292"/>
            <a:ext cx="1998138" cy="1998139"/>
            <a:chOff x="638534" y="3227137"/>
            <a:chExt cx="1998138" cy="1998139"/>
          </a:xfrm>
        </p:grpSpPr>
        <p:sp>
          <p:nvSpPr>
            <p:cNvPr id="3" name="Freeform: Shape 2">
              <a:extLst>
                <a:ext uri="{FF2B5EF4-FFF2-40B4-BE49-F238E27FC236}">
                  <a16:creationId xmlns:a16="http://schemas.microsoft.com/office/drawing/2014/main" id="{C2798ADE-3AB6-4C10-9AB3-7922CB0F63DF}"/>
                </a:ext>
              </a:extLst>
            </p:cNvPr>
            <p:cNvSpPr/>
            <p:nvPr/>
          </p:nvSpPr>
          <p:spPr>
            <a:xfrm>
              <a:off x="638534" y="3227137"/>
              <a:ext cx="1998138" cy="1998139"/>
            </a:xfrm>
            <a:custGeom>
              <a:avLst/>
              <a:gdLst>
                <a:gd name="connsiteX0" fmla="*/ 1005650 w 1005649"/>
                <a:gd name="connsiteY0" fmla="*/ 502825 h 1005649"/>
                <a:gd name="connsiteX1" fmla="*/ 502825 w 1005649"/>
                <a:gd name="connsiteY1" fmla="*/ 1005649 h 1005649"/>
                <a:gd name="connsiteX2" fmla="*/ 0 w 1005649"/>
                <a:gd name="connsiteY2" fmla="*/ 502825 h 1005649"/>
                <a:gd name="connsiteX3" fmla="*/ 502825 w 1005649"/>
                <a:gd name="connsiteY3" fmla="*/ 0 h 1005649"/>
                <a:gd name="connsiteX4" fmla="*/ 1005650 w 1005649"/>
                <a:gd name="connsiteY4" fmla="*/ 502825 h 100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649" h="1005649">
                  <a:moveTo>
                    <a:pt x="1005650" y="502825"/>
                  </a:moveTo>
                  <a:cubicBezTo>
                    <a:pt x="1005650" y="780527"/>
                    <a:pt x="780527" y="1005649"/>
                    <a:pt x="502825" y="1005649"/>
                  </a:cubicBezTo>
                  <a:cubicBezTo>
                    <a:pt x="225122" y="1005649"/>
                    <a:pt x="0" y="780527"/>
                    <a:pt x="0" y="502825"/>
                  </a:cubicBezTo>
                  <a:cubicBezTo>
                    <a:pt x="0" y="225122"/>
                    <a:pt x="225122" y="0"/>
                    <a:pt x="502825" y="0"/>
                  </a:cubicBezTo>
                  <a:cubicBezTo>
                    <a:pt x="780527" y="0"/>
                    <a:pt x="1005650" y="225122"/>
                    <a:pt x="1005650" y="502825"/>
                  </a:cubicBezTo>
                  <a:close/>
                </a:path>
              </a:pathLst>
            </a:custGeom>
            <a:solidFill>
              <a:srgbClr val="FFFFFF"/>
            </a:solidFill>
            <a:ln w="9525" cap="flat">
              <a:noFill/>
              <a:prstDash val="solid"/>
              <a:miter/>
            </a:ln>
            <a:effectLst>
              <a:outerShdw blurRad="101600" sx="102000" sy="102000" algn="ctr" rotWithShape="0">
                <a:prstClr val="black">
                  <a:alpha val="30000"/>
                </a:prstClr>
              </a:outerShdw>
            </a:effectLst>
          </p:spPr>
          <p:txBody>
            <a:bodyPr rtlCol="0" anchor="ctr"/>
            <a:lstStyle/>
            <a:p>
              <a:endParaRPr lang="en-US" dirty="0">
                <a:latin typeface="Gill Sans MT" panose="020B0502020104020203" pitchFamily="34" charset="0"/>
              </a:endParaRPr>
            </a:p>
          </p:txBody>
        </p:sp>
        <p:sp>
          <p:nvSpPr>
            <p:cNvPr id="24" name="TextBox 23">
              <a:extLst>
                <a:ext uri="{FF2B5EF4-FFF2-40B4-BE49-F238E27FC236}">
                  <a16:creationId xmlns:a16="http://schemas.microsoft.com/office/drawing/2014/main" id="{3E0BDC3C-6195-4866-8B01-9148FC396BD9}"/>
                </a:ext>
              </a:extLst>
            </p:cNvPr>
            <p:cNvSpPr txBox="1"/>
            <p:nvPr/>
          </p:nvSpPr>
          <p:spPr>
            <a:xfrm>
              <a:off x="812289" y="3921835"/>
              <a:ext cx="1558653" cy="523220"/>
            </a:xfrm>
            <a:prstGeom prst="rect">
              <a:avLst/>
            </a:prstGeom>
            <a:noFill/>
          </p:spPr>
          <p:txBody>
            <a:bodyPr wrap="square">
              <a:spAutoFit/>
            </a:bodyPr>
            <a:lstStyle/>
            <a:p>
              <a:pPr algn="ctr"/>
              <a:r>
                <a:rPr lang="en-US" sz="2800" b="1" dirty="0">
                  <a:latin typeface="Calibri Light" panose="020F0302020204030204" pitchFamily="34" charset="0"/>
                </a:rPr>
                <a:t>MEDICAL</a:t>
              </a:r>
            </a:p>
          </p:txBody>
        </p:sp>
      </p:grpSp>
      <p:grpSp>
        <p:nvGrpSpPr>
          <p:cNvPr id="47" name="Group 46">
            <a:extLst>
              <a:ext uri="{FF2B5EF4-FFF2-40B4-BE49-F238E27FC236}">
                <a16:creationId xmlns:a16="http://schemas.microsoft.com/office/drawing/2014/main" id="{F35B597F-1925-4F1E-96FB-96E1EA970830}"/>
              </a:ext>
            </a:extLst>
          </p:cNvPr>
          <p:cNvGrpSpPr/>
          <p:nvPr/>
        </p:nvGrpSpPr>
        <p:grpSpPr>
          <a:xfrm>
            <a:off x="3616186" y="3227376"/>
            <a:ext cx="1998094" cy="1998095"/>
            <a:chOff x="3616186" y="3227376"/>
            <a:chExt cx="1998094" cy="1998095"/>
          </a:xfrm>
        </p:grpSpPr>
        <p:sp>
          <p:nvSpPr>
            <p:cNvPr id="8" name="Freeform: Shape 7">
              <a:extLst>
                <a:ext uri="{FF2B5EF4-FFF2-40B4-BE49-F238E27FC236}">
                  <a16:creationId xmlns:a16="http://schemas.microsoft.com/office/drawing/2014/main" id="{A23008F1-C155-47A7-8074-2FC5016D22A0}"/>
                </a:ext>
              </a:extLst>
            </p:cNvPr>
            <p:cNvSpPr/>
            <p:nvPr/>
          </p:nvSpPr>
          <p:spPr>
            <a:xfrm rot="16714498">
              <a:off x="3616185" y="3227377"/>
              <a:ext cx="1998095" cy="1998094"/>
            </a:xfrm>
            <a:custGeom>
              <a:avLst/>
              <a:gdLst>
                <a:gd name="connsiteX0" fmla="*/ 1005628 w 1005627"/>
                <a:gd name="connsiteY0" fmla="*/ 502814 h 1005627"/>
                <a:gd name="connsiteX1" fmla="*/ 502814 w 1005627"/>
                <a:gd name="connsiteY1" fmla="*/ 1005627 h 1005627"/>
                <a:gd name="connsiteX2" fmla="*/ 0 w 1005627"/>
                <a:gd name="connsiteY2" fmla="*/ 502814 h 1005627"/>
                <a:gd name="connsiteX3" fmla="*/ 502814 w 1005627"/>
                <a:gd name="connsiteY3" fmla="*/ 0 h 1005627"/>
                <a:gd name="connsiteX4" fmla="*/ 1005628 w 1005627"/>
                <a:gd name="connsiteY4" fmla="*/ 502814 h 100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627" h="1005627">
                  <a:moveTo>
                    <a:pt x="1005628" y="502814"/>
                  </a:moveTo>
                  <a:cubicBezTo>
                    <a:pt x="1005628" y="780510"/>
                    <a:pt x="780510" y="1005627"/>
                    <a:pt x="502814" y="1005627"/>
                  </a:cubicBezTo>
                  <a:cubicBezTo>
                    <a:pt x="225118" y="1005627"/>
                    <a:pt x="0" y="780510"/>
                    <a:pt x="0" y="502814"/>
                  </a:cubicBezTo>
                  <a:cubicBezTo>
                    <a:pt x="0" y="225117"/>
                    <a:pt x="225118" y="0"/>
                    <a:pt x="502814" y="0"/>
                  </a:cubicBezTo>
                  <a:cubicBezTo>
                    <a:pt x="780510" y="0"/>
                    <a:pt x="1005628" y="225117"/>
                    <a:pt x="1005628" y="502814"/>
                  </a:cubicBezTo>
                  <a:close/>
                </a:path>
              </a:pathLst>
            </a:custGeom>
            <a:solidFill>
              <a:srgbClr val="FFFFFF"/>
            </a:solidFill>
            <a:ln w="9525" cap="flat">
              <a:noFill/>
              <a:prstDash val="solid"/>
              <a:miter/>
            </a:ln>
            <a:effectLst>
              <a:outerShdw blurRad="101600" sx="102000" sy="102000" algn="ctr" rotWithShape="0">
                <a:prstClr val="black">
                  <a:alpha val="30000"/>
                </a:prstClr>
              </a:outerShdw>
            </a:effectLst>
          </p:spPr>
          <p:txBody>
            <a:bodyPr rtlCol="0" anchor="ctr"/>
            <a:lstStyle/>
            <a:p>
              <a:endParaRPr lang="en-US" dirty="0">
                <a:latin typeface="Gill Sans MT" panose="020B0502020104020203" pitchFamily="34" charset="0"/>
              </a:endParaRPr>
            </a:p>
          </p:txBody>
        </p:sp>
        <p:sp>
          <p:nvSpPr>
            <p:cNvPr id="26" name="TextBox 25">
              <a:extLst>
                <a:ext uri="{FF2B5EF4-FFF2-40B4-BE49-F238E27FC236}">
                  <a16:creationId xmlns:a16="http://schemas.microsoft.com/office/drawing/2014/main" id="{993411C0-DDD5-48A0-932E-0106B78281F1}"/>
                </a:ext>
              </a:extLst>
            </p:cNvPr>
            <p:cNvSpPr txBox="1"/>
            <p:nvPr/>
          </p:nvSpPr>
          <p:spPr>
            <a:xfrm>
              <a:off x="3702134" y="3907585"/>
              <a:ext cx="1886202" cy="523220"/>
            </a:xfrm>
            <a:prstGeom prst="rect">
              <a:avLst/>
            </a:prstGeom>
            <a:noFill/>
          </p:spPr>
          <p:txBody>
            <a:bodyPr wrap="square">
              <a:spAutoFit/>
            </a:bodyPr>
            <a:lstStyle/>
            <a:p>
              <a:pPr algn="ctr"/>
              <a:r>
                <a:rPr lang="en-US" sz="2800" b="1" dirty="0">
                  <a:latin typeface="Calibri Light" panose="020F0302020204030204" pitchFamily="34" charset="0"/>
                </a:rPr>
                <a:t>PHARMACY</a:t>
              </a:r>
            </a:p>
          </p:txBody>
        </p:sp>
      </p:grpSp>
      <p:grpSp>
        <p:nvGrpSpPr>
          <p:cNvPr id="48" name="Group 47">
            <a:extLst>
              <a:ext uri="{FF2B5EF4-FFF2-40B4-BE49-F238E27FC236}">
                <a16:creationId xmlns:a16="http://schemas.microsoft.com/office/drawing/2014/main" id="{8D46DF96-3D9B-48C3-8A77-85E609C7C9E3}"/>
              </a:ext>
            </a:extLst>
          </p:cNvPr>
          <p:cNvGrpSpPr/>
          <p:nvPr/>
        </p:nvGrpSpPr>
        <p:grpSpPr>
          <a:xfrm>
            <a:off x="6568942" y="3227374"/>
            <a:ext cx="1998094" cy="1998095"/>
            <a:chOff x="6568942" y="3227374"/>
            <a:chExt cx="1998094" cy="1998095"/>
          </a:xfrm>
        </p:grpSpPr>
        <p:sp>
          <p:nvSpPr>
            <p:cNvPr id="18" name="Freeform: Shape 17">
              <a:extLst>
                <a:ext uri="{FF2B5EF4-FFF2-40B4-BE49-F238E27FC236}">
                  <a16:creationId xmlns:a16="http://schemas.microsoft.com/office/drawing/2014/main" id="{DC88B93B-F19A-4E10-A338-4B3E0F0C1938}"/>
                </a:ext>
              </a:extLst>
            </p:cNvPr>
            <p:cNvSpPr/>
            <p:nvPr/>
          </p:nvSpPr>
          <p:spPr>
            <a:xfrm rot="16714498">
              <a:off x="6568941" y="3227375"/>
              <a:ext cx="1998095" cy="1998094"/>
            </a:xfrm>
            <a:custGeom>
              <a:avLst/>
              <a:gdLst>
                <a:gd name="connsiteX0" fmla="*/ 1005628 w 1005627"/>
                <a:gd name="connsiteY0" fmla="*/ 502814 h 1005627"/>
                <a:gd name="connsiteX1" fmla="*/ 502814 w 1005627"/>
                <a:gd name="connsiteY1" fmla="*/ 1005627 h 1005627"/>
                <a:gd name="connsiteX2" fmla="*/ 0 w 1005627"/>
                <a:gd name="connsiteY2" fmla="*/ 502814 h 1005627"/>
                <a:gd name="connsiteX3" fmla="*/ 502814 w 1005627"/>
                <a:gd name="connsiteY3" fmla="*/ 0 h 1005627"/>
                <a:gd name="connsiteX4" fmla="*/ 1005628 w 1005627"/>
                <a:gd name="connsiteY4" fmla="*/ 502814 h 100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627" h="1005627">
                  <a:moveTo>
                    <a:pt x="1005628" y="502814"/>
                  </a:moveTo>
                  <a:cubicBezTo>
                    <a:pt x="1005628" y="780510"/>
                    <a:pt x="780510" y="1005627"/>
                    <a:pt x="502814" y="1005627"/>
                  </a:cubicBezTo>
                  <a:cubicBezTo>
                    <a:pt x="225118" y="1005627"/>
                    <a:pt x="0" y="780510"/>
                    <a:pt x="0" y="502814"/>
                  </a:cubicBezTo>
                  <a:cubicBezTo>
                    <a:pt x="0" y="225117"/>
                    <a:pt x="225118" y="0"/>
                    <a:pt x="502814" y="0"/>
                  </a:cubicBezTo>
                  <a:cubicBezTo>
                    <a:pt x="780510" y="0"/>
                    <a:pt x="1005628" y="225117"/>
                    <a:pt x="1005628" y="502814"/>
                  </a:cubicBezTo>
                  <a:close/>
                </a:path>
              </a:pathLst>
            </a:custGeom>
            <a:solidFill>
              <a:srgbClr val="FFFFFF"/>
            </a:solidFill>
            <a:ln w="9525" cap="flat">
              <a:noFill/>
              <a:prstDash val="solid"/>
              <a:miter/>
            </a:ln>
            <a:effectLst>
              <a:outerShdw blurRad="101600" sx="102000" sy="102000" algn="ctr" rotWithShape="0">
                <a:prstClr val="black">
                  <a:alpha val="30000"/>
                </a:prstClr>
              </a:outerShdw>
            </a:effectLst>
          </p:spPr>
          <p:txBody>
            <a:bodyPr rtlCol="0" anchor="ctr"/>
            <a:lstStyle/>
            <a:p>
              <a:endParaRPr lang="en-US" dirty="0">
                <a:latin typeface="Gill Sans MT" panose="020B0502020104020203" pitchFamily="34" charset="0"/>
              </a:endParaRPr>
            </a:p>
          </p:txBody>
        </p:sp>
        <p:sp>
          <p:nvSpPr>
            <p:cNvPr id="28" name="TextBox 27">
              <a:extLst>
                <a:ext uri="{FF2B5EF4-FFF2-40B4-BE49-F238E27FC236}">
                  <a16:creationId xmlns:a16="http://schemas.microsoft.com/office/drawing/2014/main" id="{FE35D4A9-80D8-48EA-8B1A-C7D743B99FA1}"/>
                </a:ext>
              </a:extLst>
            </p:cNvPr>
            <p:cNvSpPr txBox="1"/>
            <p:nvPr/>
          </p:nvSpPr>
          <p:spPr>
            <a:xfrm>
              <a:off x="6657846" y="3907585"/>
              <a:ext cx="1820284" cy="523220"/>
            </a:xfrm>
            <a:prstGeom prst="rect">
              <a:avLst/>
            </a:prstGeom>
            <a:noFill/>
          </p:spPr>
          <p:txBody>
            <a:bodyPr wrap="square">
              <a:spAutoFit/>
            </a:bodyPr>
            <a:lstStyle/>
            <a:p>
              <a:pPr algn="ctr"/>
              <a:r>
                <a:rPr lang="en-US" sz="2800" b="1" dirty="0">
                  <a:latin typeface="Calibri Light" panose="020F0302020204030204" pitchFamily="34" charset="0"/>
                </a:rPr>
                <a:t>DENTAL</a:t>
              </a:r>
            </a:p>
          </p:txBody>
        </p:sp>
      </p:grpSp>
      <p:grpSp>
        <p:nvGrpSpPr>
          <p:cNvPr id="49" name="Group 48">
            <a:extLst>
              <a:ext uri="{FF2B5EF4-FFF2-40B4-BE49-F238E27FC236}">
                <a16:creationId xmlns:a16="http://schemas.microsoft.com/office/drawing/2014/main" id="{3A884BF4-7E98-4E7D-BBCE-B5E4A7946685}"/>
              </a:ext>
            </a:extLst>
          </p:cNvPr>
          <p:cNvGrpSpPr/>
          <p:nvPr/>
        </p:nvGrpSpPr>
        <p:grpSpPr>
          <a:xfrm>
            <a:off x="9573101" y="3227491"/>
            <a:ext cx="1998094" cy="1998095"/>
            <a:chOff x="9573101" y="3227491"/>
            <a:chExt cx="1998094" cy="1998095"/>
          </a:xfrm>
        </p:grpSpPr>
        <p:sp>
          <p:nvSpPr>
            <p:cNvPr id="14" name="Freeform: Shape 13">
              <a:extLst>
                <a:ext uri="{FF2B5EF4-FFF2-40B4-BE49-F238E27FC236}">
                  <a16:creationId xmlns:a16="http://schemas.microsoft.com/office/drawing/2014/main" id="{8B30E6DE-CD9A-4B80-B371-213ED4B0122D}"/>
                </a:ext>
              </a:extLst>
            </p:cNvPr>
            <p:cNvSpPr/>
            <p:nvPr/>
          </p:nvSpPr>
          <p:spPr>
            <a:xfrm rot="16714498">
              <a:off x="9573100" y="3227492"/>
              <a:ext cx="1998095" cy="1998094"/>
            </a:xfrm>
            <a:custGeom>
              <a:avLst/>
              <a:gdLst>
                <a:gd name="connsiteX0" fmla="*/ 1005627 w 1005627"/>
                <a:gd name="connsiteY0" fmla="*/ 502814 h 1005627"/>
                <a:gd name="connsiteX1" fmla="*/ 502814 w 1005627"/>
                <a:gd name="connsiteY1" fmla="*/ 1005627 h 1005627"/>
                <a:gd name="connsiteX2" fmla="*/ 0 w 1005627"/>
                <a:gd name="connsiteY2" fmla="*/ 502814 h 1005627"/>
                <a:gd name="connsiteX3" fmla="*/ 502814 w 1005627"/>
                <a:gd name="connsiteY3" fmla="*/ 0 h 1005627"/>
                <a:gd name="connsiteX4" fmla="*/ 1005627 w 1005627"/>
                <a:gd name="connsiteY4" fmla="*/ 502814 h 100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627" h="1005627">
                  <a:moveTo>
                    <a:pt x="1005627" y="502814"/>
                  </a:moveTo>
                  <a:cubicBezTo>
                    <a:pt x="1005627" y="780510"/>
                    <a:pt x="780510" y="1005627"/>
                    <a:pt x="502814" y="1005627"/>
                  </a:cubicBezTo>
                  <a:cubicBezTo>
                    <a:pt x="225117" y="1005627"/>
                    <a:pt x="0" y="780510"/>
                    <a:pt x="0" y="502814"/>
                  </a:cubicBezTo>
                  <a:cubicBezTo>
                    <a:pt x="0" y="225117"/>
                    <a:pt x="225117" y="0"/>
                    <a:pt x="502814" y="0"/>
                  </a:cubicBezTo>
                  <a:cubicBezTo>
                    <a:pt x="780510" y="0"/>
                    <a:pt x="1005627" y="225117"/>
                    <a:pt x="1005627" y="502814"/>
                  </a:cubicBezTo>
                  <a:close/>
                </a:path>
              </a:pathLst>
            </a:custGeom>
            <a:solidFill>
              <a:srgbClr val="FFFFFF"/>
            </a:solidFill>
            <a:ln w="9525" cap="flat">
              <a:noFill/>
              <a:prstDash val="solid"/>
              <a:miter/>
            </a:ln>
            <a:effectLst>
              <a:outerShdw blurRad="101600" sx="102000" sy="102000" algn="ctr" rotWithShape="0">
                <a:prstClr val="black">
                  <a:alpha val="30000"/>
                </a:prstClr>
              </a:outerShdw>
            </a:effectLst>
          </p:spPr>
          <p:txBody>
            <a:bodyPr rtlCol="0" anchor="ctr"/>
            <a:lstStyle/>
            <a:p>
              <a:endParaRPr lang="en-US" dirty="0">
                <a:latin typeface="Gill Sans MT" panose="020B0502020104020203" pitchFamily="34" charset="0"/>
              </a:endParaRPr>
            </a:p>
          </p:txBody>
        </p:sp>
        <p:sp>
          <p:nvSpPr>
            <p:cNvPr id="30" name="TextBox 29">
              <a:extLst>
                <a:ext uri="{FF2B5EF4-FFF2-40B4-BE49-F238E27FC236}">
                  <a16:creationId xmlns:a16="http://schemas.microsoft.com/office/drawing/2014/main" id="{70CA38A8-41EE-4B8A-9060-5C00DD94952E}"/>
                </a:ext>
              </a:extLst>
            </p:cNvPr>
            <p:cNvSpPr txBox="1"/>
            <p:nvPr/>
          </p:nvSpPr>
          <p:spPr>
            <a:xfrm>
              <a:off x="9843572" y="3907585"/>
              <a:ext cx="1457150" cy="523220"/>
            </a:xfrm>
            <a:prstGeom prst="rect">
              <a:avLst/>
            </a:prstGeom>
            <a:noFill/>
          </p:spPr>
          <p:txBody>
            <a:bodyPr wrap="square">
              <a:spAutoFit/>
            </a:bodyPr>
            <a:lstStyle/>
            <a:p>
              <a:pPr algn="ctr"/>
              <a:r>
                <a:rPr lang="en-US" sz="2800" b="1" dirty="0">
                  <a:latin typeface="Calibri Light" panose="020F0302020204030204" pitchFamily="34" charset="0"/>
                </a:rPr>
                <a:t>VISION</a:t>
              </a:r>
            </a:p>
          </p:txBody>
        </p:sp>
      </p:grpSp>
      <p:grpSp>
        <p:nvGrpSpPr>
          <p:cNvPr id="41" name="Group 40">
            <a:extLst>
              <a:ext uri="{FF2B5EF4-FFF2-40B4-BE49-F238E27FC236}">
                <a16:creationId xmlns:a16="http://schemas.microsoft.com/office/drawing/2014/main" id="{BD27C8FA-3AFB-4B4C-9ED3-DCC36208B13D}"/>
              </a:ext>
            </a:extLst>
          </p:cNvPr>
          <p:cNvGrpSpPr/>
          <p:nvPr/>
        </p:nvGrpSpPr>
        <p:grpSpPr>
          <a:xfrm>
            <a:off x="2132312" y="3082925"/>
            <a:ext cx="718027" cy="718027"/>
            <a:chOff x="2132312" y="3082925"/>
            <a:chExt cx="718027" cy="718027"/>
          </a:xfrm>
        </p:grpSpPr>
        <p:sp>
          <p:nvSpPr>
            <p:cNvPr id="6" name="Freeform: Shape 5">
              <a:extLst>
                <a:ext uri="{FF2B5EF4-FFF2-40B4-BE49-F238E27FC236}">
                  <a16:creationId xmlns:a16="http://schemas.microsoft.com/office/drawing/2014/main" id="{4E87C687-F006-406D-A2E3-FBA8543461DE}"/>
                </a:ext>
              </a:extLst>
            </p:cNvPr>
            <p:cNvSpPr/>
            <p:nvPr/>
          </p:nvSpPr>
          <p:spPr>
            <a:xfrm rot="18900000">
              <a:off x="2160739" y="3111515"/>
              <a:ext cx="661245" cy="661245"/>
            </a:xfrm>
            <a:custGeom>
              <a:avLst/>
              <a:gdLst>
                <a:gd name="connsiteX0" fmla="*/ 332800 w 332800"/>
                <a:gd name="connsiteY0" fmla="*/ 166400 h 332800"/>
                <a:gd name="connsiteX1" fmla="*/ 166400 w 332800"/>
                <a:gd name="connsiteY1" fmla="*/ 332800 h 332800"/>
                <a:gd name="connsiteX2" fmla="*/ 0 w 332800"/>
                <a:gd name="connsiteY2" fmla="*/ 166400 h 332800"/>
                <a:gd name="connsiteX3" fmla="*/ 166400 w 332800"/>
                <a:gd name="connsiteY3" fmla="*/ 0 h 332800"/>
                <a:gd name="connsiteX4" fmla="*/ 332800 w 332800"/>
                <a:gd name="connsiteY4" fmla="*/ 166400 h 33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00" h="332800">
                  <a:moveTo>
                    <a:pt x="332800" y="166400"/>
                  </a:moveTo>
                  <a:cubicBezTo>
                    <a:pt x="332800" y="258300"/>
                    <a:pt x="258301" y="332800"/>
                    <a:pt x="166400" y="332800"/>
                  </a:cubicBezTo>
                  <a:cubicBezTo>
                    <a:pt x="74500" y="332800"/>
                    <a:pt x="0" y="258300"/>
                    <a:pt x="0" y="166400"/>
                  </a:cubicBezTo>
                  <a:cubicBezTo>
                    <a:pt x="0" y="74500"/>
                    <a:pt x="74500" y="0"/>
                    <a:pt x="166400" y="0"/>
                  </a:cubicBezTo>
                  <a:cubicBezTo>
                    <a:pt x="258300" y="0"/>
                    <a:pt x="332800" y="74500"/>
                    <a:pt x="332800" y="1664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7" name="Freeform: Shape 6">
              <a:extLst>
                <a:ext uri="{FF2B5EF4-FFF2-40B4-BE49-F238E27FC236}">
                  <a16:creationId xmlns:a16="http://schemas.microsoft.com/office/drawing/2014/main" id="{05535A28-2FDD-43B3-8621-D15A2F0F3809}"/>
                </a:ext>
              </a:extLst>
            </p:cNvPr>
            <p:cNvSpPr/>
            <p:nvPr/>
          </p:nvSpPr>
          <p:spPr>
            <a:xfrm>
              <a:off x="2132312" y="3082925"/>
              <a:ext cx="718027" cy="718027"/>
            </a:xfrm>
            <a:custGeom>
              <a:avLst/>
              <a:gdLst>
                <a:gd name="connsiteX0" fmla="*/ 180689 w 361378"/>
                <a:gd name="connsiteY0" fmla="*/ 361379 h 361378"/>
                <a:gd name="connsiteX1" fmla="*/ 0 w 361378"/>
                <a:gd name="connsiteY1" fmla="*/ 180689 h 361378"/>
                <a:gd name="connsiteX2" fmla="*/ 180689 w 361378"/>
                <a:gd name="connsiteY2" fmla="*/ 0 h 361378"/>
                <a:gd name="connsiteX3" fmla="*/ 361379 w 361378"/>
                <a:gd name="connsiteY3" fmla="*/ 180689 h 361378"/>
                <a:gd name="connsiteX4" fmla="*/ 180689 w 361378"/>
                <a:gd name="connsiteY4" fmla="*/ 361379 h 361378"/>
                <a:gd name="connsiteX5" fmla="*/ 180689 w 361378"/>
                <a:gd name="connsiteY5" fmla="*/ 28670 h 361378"/>
                <a:gd name="connsiteX6" fmla="*/ 28575 w 361378"/>
                <a:gd name="connsiteY6" fmla="*/ 180785 h 361378"/>
                <a:gd name="connsiteX7" fmla="*/ 180689 w 361378"/>
                <a:gd name="connsiteY7" fmla="*/ 332899 h 361378"/>
                <a:gd name="connsiteX8" fmla="*/ 332804 w 361378"/>
                <a:gd name="connsiteY8" fmla="*/ 180785 h 361378"/>
                <a:gd name="connsiteX9" fmla="*/ 180689 w 361378"/>
                <a:gd name="connsiteY9" fmla="*/ 28670 h 3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378" h="361378">
                  <a:moveTo>
                    <a:pt x="180689" y="361379"/>
                  </a:moveTo>
                  <a:cubicBezTo>
                    <a:pt x="81058" y="361379"/>
                    <a:pt x="0" y="280321"/>
                    <a:pt x="0" y="180689"/>
                  </a:cubicBezTo>
                  <a:cubicBezTo>
                    <a:pt x="0" y="81058"/>
                    <a:pt x="81058" y="0"/>
                    <a:pt x="180689" y="0"/>
                  </a:cubicBezTo>
                  <a:cubicBezTo>
                    <a:pt x="280321" y="0"/>
                    <a:pt x="361379" y="81058"/>
                    <a:pt x="361379" y="180689"/>
                  </a:cubicBezTo>
                  <a:cubicBezTo>
                    <a:pt x="361379" y="280321"/>
                    <a:pt x="280321" y="361379"/>
                    <a:pt x="180689" y="361379"/>
                  </a:cubicBezTo>
                  <a:close/>
                  <a:moveTo>
                    <a:pt x="180689" y="28670"/>
                  </a:moveTo>
                  <a:cubicBezTo>
                    <a:pt x="96869" y="28670"/>
                    <a:pt x="28575" y="96869"/>
                    <a:pt x="28575" y="180785"/>
                  </a:cubicBezTo>
                  <a:cubicBezTo>
                    <a:pt x="28575" y="264700"/>
                    <a:pt x="96774" y="332899"/>
                    <a:pt x="180689" y="332899"/>
                  </a:cubicBezTo>
                  <a:cubicBezTo>
                    <a:pt x="264605" y="332899"/>
                    <a:pt x="332804" y="264700"/>
                    <a:pt x="332804" y="180785"/>
                  </a:cubicBezTo>
                  <a:cubicBezTo>
                    <a:pt x="332804" y="96869"/>
                    <a:pt x="264605" y="28670"/>
                    <a:pt x="180689" y="28670"/>
                  </a:cubicBezTo>
                  <a:close/>
                </a:path>
              </a:pathLst>
            </a:custGeom>
            <a:solidFill>
              <a:srgbClr val="2EAA93"/>
            </a:solidFill>
            <a:ln w="9525" cap="flat">
              <a:noFill/>
              <a:prstDash val="solid"/>
              <a:miter/>
            </a:ln>
          </p:spPr>
          <p:txBody>
            <a:bodyPr rtlCol="0" anchor="ctr"/>
            <a:lstStyle/>
            <a:p>
              <a:endParaRPr lang="en-US" dirty="0">
                <a:latin typeface="Gill Sans MT" panose="020B0502020104020203" pitchFamily="34" charset="0"/>
              </a:endParaRPr>
            </a:p>
          </p:txBody>
        </p:sp>
      </p:grpSp>
      <p:grpSp>
        <p:nvGrpSpPr>
          <p:cNvPr id="42" name="Group 41">
            <a:extLst>
              <a:ext uri="{FF2B5EF4-FFF2-40B4-BE49-F238E27FC236}">
                <a16:creationId xmlns:a16="http://schemas.microsoft.com/office/drawing/2014/main" id="{06CF9588-2946-4E2E-9562-7D9984A722CF}"/>
              </a:ext>
            </a:extLst>
          </p:cNvPr>
          <p:cNvGrpSpPr/>
          <p:nvPr/>
        </p:nvGrpSpPr>
        <p:grpSpPr>
          <a:xfrm>
            <a:off x="5109838" y="3082924"/>
            <a:ext cx="718027" cy="718027"/>
            <a:chOff x="5109838" y="3082924"/>
            <a:chExt cx="718027" cy="718027"/>
          </a:xfrm>
        </p:grpSpPr>
        <p:sp>
          <p:nvSpPr>
            <p:cNvPr id="12" name="Freeform: Shape 11">
              <a:extLst>
                <a:ext uri="{FF2B5EF4-FFF2-40B4-BE49-F238E27FC236}">
                  <a16:creationId xmlns:a16="http://schemas.microsoft.com/office/drawing/2014/main" id="{83EF2535-ACD6-4B3F-B216-735BA7015F85}"/>
                </a:ext>
              </a:extLst>
            </p:cNvPr>
            <p:cNvSpPr/>
            <p:nvPr/>
          </p:nvSpPr>
          <p:spPr>
            <a:xfrm rot="16749992">
              <a:off x="5138233" y="3111630"/>
              <a:ext cx="661232" cy="661231"/>
            </a:xfrm>
            <a:custGeom>
              <a:avLst/>
              <a:gdLst>
                <a:gd name="connsiteX0" fmla="*/ 332794 w 332793"/>
                <a:gd name="connsiteY0" fmla="*/ 166397 h 332793"/>
                <a:gd name="connsiteX1" fmla="*/ 166397 w 332793"/>
                <a:gd name="connsiteY1" fmla="*/ 332794 h 332793"/>
                <a:gd name="connsiteX2" fmla="*/ 0 w 332793"/>
                <a:gd name="connsiteY2" fmla="*/ 166397 h 332793"/>
                <a:gd name="connsiteX3" fmla="*/ 166397 w 332793"/>
                <a:gd name="connsiteY3" fmla="*/ 0 h 332793"/>
                <a:gd name="connsiteX4" fmla="*/ 332794 w 332793"/>
                <a:gd name="connsiteY4" fmla="*/ 166397 h 33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93" h="332793">
                  <a:moveTo>
                    <a:pt x="332794" y="166397"/>
                  </a:moveTo>
                  <a:cubicBezTo>
                    <a:pt x="332794" y="258295"/>
                    <a:pt x="258295" y="332794"/>
                    <a:pt x="166397" y="332794"/>
                  </a:cubicBezTo>
                  <a:cubicBezTo>
                    <a:pt x="74499" y="332794"/>
                    <a:pt x="0" y="258295"/>
                    <a:pt x="0" y="166397"/>
                  </a:cubicBezTo>
                  <a:cubicBezTo>
                    <a:pt x="0" y="74498"/>
                    <a:pt x="74499" y="0"/>
                    <a:pt x="166397" y="0"/>
                  </a:cubicBezTo>
                  <a:cubicBezTo>
                    <a:pt x="258295" y="0"/>
                    <a:pt x="332794" y="74498"/>
                    <a:pt x="332794" y="16639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Gill Sans MT" panose="020B0502020104020203" pitchFamily="34" charset="0"/>
              </a:endParaRPr>
            </a:p>
          </p:txBody>
        </p:sp>
        <p:sp>
          <p:nvSpPr>
            <p:cNvPr id="13" name="Freeform: Shape 12">
              <a:extLst>
                <a:ext uri="{FF2B5EF4-FFF2-40B4-BE49-F238E27FC236}">
                  <a16:creationId xmlns:a16="http://schemas.microsoft.com/office/drawing/2014/main" id="{53242579-0940-4A9F-890F-0A5F0172DF03}"/>
                </a:ext>
              </a:extLst>
            </p:cNvPr>
            <p:cNvSpPr/>
            <p:nvPr/>
          </p:nvSpPr>
          <p:spPr>
            <a:xfrm>
              <a:off x="5109838" y="3082924"/>
              <a:ext cx="718027" cy="718027"/>
            </a:xfrm>
            <a:custGeom>
              <a:avLst/>
              <a:gdLst>
                <a:gd name="connsiteX0" fmla="*/ 180689 w 361378"/>
                <a:gd name="connsiteY0" fmla="*/ 361379 h 361378"/>
                <a:gd name="connsiteX1" fmla="*/ 0 w 361378"/>
                <a:gd name="connsiteY1" fmla="*/ 180689 h 361378"/>
                <a:gd name="connsiteX2" fmla="*/ 180689 w 361378"/>
                <a:gd name="connsiteY2" fmla="*/ 0 h 361378"/>
                <a:gd name="connsiteX3" fmla="*/ 361379 w 361378"/>
                <a:gd name="connsiteY3" fmla="*/ 180689 h 361378"/>
                <a:gd name="connsiteX4" fmla="*/ 180689 w 361378"/>
                <a:gd name="connsiteY4" fmla="*/ 361379 h 361378"/>
                <a:gd name="connsiteX5" fmla="*/ 180689 w 361378"/>
                <a:gd name="connsiteY5" fmla="*/ 28670 h 361378"/>
                <a:gd name="connsiteX6" fmla="*/ 28575 w 361378"/>
                <a:gd name="connsiteY6" fmla="*/ 180785 h 361378"/>
                <a:gd name="connsiteX7" fmla="*/ 180689 w 361378"/>
                <a:gd name="connsiteY7" fmla="*/ 332899 h 361378"/>
                <a:gd name="connsiteX8" fmla="*/ 332804 w 361378"/>
                <a:gd name="connsiteY8" fmla="*/ 180785 h 361378"/>
                <a:gd name="connsiteX9" fmla="*/ 180689 w 361378"/>
                <a:gd name="connsiteY9" fmla="*/ 28670 h 3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378" h="361378">
                  <a:moveTo>
                    <a:pt x="180689" y="361379"/>
                  </a:moveTo>
                  <a:cubicBezTo>
                    <a:pt x="81058" y="361379"/>
                    <a:pt x="0" y="280321"/>
                    <a:pt x="0" y="180689"/>
                  </a:cubicBezTo>
                  <a:cubicBezTo>
                    <a:pt x="0" y="81058"/>
                    <a:pt x="81058" y="0"/>
                    <a:pt x="180689" y="0"/>
                  </a:cubicBezTo>
                  <a:cubicBezTo>
                    <a:pt x="280321" y="0"/>
                    <a:pt x="361379" y="81058"/>
                    <a:pt x="361379" y="180689"/>
                  </a:cubicBezTo>
                  <a:cubicBezTo>
                    <a:pt x="361379" y="280321"/>
                    <a:pt x="280321" y="361379"/>
                    <a:pt x="180689" y="361379"/>
                  </a:cubicBezTo>
                  <a:close/>
                  <a:moveTo>
                    <a:pt x="180689" y="28670"/>
                  </a:moveTo>
                  <a:cubicBezTo>
                    <a:pt x="96869" y="28670"/>
                    <a:pt x="28575" y="96869"/>
                    <a:pt x="28575" y="180785"/>
                  </a:cubicBezTo>
                  <a:cubicBezTo>
                    <a:pt x="28575" y="264700"/>
                    <a:pt x="96774" y="332899"/>
                    <a:pt x="180689" y="332899"/>
                  </a:cubicBezTo>
                  <a:cubicBezTo>
                    <a:pt x="264509" y="332899"/>
                    <a:pt x="332804" y="264700"/>
                    <a:pt x="332804" y="180785"/>
                  </a:cubicBezTo>
                  <a:cubicBezTo>
                    <a:pt x="332804" y="96869"/>
                    <a:pt x="264605" y="28670"/>
                    <a:pt x="180689" y="28670"/>
                  </a:cubicBezTo>
                  <a:close/>
                </a:path>
              </a:pathLst>
            </a:custGeom>
            <a:solidFill>
              <a:srgbClr val="2EAA93"/>
            </a:solidFill>
            <a:ln w="9525" cap="flat">
              <a:noFill/>
              <a:prstDash val="solid"/>
              <a:miter/>
            </a:ln>
          </p:spPr>
          <p:txBody>
            <a:bodyPr rtlCol="0" anchor="ctr"/>
            <a:lstStyle/>
            <a:p>
              <a:endParaRPr lang="en-US" dirty="0">
                <a:latin typeface="Gill Sans MT" panose="020B0502020104020203" pitchFamily="34" charset="0"/>
              </a:endParaRPr>
            </a:p>
          </p:txBody>
        </p:sp>
      </p:grpSp>
      <p:grpSp>
        <p:nvGrpSpPr>
          <p:cNvPr id="43" name="Group 42">
            <a:extLst>
              <a:ext uri="{FF2B5EF4-FFF2-40B4-BE49-F238E27FC236}">
                <a16:creationId xmlns:a16="http://schemas.microsoft.com/office/drawing/2014/main" id="{6669A5C1-7B8E-44E3-A532-0FCF5FBAEB9B}"/>
              </a:ext>
            </a:extLst>
          </p:cNvPr>
          <p:cNvGrpSpPr/>
          <p:nvPr/>
        </p:nvGrpSpPr>
        <p:grpSpPr>
          <a:xfrm>
            <a:off x="8062594" y="3082922"/>
            <a:ext cx="718027" cy="718027"/>
            <a:chOff x="8062594" y="3082922"/>
            <a:chExt cx="718027" cy="718027"/>
          </a:xfrm>
        </p:grpSpPr>
        <p:sp>
          <p:nvSpPr>
            <p:cNvPr id="22" name="Freeform: Shape 21">
              <a:extLst>
                <a:ext uri="{FF2B5EF4-FFF2-40B4-BE49-F238E27FC236}">
                  <a16:creationId xmlns:a16="http://schemas.microsoft.com/office/drawing/2014/main" id="{6BC85E12-30FC-4661-8737-DB19F875A589}"/>
                </a:ext>
              </a:extLst>
            </p:cNvPr>
            <p:cNvSpPr/>
            <p:nvPr/>
          </p:nvSpPr>
          <p:spPr>
            <a:xfrm rot="16749992">
              <a:off x="8090989" y="3111628"/>
              <a:ext cx="661232" cy="661231"/>
            </a:xfrm>
            <a:custGeom>
              <a:avLst/>
              <a:gdLst>
                <a:gd name="connsiteX0" fmla="*/ 332794 w 332793"/>
                <a:gd name="connsiteY0" fmla="*/ 166397 h 332793"/>
                <a:gd name="connsiteX1" fmla="*/ 166397 w 332793"/>
                <a:gd name="connsiteY1" fmla="*/ 332794 h 332793"/>
                <a:gd name="connsiteX2" fmla="*/ 0 w 332793"/>
                <a:gd name="connsiteY2" fmla="*/ 166397 h 332793"/>
                <a:gd name="connsiteX3" fmla="*/ 166397 w 332793"/>
                <a:gd name="connsiteY3" fmla="*/ 0 h 332793"/>
                <a:gd name="connsiteX4" fmla="*/ 332794 w 332793"/>
                <a:gd name="connsiteY4" fmla="*/ 166397 h 33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93" h="332793">
                  <a:moveTo>
                    <a:pt x="332794" y="166397"/>
                  </a:moveTo>
                  <a:cubicBezTo>
                    <a:pt x="332794" y="258295"/>
                    <a:pt x="258295" y="332794"/>
                    <a:pt x="166397" y="332794"/>
                  </a:cubicBezTo>
                  <a:cubicBezTo>
                    <a:pt x="74499" y="332794"/>
                    <a:pt x="0" y="258295"/>
                    <a:pt x="0" y="166397"/>
                  </a:cubicBezTo>
                  <a:cubicBezTo>
                    <a:pt x="0" y="74498"/>
                    <a:pt x="74499" y="0"/>
                    <a:pt x="166397" y="0"/>
                  </a:cubicBezTo>
                  <a:cubicBezTo>
                    <a:pt x="258295" y="0"/>
                    <a:pt x="332794" y="74498"/>
                    <a:pt x="332794" y="16639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Gill Sans MT" panose="020B0502020104020203" pitchFamily="34" charset="0"/>
              </a:endParaRPr>
            </a:p>
          </p:txBody>
        </p:sp>
        <p:sp>
          <p:nvSpPr>
            <p:cNvPr id="23" name="Freeform: Shape 22">
              <a:extLst>
                <a:ext uri="{FF2B5EF4-FFF2-40B4-BE49-F238E27FC236}">
                  <a16:creationId xmlns:a16="http://schemas.microsoft.com/office/drawing/2014/main" id="{A47CE01B-AF27-45B5-BE81-CAE0BF5FB928}"/>
                </a:ext>
              </a:extLst>
            </p:cNvPr>
            <p:cNvSpPr/>
            <p:nvPr/>
          </p:nvSpPr>
          <p:spPr>
            <a:xfrm>
              <a:off x="8062594" y="3082922"/>
              <a:ext cx="718027" cy="718027"/>
            </a:xfrm>
            <a:custGeom>
              <a:avLst/>
              <a:gdLst>
                <a:gd name="connsiteX0" fmla="*/ 180689 w 361378"/>
                <a:gd name="connsiteY0" fmla="*/ 361379 h 361378"/>
                <a:gd name="connsiteX1" fmla="*/ 0 w 361378"/>
                <a:gd name="connsiteY1" fmla="*/ 180689 h 361378"/>
                <a:gd name="connsiteX2" fmla="*/ 180689 w 361378"/>
                <a:gd name="connsiteY2" fmla="*/ 0 h 361378"/>
                <a:gd name="connsiteX3" fmla="*/ 361379 w 361378"/>
                <a:gd name="connsiteY3" fmla="*/ 180689 h 361378"/>
                <a:gd name="connsiteX4" fmla="*/ 180689 w 361378"/>
                <a:gd name="connsiteY4" fmla="*/ 361379 h 361378"/>
                <a:gd name="connsiteX5" fmla="*/ 180689 w 361378"/>
                <a:gd name="connsiteY5" fmla="*/ 28670 h 361378"/>
                <a:gd name="connsiteX6" fmla="*/ 28575 w 361378"/>
                <a:gd name="connsiteY6" fmla="*/ 180785 h 361378"/>
                <a:gd name="connsiteX7" fmla="*/ 180689 w 361378"/>
                <a:gd name="connsiteY7" fmla="*/ 332899 h 361378"/>
                <a:gd name="connsiteX8" fmla="*/ 332804 w 361378"/>
                <a:gd name="connsiteY8" fmla="*/ 180785 h 361378"/>
                <a:gd name="connsiteX9" fmla="*/ 180689 w 361378"/>
                <a:gd name="connsiteY9" fmla="*/ 28670 h 3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378" h="361378">
                  <a:moveTo>
                    <a:pt x="180689" y="361379"/>
                  </a:moveTo>
                  <a:cubicBezTo>
                    <a:pt x="81058" y="361379"/>
                    <a:pt x="0" y="280321"/>
                    <a:pt x="0" y="180689"/>
                  </a:cubicBezTo>
                  <a:cubicBezTo>
                    <a:pt x="0" y="81058"/>
                    <a:pt x="81058" y="0"/>
                    <a:pt x="180689" y="0"/>
                  </a:cubicBezTo>
                  <a:cubicBezTo>
                    <a:pt x="280321" y="0"/>
                    <a:pt x="361379" y="81058"/>
                    <a:pt x="361379" y="180689"/>
                  </a:cubicBezTo>
                  <a:cubicBezTo>
                    <a:pt x="361379" y="280321"/>
                    <a:pt x="280321" y="361379"/>
                    <a:pt x="180689" y="361379"/>
                  </a:cubicBezTo>
                  <a:close/>
                  <a:moveTo>
                    <a:pt x="180689" y="28670"/>
                  </a:moveTo>
                  <a:cubicBezTo>
                    <a:pt x="96869" y="28670"/>
                    <a:pt x="28575" y="96869"/>
                    <a:pt x="28575" y="180785"/>
                  </a:cubicBezTo>
                  <a:cubicBezTo>
                    <a:pt x="28575" y="264700"/>
                    <a:pt x="96774" y="332899"/>
                    <a:pt x="180689" y="332899"/>
                  </a:cubicBezTo>
                  <a:cubicBezTo>
                    <a:pt x="264509" y="332899"/>
                    <a:pt x="332804" y="264700"/>
                    <a:pt x="332804" y="180785"/>
                  </a:cubicBezTo>
                  <a:cubicBezTo>
                    <a:pt x="332804" y="96869"/>
                    <a:pt x="264605" y="28670"/>
                    <a:pt x="180689" y="28670"/>
                  </a:cubicBezTo>
                  <a:close/>
                </a:path>
              </a:pathLst>
            </a:custGeom>
            <a:solidFill>
              <a:srgbClr val="2EAA93"/>
            </a:solidFill>
            <a:ln w="9525" cap="flat">
              <a:noFill/>
              <a:prstDash val="solid"/>
              <a:miter/>
            </a:ln>
          </p:spPr>
          <p:txBody>
            <a:bodyPr rtlCol="0" anchor="ctr"/>
            <a:lstStyle/>
            <a:p>
              <a:endParaRPr lang="en-US" dirty="0">
                <a:latin typeface="Gill Sans MT" panose="020B0502020104020203" pitchFamily="34" charset="0"/>
              </a:endParaRPr>
            </a:p>
          </p:txBody>
        </p:sp>
      </p:grpSp>
      <p:grpSp>
        <p:nvGrpSpPr>
          <p:cNvPr id="44" name="Group 43">
            <a:extLst>
              <a:ext uri="{FF2B5EF4-FFF2-40B4-BE49-F238E27FC236}">
                <a16:creationId xmlns:a16="http://schemas.microsoft.com/office/drawing/2014/main" id="{95046B8C-BE44-4C35-A53C-68E00D207B52}"/>
              </a:ext>
            </a:extLst>
          </p:cNvPr>
          <p:cNvGrpSpPr/>
          <p:nvPr/>
        </p:nvGrpSpPr>
        <p:grpSpPr>
          <a:xfrm>
            <a:off x="11066774" y="3082925"/>
            <a:ext cx="718027" cy="718027"/>
            <a:chOff x="11066774" y="3082925"/>
            <a:chExt cx="718027" cy="718027"/>
          </a:xfrm>
        </p:grpSpPr>
        <p:sp>
          <p:nvSpPr>
            <p:cNvPr id="16" name="Freeform: Shape 15">
              <a:extLst>
                <a:ext uri="{FF2B5EF4-FFF2-40B4-BE49-F238E27FC236}">
                  <a16:creationId xmlns:a16="http://schemas.microsoft.com/office/drawing/2014/main" id="{66557020-47E3-44E3-9C31-752A07DD8467}"/>
                </a:ext>
              </a:extLst>
            </p:cNvPr>
            <p:cNvSpPr/>
            <p:nvPr/>
          </p:nvSpPr>
          <p:spPr>
            <a:xfrm rot="16749992">
              <a:off x="11094983" y="3111553"/>
              <a:ext cx="661232" cy="661231"/>
            </a:xfrm>
            <a:custGeom>
              <a:avLst/>
              <a:gdLst>
                <a:gd name="connsiteX0" fmla="*/ 332794 w 332793"/>
                <a:gd name="connsiteY0" fmla="*/ 166397 h 332793"/>
                <a:gd name="connsiteX1" fmla="*/ 166397 w 332793"/>
                <a:gd name="connsiteY1" fmla="*/ 332794 h 332793"/>
                <a:gd name="connsiteX2" fmla="*/ 0 w 332793"/>
                <a:gd name="connsiteY2" fmla="*/ 166397 h 332793"/>
                <a:gd name="connsiteX3" fmla="*/ 166397 w 332793"/>
                <a:gd name="connsiteY3" fmla="*/ 0 h 332793"/>
                <a:gd name="connsiteX4" fmla="*/ 332794 w 332793"/>
                <a:gd name="connsiteY4" fmla="*/ 166397 h 33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93" h="332793">
                  <a:moveTo>
                    <a:pt x="332794" y="166397"/>
                  </a:moveTo>
                  <a:cubicBezTo>
                    <a:pt x="332794" y="258295"/>
                    <a:pt x="258295" y="332794"/>
                    <a:pt x="166397" y="332794"/>
                  </a:cubicBezTo>
                  <a:cubicBezTo>
                    <a:pt x="74498" y="332794"/>
                    <a:pt x="0" y="258295"/>
                    <a:pt x="0" y="166397"/>
                  </a:cubicBezTo>
                  <a:cubicBezTo>
                    <a:pt x="0" y="74498"/>
                    <a:pt x="74498" y="0"/>
                    <a:pt x="166397" y="0"/>
                  </a:cubicBezTo>
                  <a:cubicBezTo>
                    <a:pt x="258295" y="0"/>
                    <a:pt x="332794" y="74498"/>
                    <a:pt x="332794" y="16639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Gill Sans MT" panose="020B0502020104020203" pitchFamily="34" charset="0"/>
              </a:endParaRPr>
            </a:p>
          </p:txBody>
        </p:sp>
        <p:sp>
          <p:nvSpPr>
            <p:cNvPr id="17" name="Freeform: Shape 16">
              <a:extLst>
                <a:ext uri="{FF2B5EF4-FFF2-40B4-BE49-F238E27FC236}">
                  <a16:creationId xmlns:a16="http://schemas.microsoft.com/office/drawing/2014/main" id="{EF2BABE0-D47A-4A24-BE23-0FE9548468BA}"/>
                </a:ext>
              </a:extLst>
            </p:cNvPr>
            <p:cNvSpPr/>
            <p:nvPr/>
          </p:nvSpPr>
          <p:spPr>
            <a:xfrm>
              <a:off x="11066774" y="3082925"/>
              <a:ext cx="718027" cy="718027"/>
            </a:xfrm>
            <a:custGeom>
              <a:avLst/>
              <a:gdLst>
                <a:gd name="connsiteX0" fmla="*/ 180689 w 361378"/>
                <a:gd name="connsiteY0" fmla="*/ 361379 h 361378"/>
                <a:gd name="connsiteX1" fmla="*/ 0 w 361378"/>
                <a:gd name="connsiteY1" fmla="*/ 180689 h 361378"/>
                <a:gd name="connsiteX2" fmla="*/ 180689 w 361378"/>
                <a:gd name="connsiteY2" fmla="*/ 0 h 361378"/>
                <a:gd name="connsiteX3" fmla="*/ 361379 w 361378"/>
                <a:gd name="connsiteY3" fmla="*/ 180689 h 361378"/>
                <a:gd name="connsiteX4" fmla="*/ 180689 w 361378"/>
                <a:gd name="connsiteY4" fmla="*/ 361379 h 361378"/>
                <a:gd name="connsiteX5" fmla="*/ 180689 w 361378"/>
                <a:gd name="connsiteY5" fmla="*/ 28670 h 361378"/>
                <a:gd name="connsiteX6" fmla="*/ 28575 w 361378"/>
                <a:gd name="connsiteY6" fmla="*/ 180785 h 361378"/>
                <a:gd name="connsiteX7" fmla="*/ 180689 w 361378"/>
                <a:gd name="connsiteY7" fmla="*/ 332899 h 361378"/>
                <a:gd name="connsiteX8" fmla="*/ 332804 w 361378"/>
                <a:gd name="connsiteY8" fmla="*/ 180785 h 361378"/>
                <a:gd name="connsiteX9" fmla="*/ 180689 w 361378"/>
                <a:gd name="connsiteY9" fmla="*/ 28670 h 3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378" h="361378">
                  <a:moveTo>
                    <a:pt x="180689" y="361379"/>
                  </a:moveTo>
                  <a:cubicBezTo>
                    <a:pt x="81058" y="361379"/>
                    <a:pt x="0" y="280321"/>
                    <a:pt x="0" y="180689"/>
                  </a:cubicBezTo>
                  <a:cubicBezTo>
                    <a:pt x="0" y="81058"/>
                    <a:pt x="81058" y="0"/>
                    <a:pt x="180689" y="0"/>
                  </a:cubicBezTo>
                  <a:cubicBezTo>
                    <a:pt x="280321" y="0"/>
                    <a:pt x="361379" y="81058"/>
                    <a:pt x="361379" y="180689"/>
                  </a:cubicBezTo>
                  <a:cubicBezTo>
                    <a:pt x="361379" y="280321"/>
                    <a:pt x="280225" y="361379"/>
                    <a:pt x="180689" y="361379"/>
                  </a:cubicBezTo>
                  <a:close/>
                  <a:moveTo>
                    <a:pt x="180689" y="28670"/>
                  </a:moveTo>
                  <a:cubicBezTo>
                    <a:pt x="96869" y="28670"/>
                    <a:pt x="28575" y="96869"/>
                    <a:pt x="28575" y="180785"/>
                  </a:cubicBezTo>
                  <a:cubicBezTo>
                    <a:pt x="28575" y="264700"/>
                    <a:pt x="96774" y="332899"/>
                    <a:pt x="180689" y="332899"/>
                  </a:cubicBezTo>
                  <a:cubicBezTo>
                    <a:pt x="264509" y="332899"/>
                    <a:pt x="332804" y="264700"/>
                    <a:pt x="332804" y="180785"/>
                  </a:cubicBezTo>
                  <a:cubicBezTo>
                    <a:pt x="332804" y="96869"/>
                    <a:pt x="264509" y="28670"/>
                    <a:pt x="180689" y="28670"/>
                  </a:cubicBezTo>
                  <a:close/>
                </a:path>
              </a:pathLst>
            </a:custGeom>
            <a:solidFill>
              <a:srgbClr val="2EAA93"/>
            </a:solidFill>
            <a:ln w="9525" cap="flat">
              <a:noFill/>
              <a:prstDash val="solid"/>
              <a:miter/>
            </a:ln>
          </p:spPr>
          <p:txBody>
            <a:bodyPr rtlCol="0" anchor="ctr"/>
            <a:lstStyle/>
            <a:p>
              <a:endParaRPr lang="en-US" dirty="0">
                <a:latin typeface="Gill Sans MT" panose="020B0502020104020203" pitchFamily="34" charset="0"/>
              </a:endParaRPr>
            </a:p>
          </p:txBody>
        </p:sp>
      </p:grpSp>
      <p:sp>
        <p:nvSpPr>
          <p:cNvPr id="36" name="TextBox 35">
            <a:extLst>
              <a:ext uri="{FF2B5EF4-FFF2-40B4-BE49-F238E27FC236}">
                <a16:creationId xmlns:a16="http://schemas.microsoft.com/office/drawing/2014/main" id="{C8593E5C-8884-4D04-89C9-A86FDB8DEA1A}"/>
              </a:ext>
            </a:extLst>
          </p:cNvPr>
          <p:cNvSpPr txBox="1"/>
          <p:nvPr/>
        </p:nvSpPr>
        <p:spPr>
          <a:xfrm>
            <a:off x="3142178" y="727591"/>
            <a:ext cx="5907641" cy="1015663"/>
          </a:xfrm>
          <a:prstGeom prst="rect">
            <a:avLst/>
          </a:prstGeom>
          <a:noFill/>
        </p:spPr>
        <p:txBody>
          <a:bodyPr wrap="square" rtlCol="0">
            <a:spAutoFit/>
          </a:bodyPr>
          <a:lstStyle/>
          <a:p>
            <a:pPr algn="ctr"/>
            <a:r>
              <a:rPr lang="en-US" sz="6000" b="1" dirty="0">
                <a:solidFill>
                  <a:srgbClr val="F59A29"/>
                </a:solidFill>
                <a:latin typeface="Calibri Light" panose="020F0302020204030204" pitchFamily="34" charset="0"/>
              </a:rPr>
              <a:t>Health Benefits</a:t>
            </a:r>
          </a:p>
        </p:txBody>
      </p:sp>
      <p:pic>
        <p:nvPicPr>
          <p:cNvPr id="50" name="Graphic 49" descr="Doctor female with solid fill">
            <a:extLst>
              <a:ext uri="{FF2B5EF4-FFF2-40B4-BE49-F238E27FC236}">
                <a16:creationId xmlns:a16="http://schemas.microsoft.com/office/drawing/2014/main" id="{28094ABC-9BB2-4C8D-89C7-8267C1B2114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27644" y="3266063"/>
            <a:ext cx="327435" cy="327435"/>
          </a:xfrm>
          <a:prstGeom prst="rect">
            <a:avLst/>
          </a:prstGeom>
        </p:spPr>
      </p:pic>
      <p:pic>
        <p:nvPicPr>
          <p:cNvPr id="51" name="Graphic 50" descr="Medicine with solid fill">
            <a:extLst>
              <a:ext uri="{FF2B5EF4-FFF2-40B4-BE49-F238E27FC236}">
                <a16:creationId xmlns:a16="http://schemas.microsoft.com/office/drawing/2014/main" id="{F75A90A9-663C-48F7-99C7-B12439DEEAE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90619" y="3264015"/>
            <a:ext cx="356461" cy="356461"/>
          </a:xfrm>
          <a:prstGeom prst="rect">
            <a:avLst/>
          </a:prstGeom>
        </p:spPr>
      </p:pic>
      <p:pic>
        <p:nvPicPr>
          <p:cNvPr id="52" name="Graphic 51" descr="Dental Care with solid fill">
            <a:extLst>
              <a:ext uri="{FF2B5EF4-FFF2-40B4-BE49-F238E27FC236}">
                <a16:creationId xmlns:a16="http://schemas.microsoft.com/office/drawing/2014/main" id="{64EA647A-8E4B-423A-AF50-A7673BAF948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251124" y="3271762"/>
            <a:ext cx="340963" cy="340963"/>
          </a:xfrm>
          <a:prstGeom prst="rect">
            <a:avLst/>
          </a:prstGeom>
        </p:spPr>
      </p:pic>
      <p:pic>
        <p:nvPicPr>
          <p:cNvPr id="53" name="Graphic 52" descr="Eye Scan with solid fill">
            <a:extLst>
              <a:ext uri="{FF2B5EF4-FFF2-40B4-BE49-F238E27FC236}">
                <a16:creationId xmlns:a16="http://schemas.microsoft.com/office/drawing/2014/main" id="{8623F05F-DDFD-40DD-A3A0-DE62D3AC737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1254566" y="3271135"/>
            <a:ext cx="342066" cy="342066"/>
          </a:xfrm>
          <a:prstGeom prst="rect">
            <a:avLst/>
          </a:prstGeom>
        </p:spPr>
      </p:pic>
      <p:sp>
        <p:nvSpPr>
          <p:cNvPr id="25" name="TextBox 24">
            <a:extLst>
              <a:ext uri="{FF2B5EF4-FFF2-40B4-BE49-F238E27FC236}">
                <a16:creationId xmlns:a16="http://schemas.microsoft.com/office/drawing/2014/main" id="{9EF2D910-D756-3CA0-3350-DD0ED898BE4E}"/>
              </a:ext>
            </a:extLst>
          </p:cNvPr>
          <p:cNvSpPr txBox="1"/>
          <p:nvPr/>
        </p:nvSpPr>
        <p:spPr>
          <a:xfrm>
            <a:off x="1553817" y="2045536"/>
            <a:ext cx="9084365" cy="4247317"/>
          </a:xfrm>
          <a:prstGeom prst="rect">
            <a:avLst/>
          </a:prstGeom>
          <a:noFill/>
        </p:spPr>
        <p:txBody>
          <a:bodyPr wrap="square">
            <a:spAutoFit/>
          </a:bodyPr>
          <a:lstStyle/>
          <a:p>
            <a:pPr algn="ctr"/>
            <a:r>
              <a:rPr lang="en-US" dirty="0"/>
              <a:t>110.0461 Health, Dental, and Vision Benefits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1800" b="1" dirty="0"/>
              <a:t>Benefits Team is available at 854-0404  or BenefitsTeam@traviscountytx.gov </a:t>
            </a:r>
            <a:endParaRPr lang="en-US" sz="2800" b="1" dirty="0">
              <a:latin typeface="Calibri Light" panose="020F0302020204030204" pitchFamily="34" charset="0"/>
            </a:endParaRPr>
          </a:p>
        </p:txBody>
      </p:sp>
    </p:spTree>
    <p:custDataLst>
      <p:tags r:id="rId1"/>
    </p:custDataLst>
    <p:extLst>
      <p:ext uri="{BB962C8B-B14F-4D97-AF65-F5344CB8AC3E}">
        <p14:creationId xmlns:p14="http://schemas.microsoft.com/office/powerpoint/2010/main" val="30087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31" presetClass="entr" presetSubtype="0" fill="hold" nodeType="withEffect">
                                  <p:stCondLst>
                                    <p:cond delay="1000"/>
                                  </p:stCondLst>
                                  <p:childTnLst>
                                    <p:set>
                                      <p:cBhvr>
                                        <p:cTn id="14" dur="1" fill="hold">
                                          <p:stCondLst>
                                            <p:cond delay="0"/>
                                          </p:stCondLst>
                                        </p:cTn>
                                        <p:tgtEl>
                                          <p:spTgt spid="46"/>
                                        </p:tgtEl>
                                        <p:attrNameLst>
                                          <p:attrName>style.visibility</p:attrName>
                                        </p:attrNameLst>
                                      </p:cBhvr>
                                      <p:to>
                                        <p:strVal val="visible"/>
                                      </p:to>
                                    </p:set>
                                    <p:anim calcmode="lin" valueType="num">
                                      <p:cBhvr>
                                        <p:cTn id="15" dur="600" fill="hold"/>
                                        <p:tgtEl>
                                          <p:spTgt spid="46"/>
                                        </p:tgtEl>
                                        <p:attrNameLst>
                                          <p:attrName>ppt_w</p:attrName>
                                        </p:attrNameLst>
                                      </p:cBhvr>
                                      <p:tavLst>
                                        <p:tav tm="0">
                                          <p:val>
                                            <p:fltVal val="0"/>
                                          </p:val>
                                        </p:tav>
                                        <p:tav tm="100000">
                                          <p:val>
                                            <p:strVal val="#ppt_w"/>
                                          </p:val>
                                        </p:tav>
                                      </p:tavLst>
                                    </p:anim>
                                    <p:anim calcmode="lin" valueType="num">
                                      <p:cBhvr>
                                        <p:cTn id="16" dur="600" fill="hold"/>
                                        <p:tgtEl>
                                          <p:spTgt spid="46"/>
                                        </p:tgtEl>
                                        <p:attrNameLst>
                                          <p:attrName>ppt_h</p:attrName>
                                        </p:attrNameLst>
                                      </p:cBhvr>
                                      <p:tavLst>
                                        <p:tav tm="0">
                                          <p:val>
                                            <p:fltVal val="0"/>
                                          </p:val>
                                        </p:tav>
                                        <p:tav tm="100000">
                                          <p:val>
                                            <p:strVal val="#ppt_h"/>
                                          </p:val>
                                        </p:tav>
                                      </p:tavLst>
                                    </p:anim>
                                    <p:anim calcmode="lin" valueType="num">
                                      <p:cBhvr>
                                        <p:cTn id="17" dur="600" fill="hold"/>
                                        <p:tgtEl>
                                          <p:spTgt spid="46"/>
                                        </p:tgtEl>
                                        <p:attrNameLst>
                                          <p:attrName>style.rotation</p:attrName>
                                        </p:attrNameLst>
                                      </p:cBhvr>
                                      <p:tavLst>
                                        <p:tav tm="0">
                                          <p:val>
                                            <p:fltVal val="90"/>
                                          </p:val>
                                        </p:tav>
                                        <p:tav tm="100000">
                                          <p:val>
                                            <p:fltVal val="0"/>
                                          </p:val>
                                        </p:tav>
                                      </p:tavLst>
                                    </p:anim>
                                    <p:animEffect transition="in" filter="fade">
                                      <p:cBhvr>
                                        <p:cTn id="18" dur="600"/>
                                        <p:tgtEl>
                                          <p:spTgt spid="46"/>
                                        </p:tgtEl>
                                      </p:cBhvr>
                                    </p:animEffect>
                                  </p:childTnLst>
                                </p:cTn>
                              </p:par>
                              <p:par>
                                <p:cTn id="19" presetID="16" presetClass="entr" presetSubtype="37" fill="hold" nodeType="withEffect">
                                  <p:stCondLst>
                                    <p:cond delay="1300"/>
                                  </p:stCondLst>
                                  <p:childTnLst>
                                    <p:set>
                                      <p:cBhvr>
                                        <p:cTn id="20" dur="1" fill="hold">
                                          <p:stCondLst>
                                            <p:cond delay="0"/>
                                          </p:stCondLst>
                                        </p:cTn>
                                        <p:tgtEl>
                                          <p:spTgt spid="45"/>
                                        </p:tgtEl>
                                        <p:attrNameLst>
                                          <p:attrName>style.visibility</p:attrName>
                                        </p:attrNameLst>
                                      </p:cBhvr>
                                      <p:to>
                                        <p:strVal val="visible"/>
                                      </p:to>
                                    </p:set>
                                    <p:animEffect transition="in" filter="barn(out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anim calcmode="lin" valueType="num">
                                      <p:cBhvr>
                                        <p:cTn id="27" dur="1000" fill="hold"/>
                                        <p:tgtEl>
                                          <p:spTgt spid="42"/>
                                        </p:tgtEl>
                                        <p:attrNameLst>
                                          <p:attrName>ppt_x</p:attrName>
                                        </p:attrNameLst>
                                      </p:cBhvr>
                                      <p:tavLst>
                                        <p:tav tm="0">
                                          <p:val>
                                            <p:strVal val="#ppt_x"/>
                                          </p:val>
                                        </p:tav>
                                        <p:tav tm="100000">
                                          <p:val>
                                            <p:strVal val="#ppt_x"/>
                                          </p:val>
                                        </p:tav>
                                      </p:tavLst>
                                    </p:anim>
                                    <p:anim calcmode="lin" valueType="num">
                                      <p:cBhvr>
                                        <p:cTn id="28" dur="1000" fill="hold"/>
                                        <p:tgtEl>
                                          <p:spTgt spid="42"/>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10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31" presetClass="entr" presetSubtype="0"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600" fill="hold"/>
                                        <p:tgtEl>
                                          <p:spTgt spid="47"/>
                                        </p:tgtEl>
                                        <p:attrNameLst>
                                          <p:attrName>ppt_w</p:attrName>
                                        </p:attrNameLst>
                                      </p:cBhvr>
                                      <p:tavLst>
                                        <p:tav tm="0">
                                          <p:val>
                                            <p:fltVal val="0"/>
                                          </p:val>
                                        </p:tav>
                                        <p:tav tm="100000">
                                          <p:val>
                                            <p:strVal val="#ppt_w"/>
                                          </p:val>
                                        </p:tav>
                                      </p:tavLst>
                                    </p:anim>
                                    <p:anim calcmode="lin" valueType="num">
                                      <p:cBhvr>
                                        <p:cTn id="35" dur="600" fill="hold"/>
                                        <p:tgtEl>
                                          <p:spTgt spid="47"/>
                                        </p:tgtEl>
                                        <p:attrNameLst>
                                          <p:attrName>ppt_h</p:attrName>
                                        </p:attrNameLst>
                                      </p:cBhvr>
                                      <p:tavLst>
                                        <p:tav tm="0">
                                          <p:val>
                                            <p:fltVal val="0"/>
                                          </p:val>
                                        </p:tav>
                                        <p:tav tm="100000">
                                          <p:val>
                                            <p:strVal val="#ppt_h"/>
                                          </p:val>
                                        </p:tav>
                                      </p:tavLst>
                                    </p:anim>
                                    <p:anim calcmode="lin" valueType="num">
                                      <p:cBhvr>
                                        <p:cTn id="36" dur="600" fill="hold"/>
                                        <p:tgtEl>
                                          <p:spTgt spid="47"/>
                                        </p:tgtEl>
                                        <p:attrNameLst>
                                          <p:attrName>style.rotation</p:attrName>
                                        </p:attrNameLst>
                                      </p:cBhvr>
                                      <p:tavLst>
                                        <p:tav tm="0">
                                          <p:val>
                                            <p:fltVal val="90"/>
                                          </p:val>
                                        </p:tav>
                                        <p:tav tm="100000">
                                          <p:val>
                                            <p:fltVal val="0"/>
                                          </p:val>
                                        </p:tav>
                                      </p:tavLst>
                                    </p:anim>
                                    <p:animEffect transition="in" filter="fade">
                                      <p:cBhvr>
                                        <p:cTn id="37" dur="600"/>
                                        <p:tgtEl>
                                          <p:spTgt spid="47"/>
                                        </p:tgtEl>
                                      </p:cBhvr>
                                    </p:animEffect>
                                  </p:childTnLst>
                                </p:cTn>
                              </p:par>
                              <p:par>
                                <p:cTn id="38" presetID="16" presetClass="entr" presetSubtype="37" fill="hold" nodeType="withEffect">
                                  <p:stCondLst>
                                    <p:cond delay="1300"/>
                                  </p:stCondLst>
                                  <p:childTnLst>
                                    <p:set>
                                      <p:cBhvr>
                                        <p:cTn id="39" dur="1" fill="hold">
                                          <p:stCondLst>
                                            <p:cond delay="0"/>
                                          </p:stCondLst>
                                        </p:cTn>
                                        <p:tgtEl>
                                          <p:spTgt spid="9"/>
                                        </p:tgtEl>
                                        <p:attrNameLst>
                                          <p:attrName>style.visibility</p:attrName>
                                        </p:attrNameLst>
                                      </p:cBhvr>
                                      <p:to>
                                        <p:strVal val="visible"/>
                                      </p:to>
                                    </p:set>
                                    <p:animEffect transition="in" filter="barn(out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anim calcmode="lin" valueType="num">
                                      <p:cBhvr>
                                        <p:cTn id="46" dur="1000" fill="hold"/>
                                        <p:tgtEl>
                                          <p:spTgt spid="43"/>
                                        </p:tgtEl>
                                        <p:attrNameLst>
                                          <p:attrName>ppt_x</p:attrName>
                                        </p:attrNameLst>
                                      </p:cBhvr>
                                      <p:tavLst>
                                        <p:tav tm="0">
                                          <p:val>
                                            <p:strVal val="#ppt_x"/>
                                          </p:val>
                                        </p:tav>
                                        <p:tav tm="100000">
                                          <p:val>
                                            <p:strVal val="#ppt_x"/>
                                          </p:val>
                                        </p:tav>
                                      </p:tavLst>
                                    </p:anim>
                                    <p:anim calcmode="lin" valueType="num">
                                      <p:cBhvr>
                                        <p:cTn id="47" dur="1000" fill="hold"/>
                                        <p:tgtEl>
                                          <p:spTgt spid="43"/>
                                        </p:tgtEl>
                                        <p:attrNameLst>
                                          <p:attrName>ppt_y</p:attrName>
                                        </p:attrNameLst>
                                      </p:cBhvr>
                                      <p:tavLst>
                                        <p:tav tm="0">
                                          <p:val>
                                            <p:strVal val="#ppt_y+.1"/>
                                          </p:val>
                                        </p:tav>
                                        <p:tav tm="100000">
                                          <p:val>
                                            <p:strVal val="#ppt_y"/>
                                          </p:val>
                                        </p:tav>
                                      </p:tavLst>
                                    </p:anim>
                                  </p:childTnLst>
                                </p:cTn>
                              </p:par>
                              <p:par>
                                <p:cTn id="48" presetID="10" presetClass="entr" presetSubtype="0" fill="hold" nodeType="withEffect">
                                  <p:stCondLst>
                                    <p:cond delay="100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31" presetClass="entr" presetSubtype="0" fill="hold" nodeType="withEffect">
                                  <p:stCondLst>
                                    <p:cond delay="1000"/>
                                  </p:stCondLst>
                                  <p:childTnLst>
                                    <p:set>
                                      <p:cBhvr>
                                        <p:cTn id="52" dur="1" fill="hold">
                                          <p:stCondLst>
                                            <p:cond delay="0"/>
                                          </p:stCondLst>
                                        </p:cTn>
                                        <p:tgtEl>
                                          <p:spTgt spid="48"/>
                                        </p:tgtEl>
                                        <p:attrNameLst>
                                          <p:attrName>style.visibility</p:attrName>
                                        </p:attrNameLst>
                                      </p:cBhvr>
                                      <p:to>
                                        <p:strVal val="visible"/>
                                      </p:to>
                                    </p:set>
                                    <p:anim calcmode="lin" valueType="num">
                                      <p:cBhvr>
                                        <p:cTn id="53" dur="600" fill="hold"/>
                                        <p:tgtEl>
                                          <p:spTgt spid="48"/>
                                        </p:tgtEl>
                                        <p:attrNameLst>
                                          <p:attrName>ppt_w</p:attrName>
                                        </p:attrNameLst>
                                      </p:cBhvr>
                                      <p:tavLst>
                                        <p:tav tm="0">
                                          <p:val>
                                            <p:fltVal val="0"/>
                                          </p:val>
                                        </p:tav>
                                        <p:tav tm="100000">
                                          <p:val>
                                            <p:strVal val="#ppt_w"/>
                                          </p:val>
                                        </p:tav>
                                      </p:tavLst>
                                    </p:anim>
                                    <p:anim calcmode="lin" valueType="num">
                                      <p:cBhvr>
                                        <p:cTn id="54" dur="600" fill="hold"/>
                                        <p:tgtEl>
                                          <p:spTgt spid="48"/>
                                        </p:tgtEl>
                                        <p:attrNameLst>
                                          <p:attrName>ppt_h</p:attrName>
                                        </p:attrNameLst>
                                      </p:cBhvr>
                                      <p:tavLst>
                                        <p:tav tm="0">
                                          <p:val>
                                            <p:fltVal val="0"/>
                                          </p:val>
                                        </p:tav>
                                        <p:tav tm="100000">
                                          <p:val>
                                            <p:strVal val="#ppt_h"/>
                                          </p:val>
                                        </p:tav>
                                      </p:tavLst>
                                    </p:anim>
                                    <p:anim calcmode="lin" valueType="num">
                                      <p:cBhvr>
                                        <p:cTn id="55" dur="600" fill="hold"/>
                                        <p:tgtEl>
                                          <p:spTgt spid="48"/>
                                        </p:tgtEl>
                                        <p:attrNameLst>
                                          <p:attrName>style.rotation</p:attrName>
                                        </p:attrNameLst>
                                      </p:cBhvr>
                                      <p:tavLst>
                                        <p:tav tm="0">
                                          <p:val>
                                            <p:fltVal val="90"/>
                                          </p:val>
                                        </p:tav>
                                        <p:tav tm="100000">
                                          <p:val>
                                            <p:fltVal val="0"/>
                                          </p:val>
                                        </p:tav>
                                      </p:tavLst>
                                    </p:anim>
                                    <p:animEffect transition="in" filter="fade">
                                      <p:cBhvr>
                                        <p:cTn id="56" dur="600"/>
                                        <p:tgtEl>
                                          <p:spTgt spid="48"/>
                                        </p:tgtEl>
                                      </p:cBhvr>
                                    </p:animEffect>
                                  </p:childTnLst>
                                </p:cTn>
                              </p:par>
                              <p:par>
                                <p:cTn id="57" presetID="16" presetClass="entr" presetSubtype="37" fill="hold" nodeType="withEffect">
                                  <p:stCondLst>
                                    <p:cond delay="1300"/>
                                  </p:stCondLst>
                                  <p:childTnLst>
                                    <p:set>
                                      <p:cBhvr>
                                        <p:cTn id="58" dur="1" fill="hold">
                                          <p:stCondLst>
                                            <p:cond delay="0"/>
                                          </p:stCondLst>
                                        </p:cTn>
                                        <p:tgtEl>
                                          <p:spTgt spid="19"/>
                                        </p:tgtEl>
                                        <p:attrNameLst>
                                          <p:attrName>style.visibility</p:attrName>
                                        </p:attrNameLst>
                                      </p:cBhvr>
                                      <p:to>
                                        <p:strVal val="visible"/>
                                      </p:to>
                                    </p:set>
                                    <p:animEffect transition="in" filter="barn(outVertical)">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1000"/>
                                        <p:tgtEl>
                                          <p:spTgt spid="44"/>
                                        </p:tgtEl>
                                      </p:cBhvr>
                                    </p:animEffect>
                                    <p:anim calcmode="lin" valueType="num">
                                      <p:cBhvr>
                                        <p:cTn id="65" dur="1000" fill="hold"/>
                                        <p:tgtEl>
                                          <p:spTgt spid="44"/>
                                        </p:tgtEl>
                                        <p:attrNameLst>
                                          <p:attrName>ppt_x</p:attrName>
                                        </p:attrNameLst>
                                      </p:cBhvr>
                                      <p:tavLst>
                                        <p:tav tm="0">
                                          <p:val>
                                            <p:strVal val="#ppt_x"/>
                                          </p:val>
                                        </p:tav>
                                        <p:tav tm="100000">
                                          <p:val>
                                            <p:strVal val="#ppt_x"/>
                                          </p:val>
                                        </p:tav>
                                      </p:tavLst>
                                    </p:anim>
                                    <p:anim calcmode="lin" valueType="num">
                                      <p:cBhvr>
                                        <p:cTn id="66" dur="1000" fill="hold"/>
                                        <p:tgtEl>
                                          <p:spTgt spid="44"/>
                                        </p:tgtEl>
                                        <p:attrNameLst>
                                          <p:attrName>ppt_y</p:attrName>
                                        </p:attrNameLst>
                                      </p:cBhvr>
                                      <p:tavLst>
                                        <p:tav tm="0">
                                          <p:val>
                                            <p:strVal val="#ppt_y+.1"/>
                                          </p:val>
                                        </p:tav>
                                        <p:tav tm="100000">
                                          <p:val>
                                            <p:strVal val="#ppt_y"/>
                                          </p:val>
                                        </p:tav>
                                      </p:tavLst>
                                    </p:anim>
                                  </p:childTnLst>
                                </p:cTn>
                              </p:par>
                              <p:par>
                                <p:cTn id="67" presetID="10" presetClass="entr" presetSubtype="0" fill="hold" nodeType="withEffect">
                                  <p:stCondLst>
                                    <p:cond delay="100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31" presetClass="entr" presetSubtype="0" fill="hold" nodeType="withEffect">
                                  <p:stCondLst>
                                    <p:cond delay="1000"/>
                                  </p:stCondLst>
                                  <p:childTnLst>
                                    <p:set>
                                      <p:cBhvr>
                                        <p:cTn id="71" dur="1" fill="hold">
                                          <p:stCondLst>
                                            <p:cond delay="0"/>
                                          </p:stCondLst>
                                        </p:cTn>
                                        <p:tgtEl>
                                          <p:spTgt spid="49"/>
                                        </p:tgtEl>
                                        <p:attrNameLst>
                                          <p:attrName>style.visibility</p:attrName>
                                        </p:attrNameLst>
                                      </p:cBhvr>
                                      <p:to>
                                        <p:strVal val="visible"/>
                                      </p:to>
                                    </p:set>
                                    <p:anim calcmode="lin" valueType="num">
                                      <p:cBhvr>
                                        <p:cTn id="72" dur="600" fill="hold"/>
                                        <p:tgtEl>
                                          <p:spTgt spid="49"/>
                                        </p:tgtEl>
                                        <p:attrNameLst>
                                          <p:attrName>ppt_w</p:attrName>
                                        </p:attrNameLst>
                                      </p:cBhvr>
                                      <p:tavLst>
                                        <p:tav tm="0">
                                          <p:val>
                                            <p:fltVal val="0"/>
                                          </p:val>
                                        </p:tav>
                                        <p:tav tm="100000">
                                          <p:val>
                                            <p:strVal val="#ppt_w"/>
                                          </p:val>
                                        </p:tav>
                                      </p:tavLst>
                                    </p:anim>
                                    <p:anim calcmode="lin" valueType="num">
                                      <p:cBhvr>
                                        <p:cTn id="73" dur="600" fill="hold"/>
                                        <p:tgtEl>
                                          <p:spTgt spid="49"/>
                                        </p:tgtEl>
                                        <p:attrNameLst>
                                          <p:attrName>ppt_h</p:attrName>
                                        </p:attrNameLst>
                                      </p:cBhvr>
                                      <p:tavLst>
                                        <p:tav tm="0">
                                          <p:val>
                                            <p:fltVal val="0"/>
                                          </p:val>
                                        </p:tav>
                                        <p:tav tm="100000">
                                          <p:val>
                                            <p:strVal val="#ppt_h"/>
                                          </p:val>
                                        </p:tav>
                                      </p:tavLst>
                                    </p:anim>
                                    <p:anim calcmode="lin" valueType="num">
                                      <p:cBhvr>
                                        <p:cTn id="74" dur="600" fill="hold"/>
                                        <p:tgtEl>
                                          <p:spTgt spid="49"/>
                                        </p:tgtEl>
                                        <p:attrNameLst>
                                          <p:attrName>style.rotation</p:attrName>
                                        </p:attrNameLst>
                                      </p:cBhvr>
                                      <p:tavLst>
                                        <p:tav tm="0">
                                          <p:val>
                                            <p:fltVal val="90"/>
                                          </p:val>
                                        </p:tav>
                                        <p:tav tm="100000">
                                          <p:val>
                                            <p:fltVal val="0"/>
                                          </p:val>
                                        </p:tav>
                                      </p:tavLst>
                                    </p:anim>
                                    <p:animEffect transition="in" filter="fade">
                                      <p:cBhvr>
                                        <p:cTn id="75" dur="600"/>
                                        <p:tgtEl>
                                          <p:spTgt spid="49"/>
                                        </p:tgtEl>
                                      </p:cBhvr>
                                    </p:animEffect>
                                  </p:childTnLst>
                                </p:cTn>
                              </p:par>
                              <p:par>
                                <p:cTn id="76" presetID="16" presetClass="entr" presetSubtype="37" fill="hold" grpId="0" nodeType="withEffect">
                                  <p:stCondLst>
                                    <p:cond delay="1300"/>
                                  </p:stCondLst>
                                  <p:childTnLst>
                                    <p:set>
                                      <p:cBhvr>
                                        <p:cTn id="77" dur="1" fill="hold">
                                          <p:stCondLst>
                                            <p:cond delay="0"/>
                                          </p:stCondLst>
                                        </p:cTn>
                                        <p:tgtEl>
                                          <p:spTgt spid="15"/>
                                        </p:tgtEl>
                                        <p:attrNameLst>
                                          <p:attrName>style.visibility</p:attrName>
                                        </p:attrNameLst>
                                      </p:cBhvr>
                                      <p:to>
                                        <p:strVal val="visible"/>
                                      </p:to>
                                    </p:set>
                                    <p:animEffect transition="in" filter="barn(outVertical)">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descr="A picture containing text, businesscard&#10;&#10;Description automatically generated">
            <a:extLst>
              <a:ext uri="{FF2B5EF4-FFF2-40B4-BE49-F238E27FC236}">
                <a16:creationId xmlns:a16="http://schemas.microsoft.com/office/drawing/2014/main" id="{31142924-4FE6-48D8-83FE-06F537164DC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0760" b="10760"/>
          <a:stretch>
            <a:fillRect/>
          </a:stretch>
        </p:blipFill>
        <p:spPr/>
      </p:pic>
      <p:pic>
        <p:nvPicPr>
          <p:cNvPr id="32" name="Picture Placeholder 31">
            <a:extLst>
              <a:ext uri="{FF2B5EF4-FFF2-40B4-BE49-F238E27FC236}">
                <a16:creationId xmlns:a16="http://schemas.microsoft.com/office/drawing/2014/main" id="{98409066-8A8D-4D3B-977D-9C2BD46C3427}"/>
              </a:ext>
            </a:extLst>
          </p:cNvPr>
          <p:cNvPicPr>
            <a:picLocks noGrp="1" noChangeAspect="1"/>
          </p:cNvPicPr>
          <p:nvPr>
            <p:ph type="pic" sz="quarter" idx="11"/>
          </p:nvPr>
        </p:nvPicPr>
        <p:blipFill>
          <a:blip r:embed="rId5">
            <a:extLst>
              <a:ext uri="{837473B0-CC2E-450A-ABE3-18F120FF3D39}">
                <a1611:picAttrSrcUrl xmlns:a1611="http://schemas.microsoft.com/office/drawing/2016/11/main" r:id="rId6"/>
              </a:ext>
            </a:extLst>
          </a:blip>
          <a:srcRect l="2216" r="2216"/>
          <a:stretch/>
        </p:blipFill>
        <p:spPr/>
      </p:pic>
      <p:pic>
        <p:nvPicPr>
          <p:cNvPr id="28" name="Picture Placeholder 27">
            <a:extLst>
              <a:ext uri="{FF2B5EF4-FFF2-40B4-BE49-F238E27FC236}">
                <a16:creationId xmlns:a16="http://schemas.microsoft.com/office/drawing/2014/main" id="{0E174E08-3020-481C-B3D4-C52ABB6349FF}"/>
              </a:ext>
            </a:extLst>
          </p:cNvPr>
          <p:cNvPicPr>
            <a:picLocks noGrp="1" noChangeAspect="1"/>
          </p:cNvPicPr>
          <p:nvPr>
            <p:ph type="pic" sz="quarter" idx="10"/>
          </p:nvPr>
        </p:nvPicPr>
        <p:blipFill>
          <a:blip r:embed="rId7">
            <a:extLst>
              <a:ext uri="{837473B0-CC2E-450A-ABE3-18F120FF3D39}">
                <a1611:picAttrSrcUrl xmlns:a1611="http://schemas.microsoft.com/office/drawing/2016/11/main" r:id="rId8"/>
              </a:ext>
            </a:extLst>
          </a:blip>
          <a:srcRect l="21697" r="21697"/>
          <a:stretch/>
        </p:blipFill>
        <p:spPr>
          <a:xfrm>
            <a:off x="9222377" y="1233222"/>
            <a:ext cx="2588623" cy="3048000"/>
          </a:xfrm>
        </p:spPr>
      </p:pic>
      <p:sp>
        <p:nvSpPr>
          <p:cNvPr id="3" name="TextBox 2">
            <a:extLst>
              <a:ext uri="{FF2B5EF4-FFF2-40B4-BE49-F238E27FC236}">
                <a16:creationId xmlns:a16="http://schemas.microsoft.com/office/drawing/2014/main" id="{EDFE858E-E87A-4370-8086-353B7335A9F4}"/>
              </a:ext>
            </a:extLst>
          </p:cNvPr>
          <p:cNvSpPr txBox="1"/>
          <p:nvPr/>
        </p:nvSpPr>
        <p:spPr>
          <a:xfrm>
            <a:off x="59460" y="1847630"/>
            <a:ext cx="3447033" cy="3447098"/>
          </a:xfrm>
          <a:prstGeom prst="rect">
            <a:avLst/>
          </a:prstGeom>
          <a:noFill/>
        </p:spPr>
        <p:txBody>
          <a:bodyPr wrap="square" rtlCol="0">
            <a:spAutoFit/>
          </a:bodyPr>
          <a:lstStyle/>
          <a:p>
            <a:pPr algn="ctr"/>
            <a:r>
              <a:rPr lang="en-US" sz="5400" b="1" dirty="0">
                <a:solidFill>
                  <a:schemeClr val="accent3"/>
                </a:solidFill>
                <a:latin typeface="Calibri" panose="020F0502020204030204" pitchFamily="34" charset="0"/>
                <a:cs typeface="Calibri" panose="020F0502020204030204" pitchFamily="34" charset="0"/>
              </a:rPr>
              <a:t>Other Insurance Benefits</a:t>
            </a:r>
          </a:p>
          <a:p>
            <a:pPr algn="ctr"/>
            <a:endParaRPr lang="en-US" sz="2800" b="1" dirty="0">
              <a:solidFill>
                <a:schemeClr val="accent3"/>
              </a:solidFill>
              <a:latin typeface="Calibri" panose="020F0502020204030204" pitchFamily="34" charset="0"/>
              <a:cs typeface="Calibri" panose="020F0502020204030204" pitchFamily="34" charset="0"/>
            </a:endParaRPr>
          </a:p>
          <a:p>
            <a:pPr algn="ctr"/>
            <a:endParaRPr lang="en-US" sz="2800" b="1" dirty="0">
              <a:solidFill>
                <a:schemeClr val="accent3"/>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35D79A54-0F7B-4997-9D3B-4F88A52F2284}"/>
              </a:ext>
            </a:extLst>
          </p:cNvPr>
          <p:cNvSpPr/>
          <p:nvPr/>
        </p:nvSpPr>
        <p:spPr>
          <a:xfrm>
            <a:off x="3506788" y="4287467"/>
            <a:ext cx="2589212" cy="1934817"/>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24" name="Rectangle 23">
            <a:extLst>
              <a:ext uri="{FF2B5EF4-FFF2-40B4-BE49-F238E27FC236}">
                <a16:creationId xmlns:a16="http://schemas.microsoft.com/office/drawing/2014/main" id="{77EB437D-A757-4D3D-A2B7-BBADCFB05820}"/>
              </a:ext>
            </a:extLst>
          </p:cNvPr>
          <p:cNvSpPr/>
          <p:nvPr/>
        </p:nvSpPr>
        <p:spPr>
          <a:xfrm>
            <a:off x="6364288" y="4287467"/>
            <a:ext cx="2589212" cy="1934817"/>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25" name="Rectangle 24">
            <a:extLst>
              <a:ext uri="{FF2B5EF4-FFF2-40B4-BE49-F238E27FC236}">
                <a16:creationId xmlns:a16="http://schemas.microsoft.com/office/drawing/2014/main" id="{CC0854C6-A56D-4036-A826-E46F60B25470}"/>
              </a:ext>
            </a:extLst>
          </p:cNvPr>
          <p:cNvSpPr/>
          <p:nvPr/>
        </p:nvSpPr>
        <p:spPr>
          <a:xfrm>
            <a:off x="9221788" y="4287467"/>
            <a:ext cx="2589212" cy="193481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26" name="TextBox 25">
            <a:extLst>
              <a:ext uri="{FF2B5EF4-FFF2-40B4-BE49-F238E27FC236}">
                <a16:creationId xmlns:a16="http://schemas.microsoft.com/office/drawing/2014/main" id="{9CFC8259-D7CE-41EC-B0E2-6E6777D74C63}"/>
              </a:ext>
            </a:extLst>
          </p:cNvPr>
          <p:cNvSpPr txBox="1"/>
          <p:nvPr/>
        </p:nvSpPr>
        <p:spPr>
          <a:xfrm>
            <a:off x="6552057" y="4595374"/>
            <a:ext cx="2124434" cy="1569660"/>
          </a:xfrm>
          <a:prstGeom prst="rect">
            <a:avLst/>
          </a:prstGeom>
          <a:noFill/>
        </p:spPr>
        <p:txBody>
          <a:bodyPr wrap="square" rtlCol="0">
            <a:spAutoFit/>
          </a:bodyPr>
          <a:lstStyle/>
          <a:p>
            <a:r>
              <a:rPr lang="en-US" sz="3200" b="1" dirty="0">
                <a:latin typeface="Calibri Light" panose="020F0302020204030204" pitchFamily="34" charset="0"/>
              </a:rPr>
              <a:t>Short/Long Term Disability </a:t>
            </a:r>
          </a:p>
        </p:txBody>
      </p:sp>
      <p:sp>
        <p:nvSpPr>
          <p:cNvPr id="30" name="TextBox 29">
            <a:extLst>
              <a:ext uri="{FF2B5EF4-FFF2-40B4-BE49-F238E27FC236}">
                <a16:creationId xmlns:a16="http://schemas.microsoft.com/office/drawing/2014/main" id="{C3E711F8-801B-434C-95F2-4A51010D486F}"/>
              </a:ext>
            </a:extLst>
          </p:cNvPr>
          <p:cNvSpPr txBox="1"/>
          <p:nvPr/>
        </p:nvSpPr>
        <p:spPr>
          <a:xfrm>
            <a:off x="9409556" y="4595374"/>
            <a:ext cx="1892017" cy="584775"/>
          </a:xfrm>
          <a:prstGeom prst="rect">
            <a:avLst/>
          </a:prstGeom>
          <a:noFill/>
        </p:spPr>
        <p:txBody>
          <a:bodyPr wrap="square" rtlCol="0">
            <a:spAutoFit/>
          </a:bodyPr>
          <a:lstStyle/>
          <a:p>
            <a:r>
              <a:rPr lang="en-US" sz="3200" b="1" dirty="0">
                <a:latin typeface="Calibri Light" panose="020F0302020204030204" pitchFamily="34" charset="0"/>
              </a:rPr>
              <a:t>CSL</a:t>
            </a:r>
          </a:p>
        </p:txBody>
      </p:sp>
      <p:sp>
        <p:nvSpPr>
          <p:cNvPr id="33" name="TextBox 32">
            <a:extLst>
              <a:ext uri="{FF2B5EF4-FFF2-40B4-BE49-F238E27FC236}">
                <a16:creationId xmlns:a16="http://schemas.microsoft.com/office/drawing/2014/main" id="{BB695663-90B1-451E-B4C0-5C625E2AC2FE}"/>
              </a:ext>
            </a:extLst>
          </p:cNvPr>
          <p:cNvSpPr txBox="1"/>
          <p:nvPr/>
        </p:nvSpPr>
        <p:spPr>
          <a:xfrm>
            <a:off x="3694556" y="4595374"/>
            <a:ext cx="1668379" cy="584775"/>
          </a:xfrm>
          <a:prstGeom prst="rect">
            <a:avLst/>
          </a:prstGeom>
          <a:noFill/>
        </p:spPr>
        <p:txBody>
          <a:bodyPr wrap="square" rtlCol="0">
            <a:spAutoFit/>
          </a:bodyPr>
          <a:lstStyle/>
          <a:p>
            <a:r>
              <a:rPr lang="en-US" sz="3200" b="1" dirty="0">
                <a:latin typeface="Calibri Light" panose="020F0302020204030204" pitchFamily="34" charset="0"/>
              </a:rPr>
              <a:t>Life</a:t>
            </a:r>
          </a:p>
        </p:txBody>
      </p:sp>
    </p:spTree>
    <p:custDataLst>
      <p:tags r:id="rId1"/>
    </p:custDataLst>
    <p:extLst>
      <p:ext uri="{BB962C8B-B14F-4D97-AF65-F5344CB8AC3E}">
        <p14:creationId xmlns:p14="http://schemas.microsoft.com/office/powerpoint/2010/main" val="66235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EDF1A2-32BA-4B9A-A861-8BF05C7F4E56}"/>
              </a:ext>
            </a:extLst>
          </p:cNvPr>
          <p:cNvSpPr txBox="1"/>
          <p:nvPr/>
        </p:nvSpPr>
        <p:spPr>
          <a:xfrm>
            <a:off x="3029164" y="5008186"/>
            <a:ext cx="6133672" cy="1015663"/>
          </a:xfrm>
          <a:prstGeom prst="rect">
            <a:avLst/>
          </a:prstGeom>
          <a:noFill/>
        </p:spPr>
        <p:txBody>
          <a:bodyPr wrap="square" rtlCol="0">
            <a:spAutoFit/>
          </a:bodyPr>
          <a:lstStyle/>
          <a:p>
            <a:r>
              <a:rPr lang="en-US" sz="6000" b="1" dirty="0">
                <a:solidFill>
                  <a:schemeClr val="accent3"/>
                </a:solidFill>
                <a:latin typeface="Calibri" panose="020F0502020204030204" pitchFamily="34" charset="0"/>
                <a:cs typeface="Calibri" panose="020F0502020204030204" pitchFamily="34" charset="0"/>
              </a:rPr>
              <a:t>TCDRS Retirement</a:t>
            </a:r>
          </a:p>
        </p:txBody>
      </p:sp>
      <p:pic>
        <p:nvPicPr>
          <p:cNvPr id="15" name="Picture Placeholder 14" descr="A picture containing text, door, cement&#10;&#10;Description automatically generated">
            <a:extLst>
              <a:ext uri="{FF2B5EF4-FFF2-40B4-BE49-F238E27FC236}">
                <a16:creationId xmlns:a16="http://schemas.microsoft.com/office/drawing/2014/main" id="{78E17E86-72D0-489E-B0B2-CE08DFA74045}"/>
              </a:ext>
            </a:extLst>
          </p:cNvPr>
          <p:cNvPicPr>
            <a:picLocks noGrp="1" noChangeAspect="1"/>
          </p:cNvPicPr>
          <p:nvPr>
            <p:ph type="pic" sz="quarter" idx="10"/>
          </p:nvPr>
        </p:nvPicPr>
        <p:blipFill>
          <a:blip r:embed="rId4"/>
          <a:srcRect t="17037" b="17037"/>
          <a:stretch>
            <a:fillRect/>
          </a:stretch>
        </p:blipFill>
        <p:spPr/>
      </p:pic>
    </p:spTree>
    <p:custDataLst>
      <p:tags r:id="rId1"/>
    </p:custDataLst>
    <p:extLst>
      <p:ext uri="{BB962C8B-B14F-4D97-AF65-F5344CB8AC3E}">
        <p14:creationId xmlns:p14="http://schemas.microsoft.com/office/powerpoint/2010/main" val="2450764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8E6F73-D66D-4CF8-BAD2-6031CF32474F}"/>
              </a:ext>
            </a:extLst>
          </p:cNvPr>
          <p:cNvSpPr/>
          <p:nvPr/>
        </p:nvSpPr>
        <p:spPr>
          <a:xfrm>
            <a:off x="6589249" y="421106"/>
            <a:ext cx="5374105" cy="1684421"/>
          </a:xfrm>
          <a:prstGeom prst="rect">
            <a:avLst/>
          </a:prstGeom>
          <a:gradFill>
            <a:gsLst>
              <a:gs pos="0">
                <a:schemeClr val="accent1">
                  <a:lumMod val="20000"/>
                  <a:lumOff val="80000"/>
                </a:schemeClr>
              </a:gs>
              <a:gs pos="100000">
                <a:schemeClr val="accent1">
                  <a:lumMod val="20000"/>
                  <a:lumOff val="80000"/>
                  <a:alpha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14" name="TextBox 13">
            <a:extLst>
              <a:ext uri="{FF2B5EF4-FFF2-40B4-BE49-F238E27FC236}">
                <a16:creationId xmlns:a16="http://schemas.microsoft.com/office/drawing/2014/main" id="{B7830A82-1504-43F3-987A-7FB05873A5C9}"/>
              </a:ext>
            </a:extLst>
          </p:cNvPr>
          <p:cNvSpPr txBox="1"/>
          <p:nvPr/>
        </p:nvSpPr>
        <p:spPr>
          <a:xfrm>
            <a:off x="381000" y="4311832"/>
            <a:ext cx="5518485" cy="1938992"/>
          </a:xfrm>
          <a:prstGeom prst="rect">
            <a:avLst/>
          </a:prstGeom>
          <a:noFill/>
        </p:spPr>
        <p:txBody>
          <a:bodyPr wrap="square" rtlCol="0">
            <a:spAutoFit/>
          </a:bodyPr>
          <a:lstStyle/>
          <a:p>
            <a:pPr algn="ctr"/>
            <a:r>
              <a:rPr lang="en-US" sz="6000" b="1" dirty="0">
                <a:solidFill>
                  <a:schemeClr val="accent3"/>
                </a:solidFill>
                <a:latin typeface="Calibri" panose="020F0502020204030204" pitchFamily="34" charset="0"/>
                <a:cs typeface="Calibri" panose="020F0502020204030204" pitchFamily="34" charset="0"/>
              </a:rPr>
              <a:t>Additional Accounts </a:t>
            </a:r>
          </a:p>
        </p:txBody>
      </p:sp>
      <p:sp>
        <p:nvSpPr>
          <p:cNvPr id="18" name="Rectangle 17">
            <a:extLst>
              <a:ext uri="{FF2B5EF4-FFF2-40B4-BE49-F238E27FC236}">
                <a16:creationId xmlns:a16="http://schemas.microsoft.com/office/drawing/2014/main" id="{C8C0D4FB-4E69-4F34-BEB6-42969BBED381}"/>
              </a:ext>
            </a:extLst>
          </p:cNvPr>
          <p:cNvSpPr/>
          <p:nvPr/>
        </p:nvSpPr>
        <p:spPr>
          <a:xfrm>
            <a:off x="6589249" y="2481004"/>
            <a:ext cx="5374105" cy="1684421"/>
          </a:xfrm>
          <a:prstGeom prst="rect">
            <a:avLst/>
          </a:prstGeom>
          <a:gradFill>
            <a:gsLst>
              <a:gs pos="0">
                <a:schemeClr val="accent1">
                  <a:lumMod val="60000"/>
                  <a:lumOff val="40000"/>
                </a:schemeClr>
              </a:gs>
              <a:gs pos="100000">
                <a:schemeClr val="accent1">
                  <a:lumMod val="60000"/>
                  <a:lumOff val="40000"/>
                  <a:alpha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23" name="TextBox 22">
            <a:extLst>
              <a:ext uri="{FF2B5EF4-FFF2-40B4-BE49-F238E27FC236}">
                <a16:creationId xmlns:a16="http://schemas.microsoft.com/office/drawing/2014/main" id="{3B819A07-137F-47A4-BC27-B382AFAE9672}"/>
              </a:ext>
            </a:extLst>
          </p:cNvPr>
          <p:cNvSpPr txBox="1"/>
          <p:nvPr/>
        </p:nvSpPr>
        <p:spPr>
          <a:xfrm>
            <a:off x="6589249" y="610028"/>
            <a:ext cx="5559039" cy="1015663"/>
          </a:xfrm>
          <a:prstGeom prst="rect">
            <a:avLst/>
          </a:prstGeom>
          <a:noFill/>
        </p:spPr>
        <p:txBody>
          <a:bodyPr wrap="square" rtlCol="0">
            <a:spAutoFit/>
          </a:bodyPr>
          <a:lstStyle/>
          <a:p>
            <a:r>
              <a:rPr lang="en-US" sz="6000" b="1" dirty="0">
                <a:latin typeface="Calibri Light" panose="020F0302020204030204" pitchFamily="34" charset="0"/>
              </a:rPr>
              <a:t>Flexible Spending</a:t>
            </a:r>
          </a:p>
        </p:txBody>
      </p:sp>
      <p:sp>
        <p:nvSpPr>
          <p:cNvPr id="25" name="TextBox 24">
            <a:extLst>
              <a:ext uri="{FF2B5EF4-FFF2-40B4-BE49-F238E27FC236}">
                <a16:creationId xmlns:a16="http://schemas.microsoft.com/office/drawing/2014/main" id="{3C510038-444F-4590-9FE1-A13D6AE9D042}"/>
              </a:ext>
            </a:extLst>
          </p:cNvPr>
          <p:cNvSpPr txBox="1"/>
          <p:nvPr/>
        </p:nvSpPr>
        <p:spPr>
          <a:xfrm>
            <a:off x="6681715" y="2815382"/>
            <a:ext cx="5374105" cy="1015663"/>
          </a:xfrm>
          <a:prstGeom prst="rect">
            <a:avLst/>
          </a:prstGeom>
          <a:noFill/>
        </p:spPr>
        <p:txBody>
          <a:bodyPr wrap="square" rtlCol="0">
            <a:spAutoFit/>
          </a:bodyPr>
          <a:lstStyle/>
          <a:p>
            <a:r>
              <a:rPr lang="en-US" sz="6000" b="1" dirty="0">
                <a:latin typeface="Calibri Light" panose="020F0302020204030204" pitchFamily="34" charset="0"/>
              </a:rPr>
              <a:t>Health Savings</a:t>
            </a:r>
          </a:p>
        </p:txBody>
      </p:sp>
      <p:pic>
        <p:nvPicPr>
          <p:cNvPr id="9" name="Picture Placeholder 8" descr="A person riding a bike on a road with hills in the background&#10;&#10;Description automatically generated with medium confidence">
            <a:extLst>
              <a:ext uri="{FF2B5EF4-FFF2-40B4-BE49-F238E27FC236}">
                <a16:creationId xmlns:a16="http://schemas.microsoft.com/office/drawing/2014/main" id="{3E29D478-9FB6-4416-9F56-362055D9982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9852" b="9852"/>
          <a:stretch>
            <a:fillRect/>
          </a:stretch>
        </p:blipFill>
        <p:spPr>
          <a:xfrm>
            <a:off x="381000" y="381000"/>
            <a:ext cx="5715000" cy="3715074"/>
          </a:xfrm>
        </p:spPr>
      </p:pic>
      <p:sp>
        <p:nvSpPr>
          <p:cNvPr id="2" name="Rectangle 1">
            <a:extLst>
              <a:ext uri="{FF2B5EF4-FFF2-40B4-BE49-F238E27FC236}">
                <a16:creationId xmlns:a16="http://schemas.microsoft.com/office/drawing/2014/main" id="{2F186A21-AFE1-F2BD-E470-B1D58DBBF2C2}"/>
              </a:ext>
            </a:extLst>
          </p:cNvPr>
          <p:cNvSpPr/>
          <p:nvPr/>
        </p:nvSpPr>
        <p:spPr>
          <a:xfrm>
            <a:off x="6589248" y="4782756"/>
            <a:ext cx="5374105" cy="1684421"/>
          </a:xfrm>
          <a:prstGeom prst="rect">
            <a:avLst/>
          </a:prstGeom>
          <a:gradFill>
            <a:gsLst>
              <a:gs pos="0">
                <a:schemeClr val="accent1">
                  <a:lumMod val="60000"/>
                  <a:lumOff val="40000"/>
                </a:schemeClr>
              </a:gs>
              <a:gs pos="100000">
                <a:schemeClr val="accent1">
                  <a:lumMod val="60000"/>
                  <a:lumOff val="40000"/>
                  <a:alpha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3" name="TextBox 2">
            <a:extLst>
              <a:ext uri="{FF2B5EF4-FFF2-40B4-BE49-F238E27FC236}">
                <a16:creationId xmlns:a16="http://schemas.microsoft.com/office/drawing/2014/main" id="{1C52A441-7E44-D341-E3CE-932B4D50D88E}"/>
              </a:ext>
            </a:extLst>
          </p:cNvPr>
          <p:cNvSpPr txBox="1"/>
          <p:nvPr/>
        </p:nvSpPr>
        <p:spPr>
          <a:xfrm>
            <a:off x="6817895" y="4973526"/>
            <a:ext cx="5374105" cy="1323439"/>
          </a:xfrm>
          <a:prstGeom prst="rect">
            <a:avLst/>
          </a:prstGeom>
          <a:noFill/>
        </p:spPr>
        <p:txBody>
          <a:bodyPr wrap="square" rtlCol="0">
            <a:spAutoFit/>
          </a:bodyPr>
          <a:lstStyle/>
          <a:p>
            <a:r>
              <a:rPr lang="en-US" sz="4000" b="1" dirty="0">
                <a:latin typeface="Calibri Light" panose="020F0302020204030204" pitchFamily="34" charset="0"/>
              </a:rPr>
              <a:t>457 Deferred </a:t>
            </a:r>
          </a:p>
          <a:p>
            <a:r>
              <a:rPr lang="en-US" sz="4000" b="1" dirty="0">
                <a:latin typeface="Calibri Light" panose="020F0302020204030204" pitchFamily="34" charset="0"/>
              </a:rPr>
              <a:t>Compensation</a:t>
            </a:r>
          </a:p>
        </p:txBody>
      </p:sp>
    </p:spTree>
    <p:custDataLst>
      <p:tags r:id="rId1"/>
    </p:custDataLst>
    <p:extLst>
      <p:ext uri="{BB962C8B-B14F-4D97-AF65-F5344CB8AC3E}">
        <p14:creationId xmlns:p14="http://schemas.microsoft.com/office/powerpoint/2010/main" val="269589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hot air balloons&#10;&#10;Description automatically generated">
            <a:extLst>
              <a:ext uri="{FF2B5EF4-FFF2-40B4-BE49-F238E27FC236}">
                <a16:creationId xmlns:a16="http://schemas.microsoft.com/office/drawing/2014/main" id="{2505BD96-E921-A104-EF47-941438735EE0}"/>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2604" r="12604"/>
          <a:stretch>
            <a:fillRect/>
          </a:stretch>
        </p:blipFill>
        <p:spPr/>
      </p:pic>
      <p:sp>
        <p:nvSpPr>
          <p:cNvPr id="5" name="TextBox 4">
            <a:extLst>
              <a:ext uri="{FF2B5EF4-FFF2-40B4-BE49-F238E27FC236}">
                <a16:creationId xmlns:a16="http://schemas.microsoft.com/office/drawing/2014/main" id="{575266A5-2BFF-22C8-BAC5-ED7035470389}"/>
              </a:ext>
            </a:extLst>
          </p:cNvPr>
          <p:cNvSpPr txBox="1"/>
          <p:nvPr/>
        </p:nvSpPr>
        <p:spPr>
          <a:xfrm>
            <a:off x="573437" y="579521"/>
            <a:ext cx="5222929" cy="5970865"/>
          </a:xfrm>
          <a:prstGeom prst="rect">
            <a:avLst/>
          </a:prstGeom>
          <a:noFill/>
        </p:spPr>
        <p:txBody>
          <a:bodyPr wrap="square" rtlCol="0">
            <a:spAutoFit/>
          </a:bodyPr>
          <a:lstStyle/>
          <a:p>
            <a:r>
              <a:rPr lang="en-US" sz="2400" b="1" dirty="0"/>
              <a:t>110.0431 Commuter Leave Incentive Program</a:t>
            </a:r>
          </a:p>
          <a:p>
            <a:endParaRPr lang="en-US" sz="2400" b="1" dirty="0"/>
          </a:p>
          <a:p>
            <a:r>
              <a:rPr lang="en-US" sz="2200" dirty="0">
                <a:hlinkClick r:id="rId5"/>
              </a:rPr>
              <a:t>https://traviscentral.traviscountytx.gov/tnr/commute/clip</a:t>
            </a:r>
            <a:endParaRPr lang="en-US" sz="2200" dirty="0"/>
          </a:p>
          <a:p>
            <a:endParaRPr lang="en-US" sz="2200" b="1" dirty="0"/>
          </a:p>
          <a:p>
            <a:r>
              <a:rPr lang="en-US" sz="2200" b="1" dirty="0"/>
              <a:t>Found under “Programs” on Travis Central</a:t>
            </a:r>
          </a:p>
          <a:p>
            <a:endParaRPr lang="en-US" sz="2200" dirty="0"/>
          </a:p>
          <a:p>
            <a:pPr marL="285750" indent="-285750">
              <a:buFont typeface="Arial" panose="020B0604020202020204" pitchFamily="34" charset="0"/>
              <a:buChar char="•"/>
            </a:pPr>
            <a:r>
              <a:rPr lang="en-US" sz="2200" dirty="0"/>
              <a:t>mycommutesolutions.com </a:t>
            </a:r>
          </a:p>
          <a:p>
            <a:pPr marL="742950" lvl="1" indent="-285750">
              <a:buFont typeface="Arial" panose="020B0604020202020204" pitchFamily="34" charset="0"/>
              <a:buChar char="•"/>
            </a:pPr>
            <a:r>
              <a:rPr lang="en-US" sz="2200" dirty="0"/>
              <a:t>Sign up for an account!</a:t>
            </a:r>
          </a:p>
          <a:p>
            <a:pPr marL="285750" indent="-285750">
              <a:buFont typeface="Arial" panose="020B0604020202020204" pitchFamily="34" charset="0"/>
              <a:buChar char="•"/>
            </a:pPr>
            <a:r>
              <a:rPr lang="en-US" sz="2200" dirty="0"/>
              <a:t>Leave your car at home and earn PTO</a:t>
            </a:r>
          </a:p>
          <a:p>
            <a:pPr marL="742950" lvl="1" indent="-285750">
              <a:buFont typeface="Arial" panose="020B0604020202020204" pitchFamily="34" charset="0"/>
              <a:buChar char="•"/>
            </a:pPr>
            <a:r>
              <a:rPr lang="en-US" sz="2200" dirty="0"/>
              <a:t>Take the Bus</a:t>
            </a:r>
          </a:p>
          <a:p>
            <a:pPr marL="742950" lvl="1" indent="-285750">
              <a:buFont typeface="Arial" panose="020B0604020202020204" pitchFamily="34" charset="0"/>
              <a:buChar char="•"/>
            </a:pPr>
            <a:r>
              <a:rPr lang="en-US" sz="2200"/>
              <a:t>Carpool</a:t>
            </a:r>
            <a:endParaRPr lang="en-US" sz="2200" dirty="0"/>
          </a:p>
          <a:p>
            <a:pPr marL="742950" lvl="1" indent="-285750">
              <a:buFont typeface="Arial" panose="020B0604020202020204" pitchFamily="34" charset="0"/>
              <a:buChar char="•"/>
            </a:pPr>
            <a:r>
              <a:rPr lang="en-US" sz="2200" dirty="0"/>
              <a:t>Telework</a:t>
            </a:r>
          </a:p>
          <a:p>
            <a:pPr lvl="1"/>
            <a:endParaRPr lang="en-US" sz="2400" dirty="0"/>
          </a:p>
        </p:txBody>
      </p:sp>
    </p:spTree>
    <p:extLst>
      <p:ext uri="{BB962C8B-B14F-4D97-AF65-F5344CB8AC3E}">
        <p14:creationId xmlns:p14="http://schemas.microsoft.com/office/powerpoint/2010/main" val="365106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11DBB87-AB91-4118-89CA-568A6F13C871}"/>
              </a:ext>
            </a:extLst>
          </p:cNvPr>
          <p:cNvSpPr/>
          <p:nvPr/>
        </p:nvSpPr>
        <p:spPr>
          <a:xfrm>
            <a:off x="8193551" y="0"/>
            <a:ext cx="3616503" cy="8016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5" name="Rectangle 4">
            <a:extLst>
              <a:ext uri="{FF2B5EF4-FFF2-40B4-BE49-F238E27FC236}">
                <a16:creationId xmlns:a16="http://schemas.microsoft.com/office/drawing/2014/main" id="{11FB2833-4E24-4377-A6B4-F72A69474654}"/>
              </a:ext>
            </a:extLst>
          </p:cNvPr>
          <p:cNvSpPr/>
          <p:nvPr/>
        </p:nvSpPr>
        <p:spPr>
          <a:xfrm>
            <a:off x="7551507" y="754380"/>
            <a:ext cx="4259494" cy="5724206"/>
          </a:xfrm>
          <a:prstGeom prst="rect">
            <a:avLst/>
          </a:prstGeom>
          <a:gradFill flip="none" rotWithShape="1">
            <a:gsLst>
              <a:gs pos="0">
                <a:schemeClr val="accent1"/>
              </a:gs>
              <a:gs pos="100000">
                <a:schemeClr val="accent1">
                  <a:lumMod val="9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2" name="TextBox 1">
            <a:extLst>
              <a:ext uri="{FF2B5EF4-FFF2-40B4-BE49-F238E27FC236}">
                <a16:creationId xmlns:a16="http://schemas.microsoft.com/office/drawing/2014/main" id="{8761C872-2FEA-A602-AEA2-30E6701C9BD5}"/>
              </a:ext>
            </a:extLst>
          </p:cNvPr>
          <p:cNvSpPr txBox="1"/>
          <p:nvPr/>
        </p:nvSpPr>
        <p:spPr>
          <a:xfrm>
            <a:off x="41936" y="2042452"/>
            <a:ext cx="3856295" cy="1938992"/>
          </a:xfrm>
          <a:prstGeom prst="rect">
            <a:avLst/>
          </a:prstGeom>
          <a:noFill/>
        </p:spPr>
        <p:txBody>
          <a:bodyPr wrap="square" rtlCol="0">
            <a:spAutoFit/>
          </a:bodyPr>
          <a:lstStyle/>
          <a:p>
            <a:pPr algn="ctr"/>
            <a:r>
              <a:rPr lang="en-US" sz="6000" b="1" dirty="0">
                <a:solidFill>
                  <a:srgbClr val="F59A29"/>
                </a:solidFill>
                <a:latin typeface="Calibri Light" panose="020F0302020204030204" pitchFamily="34" charset="0"/>
              </a:rPr>
              <a:t>EAP Services</a:t>
            </a:r>
          </a:p>
        </p:txBody>
      </p:sp>
      <p:sp>
        <p:nvSpPr>
          <p:cNvPr id="11" name="TextBox 10">
            <a:extLst>
              <a:ext uri="{FF2B5EF4-FFF2-40B4-BE49-F238E27FC236}">
                <a16:creationId xmlns:a16="http://schemas.microsoft.com/office/drawing/2014/main" id="{CDD5C26A-BD59-99DE-C0DB-4B18A6490CFE}"/>
              </a:ext>
            </a:extLst>
          </p:cNvPr>
          <p:cNvSpPr txBox="1"/>
          <p:nvPr/>
        </p:nvSpPr>
        <p:spPr>
          <a:xfrm>
            <a:off x="8229376" y="1061887"/>
            <a:ext cx="3616504" cy="5606663"/>
          </a:xfrm>
          <a:prstGeom prst="rect">
            <a:avLst/>
          </a:prstGeom>
          <a:noFill/>
        </p:spPr>
        <p:txBody>
          <a:bodyPr wrap="square" rtlCol="0">
            <a:spAutoFit/>
          </a:bodyPr>
          <a:lstStyle/>
          <a:p>
            <a:r>
              <a:rPr lang="en-US" sz="2800" b="1" dirty="0"/>
              <a:t>Phone:</a:t>
            </a:r>
          </a:p>
          <a:p>
            <a:r>
              <a:rPr lang="en-US" sz="3200" dirty="0">
                <a:solidFill>
                  <a:schemeClr val="bg1"/>
                </a:solidFill>
              </a:rPr>
              <a:t>1-866-327-2400</a:t>
            </a:r>
            <a:br>
              <a:rPr lang="en-US" sz="3200" dirty="0"/>
            </a:br>
            <a:endParaRPr lang="en-US" sz="3200" dirty="0"/>
          </a:p>
          <a:p>
            <a:r>
              <a:rPr lang="en-US" sz="3200" b="1" dirty="0"/>
              <a:t>Email: </a:t>
            </a:r>
            <a:r>
              <a:rPr lang="en-US" sz="2800" dirty="0">
                <a:solidFill>
                  <a:schemeClr val="bg1"/>
                </a:solidFill>
              </a:rPr>
              <a:t>eap@deeroaks.com</a:t>
            </a:r>
          </a:p>
          <a:p>
            <a:endParaRPr lang="en-US" sz="2800" dirty="0">
              <a:solidFill>
                <a:schemeClr val="bg1"/>
              </a:solidFill>
            </a:endParaRPr>
          </a:p>
          <a:p>
            <a:pPr algn="l">
              <a:spcAft>
                <a:spcPts val="1100"/>
              </a:spcAft>
            </a:pPr>
            <a:r>
              <a:rPr lang="en-US" sz="3200" b="0" i="0" u="none" strike="noStrike" dirty="0">
                <a:solidFill>
                  <a:schemeClr val="bg1"/>
                </a:solidFill>
                <a:effectLst/>
                <a:latin typeface="Circular-Book"/>
              </a:rPr>
              <a:t>deeroakseap.com</a:t>
            </a:r>
            <a:r>
              <a:rPr lang="en-US" sz="3200" b="0" i="0" dirty="0">
                <a:solidFill>
                  <a:srgbClr val="333333"/>
                </a:solidFill>
                <a:effectLst/>
                <a:latin typeface="Circular-Book"/>
              </a:rPr>
              <a:t>.</a:t>
            </a:r>
          </a:p>
          <a:p>
            <a:pPr algn="l">
              <a:spcAft>
                <a:spcPts val="1100"/>
              </a:spcAft>
            </a:pPr>
            <a:r>
              <a:rPr lang="en-US" sz="3200" b="0" i="0" dirty="0">
                <a:solidFill>
                  <a:srgbClr val="333333"/>
                </a:solidFill>
                <a:effectLst/>
                <a:latin typeface="Circular-Book"/>
              </a:rPr>
              <a:t> </a:t>
            </a:r>
            <a:r>
              <a:rPr lang="en-US" sz="3200" b="0" i="0" dirty="0">
                <a:solidFill>
                  <a:schemeClr val="bg1"/>
                </a:solidFill>
                <a:effectLst/>
                <a:latin typeface="Circular-Book"/>
              </a:rPr>
              <a:t>(member login and password: </a:t>
            </a:r>
            <a:r>
              <a:rPr lang="en-US" sz="3200" b="0" i="0" dirty="0" err="1">
                <a:solidFill>
                  <a:schemeClr val="bg1"/>
                </a:solidFill>
                <a:effectLst/>
                <a:latin typeface="Circular-Book"/>
              </a:rPr>
              <a:t>traviscountytx</a:t>
            </a:r>
            <a:r>
              <a:rPr lang="en-US" sz="3200" b="0" i="0" dirty="0">
                <a:solidFill>
                  <a:schemeClr val="bg1"/>
                </a:solidFill>
                <a:effectLst/>
                <a:latin typeface="Circular-Book"/>
              </a:rPr>
              <a:t>).</a:t>
            </a:r>
          </a:p>
          <a:p>
            <a:endParaRPr lang="en-US" sz="3200" dirty="0">
              <a:solidFill>
                <a:schemeClr val="bg1"/>
              </a:solidFill>
            </a:endParaRPr>
          </a:p>
        </p:txBody>
      </p:sp>
      <p:pic>
        <p:nvPicPr>
          <p:cNvPr id="31" name="Picture Placeholder 30" descr="A picture containing tree, nature, grass, water&#10;&#10;Description automatically generated">
            <a:extLst>
              <a:ext uri="{FF2B5EF4-FFF2-40B4-BE49-F238E27FC236}">
                <a16:creationId xmlns:a16="http://schemas.microsoft.com/office/drawing/2014/main" id="{3B3A2D6D-A786-6292-3957-26EDC0FF6658}"/>
              </a:ext>
            </a:extLst>
          </p:cNvPr>
          <p:cNvPicPr>
            <a:picLocks noGrp="1" noChangeAspect="1"/>
          </p:cNvPicPr>
          <p:nvPr>
            <p:ph type="pic" sz="quarter" idx="10"/>
          </p:nvPr>
        </p:nvPicPr>
        <p:blipFill>
          <a:blip r:embed="rId4">
            <a:extLst>
              <a:ext uri="{837473B0-CC2E-450A-ABE3-18F120FF3D39}">
                <a1611:picAttrSrcUrl xmlns:a1611="http://schemas.microsoft.com/office/drawing/2016/11/main" r:id="rId5"/>
              </a:ext>
            </a:extLst>
          </a:blip>
          <a:srcRect l="5661" r="5661"/>
          <a:stretch>
            <a:fillRect/>
          </a:stretch>
        </p:blipFill>
        <p:spPr>
          <a:xfrm>
            <a:off x="3898231" y="0"/>
            <a:ext cx="4294373" cy="6477000"/>
          </a:xfrm>
        </p:spPr>
      </p:pic>
    </p:spTree>
    <p:custDataLst>
      <p:tags r:id="rId1"/>
    </p:custDataLst>
    <p:extLst>
      <p:ext uri="{BB962C8B-B14F-4D97-AF65-F5344CB8AC3E}">
        <p14:creationId xmlns:p14="http://schemas.microsoft.com/office/powerpoint/2010/main" val="182397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4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4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400" accel="50000" fill="hold">
                                          <p:stCondLst>
                                            <p:cond delay="400"/>
                                          </p:stCondLst>
                                        </p:cTn>
                                        <p:tgtEl>
                                          <p:spTgt spid="5"/>
                                        </p:tgtEl>
                                        <p:attrNameLst>
                                          <p:attrName>ppt_w</p:attrName>
                                        </p:attrNameLst>
                                      </p:cBhvr>
                                      <p:tavLst>
                                        <p:tav tm="0">
                                          <p:val>
                                            <p:strVal val="#ppt_w*.05"/>
                                          </p:val>
                                        </p:tav>
                                        <p:tav tm="100000">
                                          <p:val>
                                            <p:strVal val="#ppt_w"/>
                                          </p:val>
                                        </p:tav>
                                      </p:tavLst>
                                    </p:anim>
                                    <p:anim calcmode="lin" valueType="num">
                                      <p:cBhvr>
                                        <p:cTn id="10" dur="800" fill="hold"/>
                                        <p:tgtEl>
                                          <p:spTgt spid="5"/>
                                        </p:tgtEl>
                                        <p:attrNameLst>
                                          <p:attrName>ppt_h</p:attrName>
                                        </p:attrNameLst>
                                      </p:cBhvr>
                                      <p:tavLst>
                                        <p:tav tm="0">
                                          <p:val>
                                            <p:strVal val="#ppt_h"/>
                                          </p:val>
                                        </p:tav>
                                        <p:tav tm="100000">
                                          <p:val>
                                            <p:strVal val="#ppt_h"/>
                                          </p:val>
                                        </p:tav>
                                      </p:tavLst>
                                    </p:anim>
                                    <p:anim calcmode="lin" valueType="num">
                                      <p:cBhvr>
                                        <p:cTn id="11" dur="4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4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400" accel="50000" fill="hold">
                                          <p:stCondLst>
                                            <p:cond delay="400"/>
                                          </p:stCondLst>
                                        </p:cTn>
                                        <p:tgtEl>
                                          <p:spTgt spid="5"/>
                                        </p:tgtEl>
                                        <p:attrNameLst>
                                          <p:attrName>ppt_y</p:attrName>
                                        </p:attrNameLst>
                                      </p:cBhvr>
                                      <p:tavLst>
                                        <p:tav tm="0">
                                          <p:val>
                                            <p:strVal val="#ppt_y+.1"/>
                                          </p:val>
                                        </p:tav>
                                        <p:tav tm="100000">
                                          <p:val>
                                            <p:strVal val="#ppt_y"/>
                                          </p:val>
                                        </p:tav>
                                      </p:tavLst>
                                    </p:anim>
                                    <p:animEffect transition="in" filter="fade">
                                      <p:cBhvr>
                                        <p:cTn id="14" dur="800" decel="50000">
                                          <p:stCondLst>
                                            <p:cond delay="0"/>
                                          </p:stCondLst>
                                        </p:cTn>
                                        <p:tgtEl>
                                          <p:spTgt spid="5"/>
                                        </p:tgtEl>
                                      </p:cBhvr>
                                    </p:animEffect>
                                  </p:childTnLst>
                                </p:cTn>
                              </p:par>
                              <p:par>
                                <p:cTn id="15" presetID="12" presetClass="entr" presetSubtype="4" fill="hold" grpId="0" nodeType="withEffect">
                                  <p:stCondLst>
                                    <p:cond delay="90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300"/>
                                        <p:tgtEl>
                                          <p:spTgt spid="35"/>
                                        </p:tgtEl>
                                        <p:attrNameLst>
                                          <p:attrName>ppt_y</p:attrName>
                                        </p:attrNameLst>
                                      </p:cBhvr>
                                      <p:tavLst>
                                        <p:tav tm="0">
                                          <p:val>
                                            <p:strVal val="#ppt_y+#ppt_h*1.125000"/>
                                          </p:val>
                                        </p:tav>
                                        <p:tav tm="100000">
                                          <p:val>
                                            <p:strVal val="#ppt_y"/>
                                          </p:val>
                                        </p:tav>
                                      </p:tavLst>
                                    </p:anim>
                                    <p:animEffect transition="in" filter="wipe(up)">
                                      <p:cBhvr>
                                        <p:cTn id="18"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162730-7813-4D12-A47D-E6E5406FFC5A}"/>
              </a:ext>
            </a:extLst>
          </p:cNvPr>
          <p:cNvSpPr/>
          <p:nvPr/>
        </p:nvSpPr>
        <p:spPr>
          <a:xfrm>
            <a:off x="7715731" y="0"/>
            <a:ext cx="2413000" cy="6858000"/>
          </a:xfrm>
          <a:prstGeom prst="rect">
            <a:avLst/>
          </a:prstGeom>
          <a:gradFill>
            <a:gsLst>
              <a:gs pos="21000">
                <a:schemeClr val="accent2">
                  <a:lumMod val="75000"/>
                </a:schemeClr>
              </a:gs>
              <a:gs pos="100000">
                <a:schemeClr val="accent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0"/>
            </a:endParaRPr>
          </a:p>
        </p:txBody>
      </p:sp>
      <p:sp>
        <p:nvSpPr>
          <p:cNvPr id="23" name="TextBox 22">
            <a:extLst>
              <a:ext uri="{FF2B5EF4-FFF2-40B4-BE49-F238E27FC236}">
                <a16:creationId xmlns:a16="http://schemas.microsoft.com/office/drawing/2014/main" id="{141C5FC5-65D6-4F2A-ABA8-F3A20A853F3C}"/>
              </a:ext>
            </a:extLst>
          </p:cNvPr>
          <p:cNvSpPr txBox="1"/>
          <p:nvPr/>
        </p:nvSpPr>
        <p:spPr>
          <a:xfrm>
            <a:off x="0" y="381000"/>
            <a:ext cx="6947861" cy="5755422"/>
          </a:xfrm>
          <a:prstGeom prst="rect">
            <a:avLst/>
          </a:prstGeom>
          <a:noFill/>
        </p:spPr>
        <p:txBody>
          <a:bodyPr wrap="square" rtlCol="0">
            <a:spAutoFit/>
          </a:bodyPr>
          <a:lstStyle/>
          <a:p>
            <a:pPr algn="ctr"/>
            <a:r>
              <a:rPr lang="en-US" sz="6000" b="1" dirty="0">
                <a:solidFill>
                  <a:srgbClr val="F59A29"/>
                </a:solidFill>
                <a:latin typeface="Calibri Light" panose="020F0302020204030204" pitchFamily="34" charset="0"/>
              </a:rPr>
              <a:t>Call or Email</a:t>
            </a:r>
          </a:p>
          <a:p>
            <a:pPr algn="ctr"/>
            <a:r>
              <a:rPr lang="en-US" sz="4800" b="1" dirty="0">
                <a:solidFill>
                  <a:srgbClr val="F59A29"/>
                </a:solidFill>
                <a:latin typeface="Calibri Light" panose="020F0302020204030204" pitchFamily="34" charset="0"/>
              </a:rPr>
              <a:t>Questions / Concerns?</a:t>
            </a:r>
          </a:p>
          <a:p>
            <a:pPr algn="ctr"/>
            <a:endParaRPr lang="en-US" sz="1000" b="1" dirty="0">
              <a:solidFill>
                <a:srgbClr val="F59A29"/>
              </a:solidFill>
              <a:latin typeface="Calibri Light" panose="020F0302020204030204" pitchFamily="34" charset="0"/>
            </a:endParaRPr>
          </a:p>
          <a:p>
            <a:pPr algn="ctr"/>
            <a:endParaRPr lang="en-US" sz="1000" b="1" dirty="0">
              <a:solidFill>
                <a:srgbClr val="F59A29"/>
              </a:solidFill>
              <a:latin typeface="Calibri Light" panose="020F0302020204030204" pitchFamily="34" charset="0"/>
            </a:endParaRPr>
          </a:p>
          <a:p>
            <a:pPr algn="ctr"/>
            <a:r>
              <a:rPr lang="en-US" sz="2400" b="1" dirty="0">
                <a:solidFill>
                  <a:srgbClr val="F59A29"/>
                </a:solidFill>
                <a:latin typeface="Calibri Light" panose="020F0302020204030204" pitchFamily="34" charset="0"/>
                <a:hlinkClick r:id="rId4"/>
              </a:rPr>
              <a:t>hrservices@traviscountytx.gov</a:t>
            </a:r>
            <a:endParaRPr lang="en-US" sz="2400" b="1" dirty="0">
              <a:solidFill>
                <a:srgbClr val="F59A29"/>
              </a:solidFill>
              <a:latin typeface="Calibri Light" panose="020F0302020204030204" pitchFamily="34" charset="0"/>
            </a:endParaRPr>
          </a:p>
          <a:p>
            <a:pPr algn="ctr"/>
            <a:endParaRPr lang="en-US" sz="2400" b="1" dirty="0">
              <a:solidFill>
                <a:srgbClr val="F59A29"/>
              </a:solidFill>
              <a:latin typeface="Calibri Light" panose="020F0302020204030204" pitchFamily="34" charset="0"/>
            </a:endParaRPr>
          </a:p>
          <a:p>
            <a:pPr algn="ctr"/>
            <a:r>
              <a:rPr lang="en-US" sz="2400" b="1" dirty="0">
                <a:solidFill>
                  <a:srgbClr val="F59A29"/>
                </a:solidFill>
                <a:latin typeface="Calibri Light" panose="020F0302020204030204" pitchFamily="34" charset="0"/>
                <a:hlinkClick r:id="rId5"/>
              </a:rPr>
              <a:t>TuitionReimbursements@traviscountytx.gov</a:t>
            </a:r>
            <a:endParaRPr lang="en-US" sz="2400" b="1" dirty="0">
              <a:solidFill>
                <a:srgbClr val="F59A29"/>
              </a:solidFill>
              <a:latin typeface="Calibri Light" panose="020F0302020204030204" pitchFamily="34" charset="0"/>
            </a:endParaRPr>
          </a:p>
          <a:p>
            <a:pPr algn="ctr"/>
            <a:endParaRPr lang="en-US" sz="2400" b="1" dirty="0">
              <a:solidFill>
                <a:srgbClr val="F59A29"/>
              </a:solidFill>
              <a:latin typeface="Calibri Light" panose="020F0302020204030204" pitchFamily="34" charset="0"/>
            </a:endParaRPr>
          </a:p>
          <a:p>
            <a:pPr algn="ctr"/>
            <a:r>
              <a:rPr lang="en-US" sz="2400" b="1" dirty="0">
                <a:solidFill>
                  <a:srgbClr val="F59A29"/>
                </a:solidFill>
                <a:latin typeface="Calibri Light" panose="020F0302020204030204" pitchFamily="34" charset="0"/>
                <a:hlinkClick r:id="rId6"/>
              </a:rPr>
              <a:t>benefitsteam@traviscountytx.gov</a:t>
            </a:r>
            <a:endParaRPr lang="en-US" sz="2400" b="1" dirty="0">
              <a:solidFill>
                <a:srgbClr val="F59A29"/>
              </a:solidFill>
              <a:latin typeface="Calibri Light" panose="020F0302020204030204" pitchFamily="34" charset="0"/>
            </a:endParaRPr>
          </a:p>
          <a:p>
            <a:pPr algn="ctr"/>
            <a:endParaRPr lang="en-US" sz="2400" b="1" dirty="0">
              <a:solidFill>
                <a:srgbClr val="F59A29"/>
              </a:solidFill>
              <a:latin typeface="Calibri Light" panose="020F0302020204030204" pitchFamily="34" charset="0"/>
            </a:endParaRPr>
          </a:p>
          <a:p>
            <a:pPr algn="ctr"/>
            <a:r>
              <a:rPr lang="en-US" sz="2400" b="1" dirty="0">
                <a:solidFill>
                  <a:srgbClr val="F59A29"/>
                </a:solidFill>
                <a:latin typeface="Calibri Light" panose="020F0302020204030204" pitchFamily="34" charset="0"/>
                <a:hlinkClick r:id="rId7"/>
              </a:rPr>
              <a:t>payroll@traviscountytx.gov</a:t>
            </a:r>
            <a:endParaRPr lang="en-US" sz="2400" b="1" dirty="0">
              <a:solidFill>
                <a:srgbClr val="F59A29"/>
              </a:solidFill>
              <a:latin typeface="Calibri Light" panose="020F0302020204030204" pitchFamily="34" charset="0"/>
            </a:endParaRPr>
          </a:p>
          <a:p>
            <a:pPr algn="ctr"/>
            <a:endParaRPr lang="en-US" sz="2400" b="1" dirty="0">
              <a:solidFill>
                <a:srgbClr val="F59A29"/>
              </a:solidFill>
              <a:latin typeface="Calibri Light" panose="020F0302020204030204" pitchFamily="34" charset="0"/>
            </a:endParaRPr>
          </a:p>
          <a:p>
            <a:pPr algn="ctr"/>
            <a:r>
              <a:rPr lang="en-US" sz="2400" b="1" dirty="0">
                <a:latin typeface="Calibri Light" panose="020F0302020204030204" pitchFamily="34" charset="0"/>
                <a:hlinkClick r:id="rId8">
                  <a:extLst>
                    <a:ext uri="{A12FA001-AC4F-418D-AE19-62706E023703}">
                      <ahyp:hlinkClr xmlns:ahyp="http://schemas.microsoft.com/office/drawing/2018/hyperlinkcolor" val="tx"/>
                    </a:ext>
                  </a:extLst>
                </a:hlinkClick>
              </a:rPr>
              <a:t>Travis County SAP Support Page: </a:t>
            </a:r>
            <a:r>
              <a:rPr lang="en-US" sz="2400" b="1" dirty="0">
                <a:solidFill>
                  <a:srgbClr val="0563C1"/>
                </a:solidFill>
                <a:latin typeface="Calibri Light" panose="020F0302020204030204" pitchFamily="34" charset="0"/>
                <a:hlinkClick r:id="rId8">
                  <a:extLst>
                    <a:ext uri="{A12FA001-AC4F-418D-AE19-62706E023703}">
                      <ahyp:hlinkClr xmlns:ahyp="http://schemas.microsoft.com/office/drawing/2018/hyperlinkcolor" val="tx"/>
                    </a:ext>
                  </a:extLst>
                </a:hlinkClick>
              </a:rPr>
              <a:t>https://traviscountytx.helpjuice.com/</a:t>
            </a:r>
            <a:r>
              <a:rPr lang="en-US" sz="2400" b="1" dirty="0">
                <a:solidFill>
                  <a:srgbClr val="F59A29"/>
                </a:solidFill>
                <a:latin typeface="Calibri Light" panose="020F0302020204030204" pitchFamily="34" charset="0"/>
              </a:rPr>
              <a:t> </a:t>
            </a:r>
          </a:p>
        </p:txBody>
      </p:sp>
      <p:pic>
        <p:nvPicPr>
          <p:cNvPr id="19" name="Picture Placeholder 18" descr="A picture containing text, tree, outdoor, water&#10;&#10;Description automatically generated">
            <a:extLst>
              <a:ext uri="{FF2B5EF4-FFF2-40B4-BE49-F238E27FC236}">
                <a16:creationId xmlns:a16="http://schemas.microsoft.com/office/drawing/2014/main" id="{B99B476B-9D75-4BEE-98ED-F3F6703D3FF3}"/>
              </a:ext>
            </a:extLst>
          </p:cNvPr>
          <p:cNvPicPr>
            <a:picLocks noGrp="1" noChangeAspect="1"/>
          </p:cNvPicPr>
          <p:nvPr>
            <p:ph type="pic" sz="quarter" idx="49"/>
          </p:nvPr>
        </p:nvPicPr>
        <p:blipFill>
          <a:blip r:embed="rId9">
            <a:extLst>
              <a:ext uri="{28A0092B-C50C-407E-A947-70E740481C1C}">
                <a14:useLocalDpi xmlns:a14="http://schemas.microsoft.com/office/drawing/2010/main" val="0"/>
              </a:ext>
            </a:extLst>
          </a:blip>
          <a:srcRect l="21753" r="21753"/>
          <a:stretch>
            <a:fillRect/>
          </a:stretch>
        </p:blipFill>
        <p:spPr/>
      </p:pic>
      <p:pic>
        <p:nvPicPr>
          <p:cNvPr id="20" name="Picture 19">
            <a:extLst>
              <a:ext uri="{FF2B5EF4-FFF2-40B4-BE49-F238E27FC236}">
                <a16:creationId xmlns:a16="http://schemas.microsoft.com/office/drawing/2014/main" id="{9AA8B898-0139-4F6F-A098-DE8576DA51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947861" y="856679"/>
            <a:ext cx="3948740" cy="5541518"/>
          </a:xfrm>
          <a:prstGeom prst="rect">
            <a:avLst/>
          </a:prstGeom>
        </p:spPr>
      </p:pic>
    </p:spTree>
    <p:custDataLst>
      <p:tags r:id="rId1"/>
    </p:custDataLst>
    <p:extLst>
      <p:ext uri="{BB962C8B-B14F-4D97-AF65-F5344CB8AC3E}">
        <p14:creationId xmlns:p14="http://schemas.microsoft.com/office/powerpoint/2010/main" val="61330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46F4E4-71D2-42E5-87BA-C4E446295F0A}"/>
              </a:ext>
            </a:extLst>
          </p:cNvPr>
          <p:cNvSpPr txBox="1"/>
          <p:nvPr/>
        </p:nvSpPr>
        <p:spPr>
          <a:xfrm>
            <a:off x="973623" y="1235174"/>
            <a:ext cx="4896185" cy="1938992"/>
          </a:xfrm>
          <a:prstGeom prst="rect">
            <a:avLst/>
          </a:prstGeom>
          <a:noFill/>
        </p:spPr>
        <p:txBody>
          <a:bodyPr wrap="square" rtlCol="0">
            <a:spAutoFit/>
          </a:bodyPr>
          <a:lstStyle/>
          <a:p>
            <a:pPr algn="r"/>
            <a:r>
              <a:rPr lang="en-US" sz="6000" b="1" dirty="0">
                <a:solidFill>
                  <a:schemeClr val="accent3"/>
                </a:solidFill>
                <a:latin typeface="Calibri Light" panose="020F0302020204030204" pitchFamily="34" charset="0"/>
              </a:rPr>
              <a:t>Topics for today!</a:t>
            </a:r>
          </a:p>
        </p:txBody>
      </p:sp>
      <p:sp>
        <p:nvSpPr>
          <p:cNvPr id="11" name="Rectangle 10">
            <a:extLst>
              <a:ext uri="{FF2B5EF4-FFF2-40B4-BE49-F238E27FC236}">
                <a16:creationId xmlns:a16="http://schemas.microsoft.com/office/drawing/2014/main" id="{89AFCCEE-B2B9-408E-9780-D44E7F8FC551}"/>
              </a:ext>
            </a:extLst>
          </p:cNvPr>
          <p:cNvSpPr/>
          <p:nvPr/>
        </p:nvSpPr>
        <p:spPr>
          <a:xfrm>
            <a:off x="0" y="3653090"/>
            <a:ext cx="12192000" cy="2625389"/>
          </a:xfrm>
          <a:prstGeom prst="rect">
            <a:avLst/>
          </a:prstGeom>
          <a:gradFill>
            <a:gsLst>
              <a:gs pos="0">
                <a:schemeClr val="accent1">
                  <a:lumMod val="40000"/>
                  <a:lumOff val="60000"/>
                  <a:alpha val="14000"/>
                </a:schemeClr>
              </a:gs>
              <a:gs pos="100000">
                <a:schemeClr val="accent1">
                  <a:lumMod val="60000"/>
                  <a:lumOff val="4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13" name="TextBox 12">
            <a:extLst>
              <a:ext uri="{FF2B5EF4-FFF2-40B4-BE49-F238E27FC236}">
                <a16:creationId xmlns:a16="http://schemas.microsoft.com/office/drawing/2014/main" id="{7B69ABBD-88B5-4AC0-BCD1-3E2632F13923}"/>
              </a:ext>
            </a:extLst>
          </p:cNvPr>
          <p:cNvSpPr txBox="1"/>
          <p:nvPr/>
        </p:nvSpPr>
        <p:spPr>
          <a:xfrm>
            <a:off x="2569969" y="3653090"/>
            <a:ext cx="3412935" cy="2554545"/>
          </a:xfrm>
          <a:prstGeom prst="rect">
            <a:avLst/>
          </a:prstGeom>
          <a:noFill/>
        </p:spPr>
        <p:txBody>
          <a:bodyPr wrap="square" rtlCol="0">
            <a:spAutoFit/>
          </a:bodyPr>
          <a:lstStyle/>
          <a:p>
            <a:pPr algn="r"/>
            <a:r>
              <a:rPr lang="en-US" sz="3200" b="1" dirty="0">
                <a:latin typeface="Calibri Light" panose="020F0302020204030204" pitchFamily="34" charset="0"/>
              </a:rPr>
              <a:t>Conditions of Work</a:t>
            </a:r>
          </a:p>
          <a:p>
            <a:pPr algn="r"/>
            <a:r>
              <a:rPr lang="en-US" sz="3200" b="1" dirty="0">
                <a:latin typeface="Calibri Light" panose="020F0302020204030204" pitchFamily="34" charset="0"/>
              </a:rPr>
              <a:t>Education Benefits</a:t>
            </a:r>
          </a:p>
          <a:p>
            <a:pPr algn="r"/>
            <a:r>
              <a:rPr lang="en-US" sz="3200" b="1" dirty="0">
                <a:latin typeface="Calibri Light" panose="020F0302020204030204" pitchFamily="34" charset="0"/>
              </a:rPr>
              <a:t>Leave Benefits</a:t>
            </a:r>
          </a:p>
          <a:p>
            <a:pPr algn="r"/>
            <a:r>
              <a:rPr lang="en-US" sz="3200" b="1" dirty="0">
                <a:latin typeface="Calibri Light" panose="020F0302020204030204" pitchFamily="34" charset="0"/>
              </a:rPr>
              <a:t>Payroll</a:t>
            </a:r>
          </a:p>
          <a:p>
            <a:pPr algn="r"/>
            <a:r>
              <a:rPr lang="en-US" sz="3200" b="1" dirty="0">
                <a:latin typeface="Calibri Light" panose="020F0302020204030204" pitchFamily="34" charset="0"/>
              </a:rPr>
              <a:t>Health Insurance</a:t>
            </a:r>
            <a:endParaRPr lang="en-US" sz="2800" b="1" dirty="0">
              <a:latin typeface="Calibri Light" panose="020F0302020204030204" pitchFamily="34" charset="0"/>
            </a:endParaRPr>
          </a:p>
        </p:txBody>
      </p:sp>
      <p:pic>
        <p:nvPicPr>
          <p:cNvPr id="8" name="Picture Placeholder 7" descr="A picture containing mountain, nature&#10;&#10;Description automatically generated">
            <a:extLst>
              <a:ext uri="{FF2B5EF4-FFF2-40B4-BE49-F238E27FC236}">
                <a16:creationId xmlns:a16="http://schemas.microsoft.com/office/drawing/2014/main" id="{501CBC50-144E-4D97-AC5D-3D63342CB7A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6574" b="16574"/>
          <a:stretch>
            <a:fillRect/>
          </a:stretch>
        </p:blipFill>
        <p:spPr/>
      </p:pic>
    </p:spTree>
    <p:custDataLst>
      <p:tags r:id="rId1"/>
    </p:custDataLst>
    <p:extLst>
      <p:ext uri="{BB962C8B-B14F-4D97-AF65-F5344CB8AC3E}">
        <p14:creationId xmlns:p14="http://schemas.microsoft.com/office/powerpoint/2010/main" val="235098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3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3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600" fill="hold"/>
                                        <p:tgtEl>
                                          <p:spTgt spid="11"/>
                                        </p:tgtEl>
                                        <p:attrNameLst>
                                          <p:attrName>ppt_x</p:attrName>
                                        </p:attrNameLst>
                                      </p:cBhvr>
                                      <p:tavLst>
                                        <p:tav tm="0">
                                          <p:val>
                                            <p:strVal val="0-#ppt_w/2"/>
                                          </p:val>
                                        </p:tav>
                                        <p:tav tm="100000">
                                          <p:val>
                                            <p:strVal val="#ppt_x"/>
                                          </p:val>
                                        </p:tav>
                                      </p:tavLst>
                                    </p:anim>
                                    <p:anim calcmode="lin" valueType="num">
                                      <p:cBhvr additive="base">
                                        <p:cTn id="12" dur="6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46F4E4-71D2-42E5-87BA-C4E446295F0A}"/>
              </a:ext>
            </a:extLst>
          </p:cNvPr>
          <p:cNvSpPr txBox="1"/>
          <p:nvPr/>
        </p:nvSpPr>
        <p:spPr>
          <a:xfrm>
            <a:off x="381000" y="381000"/>
            <a:ext cx="5715000" cy="923330"/>
          </a:xfrm>
          <a:prstGeom prst="rect">
            <a:avLst/>
          </a:prstGeom>
          <a:noFill/>
        </p:spPr>
        <p:txBody>
          <a:bodyPr wrap="square" rtlCol="0">
            <a:spAutoFit/>
          </a:bodyPr>
          <a:lstStyle/>
          <a:p>
            <a:pPr algn="ctr"/>
            <a:r>
              <a:rPr lang="en-US" sz="5400" b="1" dirty="0">
                <a:solidFill>
                  <a:schemeClr val="accent3"/>
                </a:solidFill>
                <a:latin typeface="Calibri Light" panose="020F0302020204030204" pitchFamily="34" charset="0"/>
              </a:rPr>
              <a:t>Conditions of Work</a:t>
            </a:r>
          </a:p>
        </p:txBody>
      </p:sp>
      <p:sp>
        <p:nvSpPr>
          <p:cNvPr id="11" name="Rectangle 10">
            <a:extLst>
              <a:ext uri="{FF2B5EF4-FFF2-40B4-BE49-F238E27FC236}">
                <a16:creationId xmlns:a16="http://schemas.microsoft.com/office/drawing/2014/main" id="{89AFCCEE-B2B9-408E-9780-D44E7F8FC551}"/>
              </a:ext>
            </a:extLst>
          </p:cNvPr>
          <p:cNvSpPr/>
          <p:nvPr/>
        </p:nvSpPr>
        <p:spPr>
          <a:xfrm>
            <a:off x="0" y="4869033"/>
            <a:ext cx="12192000" cy="1684421"/>
          </a:xfrm>
          <a:prstGeom prst="rect">
            <a:avLst/>
          </a:prstGeom>
          <a:gradFill>
            <a:gsLst>
              <a:gs pos="0">
                <a:schemeClr val="accent1">
                  <a:lumMod val="40000"/>
                  <a:lumOff val="60000"/>
                  <a:alpha val="14000"/>
                </a:schemeClr>
              </a:gs>
              <a:gs pos="100000">
                <a:schemeClr val="accent1">
                  <a:lumMod val="60000"/>
                  <a:lumOff val="4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pic>
        <p:nvPicPr>
          <p:cNvPr id="23" name="Picture Placeholder 22" descr="Smiling man wearing coat and scarf, with bag strap on shoulder, holding and looking at cellphone">
            <a:extLst>
              <a:ext uri="{FF2B5EF4-FFF2-40B4-BE49-F238E27FC236}">
                <a16:creationId xmlns:a16="http://schemas.microsoft.com/office/drawing/2014/main" id="{9E2E0C91-60D3-4624-D709-3F763825B927}"/>
              </a:ext>
            </a:extLst>
          </p:cNvPr>
          <p:cNvPicPr>
            <a:picLocks noGrp="1" noChangeAspect="1"/>
          </p:cNvPicPr>
          <p:nvPr>
            <p:ph type="pic" sz="quarter" idx="10"/>
          </p:nvPr>
        </p:nvPicPr>
        <p:blipFill>
          <a:blip r:embed="rId4"/>
          <a:srcRect l="16710" r="16710"/>
          <a:stretch/>
        </p:blipFill>
        <p:spPr>
          <a:xfrm>
            <a:off x="6096000" y="579521"/>
            <a:ext cx="5715000" cy="5731042"/>
          </a:xfrm>
          <a:prstGeom prst="rect">
            <a:avLst/>
          </a:prstGeom>
        </p:spPr>
      </p:pic>
      <p:sp>
        <p:nvSpPr>
          <p:cNvPr id="2" name="TextBox 1">
            <a:extLst>
              <a:ext uri="{FF2B5EF4-FFF2-40B4-BE49-F238E27FC236}">
                <a16:creationId xmlns:a16="http://schemas.microsoft.com/office/drawing/2014/main" id="{C8A743F9-73CE-1DE1-89E2-864E88686B7E}"/>
              </a:ext>
            </a:extLst>
          </p:cNvPr>
          <p:cNvSpPr txBox="1"/>
          <p:nvPr/>
        </p:nvSpPr>
        <p:spPr>
          <a:xfrm>
            <a:off x="587323" y="1304330"/>
            <a:ext cx="5508677" cy="4524315"/>
          </a:xfrm>
          <a:prstGeom prst="rect">
            <a:avLst/>
          </a:prstGeom>
          <a:noFill/>
        </p:spPr>
        <p:txBody>
          <a:bodyPr wrap="square" rtlCol="0">
            <a:spAutoFit/>
          </a:bodyPr>
          <a:lstStyle/>
          <a:p>
            <a:r>
              <a:rPr lang="en-US" sz="3200" b="1" dirty="0">
                <a:latin typeface="+mj-lt"/>
              </a:rPr>
              <a:t>Subchapter A:</a:t>
            </a:r>
          </a:p>
          <a:p>
            <a:endParaRPr lang="en-US" sz="3200" b="1" dirty="0">
              <a:latin typeface="+mj-lt"/>
            </a:endParaRPr>
          </a:p>
          <a:p>
            <a:pPr marL="457200" indent="-457200">
              <a:buFont typeface="Arial" panose="020B0604020202020204" pitchFamily="34" charset="0"/>
              <a:buChar char="•"/>
            </a:pPr>
            <a:r>
              <a:rPr lang="en-US" sz="3200" b="1" dirty="0">
                <a:latin typeface="+mj-lt"/>
              </a:rPr>
              <a:t>Solicitation</a:t>
            </a:r>
          </a:p>
          <a:p>
            <a:pPr marL="457200" indent="-457200">
              <a:buFont typeface="Arial" panose="020B0604020202020204" pitchFamily="34" charset="0"/>
              <a:buChar char="•"/>
            </a:pPr>
            <a:r>
              <a:rPr lang="en-US" sz="3200" b="1" dirty="0">
                <a:latin typeface="+mj-lt"/>
              </a:rPr>
              <a:t>Outside Employment</a:t>
            </a:r>
          </a:p>
          <a:p>
            <a:pPr marL="457200" indent="-457200">
              <a:buFont typeface="Arial" panose="020B0604020202020204" pitchFamily="34" charset="0"/>
              <a:buChar char="•"/>
            </a:pPr>
            <a:r>
              <a:rPr lang="en-US" sz="3200" b="1" dirty="0">
                <a:latin typeface="+mj-lt"/>
              </a:rPr>
              <a:t>Personnel Records</a:t>
            </a:r>
          </a:p>
          <a:p>
            <a:pPr marL="914400" lvl="1" indent="-457200">
              <a:buFont typeface="Arial" panose="020B0604020202020204" pitchFamily="34" charset="0"/>
              <a:buChar char="•"/>
            </a:pPr>
            <a:r>
              <a:rPr lang="en-US" sz="3200" b="1" dirty="0">
                <a:latin typeface="+mj-lt"/>
              </a:rPr>
              <a:t>Open Records Requests</a:t>
            </a:r>
          </a:p>
          <a:p>
            <a:pPr marL="457200" indent="-457200">
              <a:buFont typeface="Arial" panose="020B0604020202020204" pitchFamily="34" charset="0"/>
              <a:buChar char="•"/>
            </a:pPr>
            <a:r>
              <a:rPr lang="en-US" sz="3200" b="1" dirty="0">
                <a:latin typeface="+mj-lt"/>
              </a:rPr>
              <a:t>Licenses/Certification</a:t>
            </a:r>
          </a:p>
          <a:p>
            <a:pPr marL="457200" indent="-457200">
              <a:buFont typeface="Arial" panose="020B0604020202020204" pitchFamily="34" charset="0"/>
              <a:buChar char="•"/>
            </a:pPr>
            <a:endParaRPr lang="en-US" sz="3200" b="1" dirty="0">
              <a:latin typeface="+mj-lt"/>
            </a:endParaRPr>
          </a:p>
          <a:p>
            <a:endParaRPr lang="en-US" sz="3200" b="1" dirty="0">
              <a:latin typeface="+mj-lt"/>
            </a:endParaRPr>
          </a:p>
        </p:txBody>
      </p:sp>
    </p:spTree>
    <p:custDataLst>
      <p:tags r:id="rId1"/>
    </p:custDataLst>
    <p:extLst>
      <p:ext uri="{BB962C8B-B14F-4D97-AF65-F5344CB8AC3E}">
        <p14:creationId xmlns:p14="http://schemas.microsoft.com/office/powerpoint/2010/main" val="27883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3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3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600" fill="hold"/>
                                        <p:tgtEl>
                                          <p:spTgt spid="11"/>
                                        </p:tgtEl>
                                        <p:attrNameLst>
                                          <p:attrName>ppt_x</p:attrName>
                                        </p:attrNameLst>
                                      </p:cBhvr>
                                      <p:tavLst>
                                        <p:tav tm="0">
                                          <p:val>
                                            <p:strVal val="0-#ppt_w/2"/>
                                          </p:val>
                                        </p:tav>
                                        <p:tav tm="100000">
                                          <p:val>
                                            <p:strVal val="#ppt_x"/>
                                          </p:val>
                                        </p:tav>
                                      </p:tavLst>
                                    </p:anim>
                                    <p:anim calcmode="lin" valueType="num">
                                      <p:cBhvr additive="base">
                                        <p:cTn id="12" dur="6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99AF09A-59EF-3EB6-04E1-74F5400E3F1E}"/>
              </a:ext>
            </a:extLst>
          </p:cNvPr>
          <p:cNvPicPr>
            <a:picLocks noGrp="1" noChangeAspect="1"/>
          </p:cNvPicPr>
          <p:nvPr>
            <p:ph type="pic" sz="quarter" idx="10"/>
          </p:nvPr>
        </p:nvPicPr>
        <p:blipFill rotWithShape="1">
          <a:blip r:embed="rId4"/>
          <a:srcRect t="9123" b="9123"/>
          <a:stretch/>
        </p:blipFill>
        <p:spPr>
          <a:xfrm>
            <a:off x="991026" y="2587520"/>
            <a:ext cx="5104974" cy="27226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Placeholder 14" descr="A picture containing water, tree, outdoor, nature&#10;&#10;Description automatically generated">
            <a:extLst>
              <a:ext uri="{FF2B5EF4-FFF2-40B4-BE49-F238E27FC236}">
                <a16:creationId xmlns:a16="http://schemas.microsoft.com/office/drawing/2014/main" id="{7860378D-9D84-BA53-9ECB-8D97A3361B90}"/>
              </a:ext>
            </a:extLst>
          </p:cNvPr>
          <p:cNvPicPr>
            <a:picLocks noChangeAspect="1"/>
          </p:cNvPicPr>
          <p:nvPr/>
        </p:nvPicPr>
        <p:blipFill>
          <a:blip r:embed="rId5">
            <a:extLst>
              <a:ext uri="{28A0092B-C50C-407E-A947-70E740481C1C}">
                <a14:useLocalDpi xmlns:a14="http://schemas.microsoft.com/office/drawing/2010/main" val="0"/>
              </a:ext>
            </a:extLst>
          </a:blip>
          <a:srcRect t="4712" b="4712"/>
          <a:stretch>
            <a:fillRect/>
          </a:stretch>
        </p:blipFill>
        <p:spPr>
          <a:xfrm>
            <a:off x="7237332" y="190500"/>
            <a:ext cx="4768518" cy="6477000"/>
          </a:xfrm>
          <a:prstGeom prst="round2DiagRect">
            <a:avLst/>
          </a:prstGeom>
        </p:spPr>
      </p:pic>
      <p:sp>
        <p:nvSpPr>
          <p:cNvPr id="6" name="TextBox 5">
            <a:extLst>
              <a:ext uri="{FF2B5EF4-FFF2-40B4-BE49-F238E27FC236}">
                <a16:creationId xmlns:a16="http://schemas.microsoft.com/office/drawing/2014/main" id="{6F5C0608-A903-76B4-79D0-2ECA8B60F5D3}"/>
              </a:ext>
            </a:extLst>
          </p:cNvPr>
          <p:cNvSpPr txBox="1"/>
          <p:nvPr/>
        </p:nvSpPr>
        <p:spPr>
          <a:xfrm>
            <a:off x="595902" y="986319"/>
            <a:ext cx="6205590" cy="1015663"/>
          </a:xfrm>
          <a:prstGeom prst="rect">
            <a:avLst/>
          </a:prstGeom>
          <a:noFill/>
        </p:spPr>
        <p:txBody>
          <a:bodyPr wrap="square" rtlCol="0">
            <a:spAutoFit/>
          </a:bodyPr>
          <a:lstStyle/>
          <a:p>
            <a:r>
              <a:rPr lang="en-US" sz="6000" b="1" dirty="0">
                <a:solidFill>
                  <a:schemeClr val="accent3"/>
                </a:solidFill>
                <a:latin typeface="Calibri Light" panose="020F0302020204030204" pitchFamily="34" charset="0"/>
              </a:rPr>
              <a:t>From</a:t>
            </a:r>
            <a:r>
              <a:rPr lang="en-US" dirty="0"/>
              <a:t> </a:t>
            </a:r>
            <a:r>
              <a:rPr lang="en-US" sz="6000" b="1" dirty="0">
                <a:solidFill>
                  <a:schemeClr val="accent3"/>
                </a:solidFill>
                <a:latin typeface="Calibri Light" panose="020F0302020204030204" pitchFamily="34" charset="0"/>
              </a:rPr>
              <a:t>Travis Central</a:t>
            </a:r>
          </a:p>
        </p:txBody>
      </p:sp>
    </p:spTree>
    <p:custDataLst>
      <p:tags r:id="rId1"/>
    </p:custDataLst>
    <p:extLst>
      <p:ext uri="{BB962C8B-B14F-4D97-AF65-F5344CB8AC3E}">
        <p14:creationId xmlns:p14="http://schemas.microsoft.com/office/powerpoint/2010/main" val="1497898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3864525-9997-271C-CF56-032A61E15BF3}"/>
              </a:ext>
            </a:extLst>
          </p:cNvPr>
          <p:cNvPicPr>
            <a:picLocks noGrp="1" noChangeAspect="1"/>
          </p:cNvPicPr>
          <p:nvPr>
            <p:ph type="pic" sz="quarter" idx="10"/>
          </p:nvPr>
        </p:nvPicPr>
        <p:blipFill rotWithShape="1">
          <a:blip r:embed="rId3"/>
          <a:srcRect l="1087" r="1087"/>
          <a:stretch/>
        </p:blipFill>
        <p:spPr>
          <a:xfrm>
            <a:off x="381000" y="381001"/>
            <a:ext cx="2779643" cy="1482476"/>
          </a:xfrm>
        </p:spPr>
      </p:pic>
      <p:pic>
        <p:nvPicPr>
          <p:cNvPr id="6" name="Picture 5">
            <a:extLst>
              <a:ext uri="{FF2B5EF4-FFF2-40B4-BE49-F238E27FC236}">
                <a16:creationId xmlns:a16="http://schemas.microsoft.com/office/drawing/2014/main" id="{C59C42E2-9E71-4F6B-A7BC-02EF7C8D3924}"/>
              </a:ext>
            </a:extLst>
          </p:cNvPr>
          <p:cNvPicPr>
            <a:picLocks noChangeAspect="1"/>
          </p:cNvPicPr>
          <p:nvPr/>
        </p:nvPicPr>
        <p:blipFill>
          <a:blip r:embed="rId4"/>
          <a:stretch>
            <a:fillRect/>
          </a:stretch>
        </p:blipFill>
        <p:spPr>
          <a:xfrm>
            <a:off x="3383288" y="562770"/>
            <a:ext cx="7828051" cy="5732459"/>
          </a:xfrm>
          <a:prstGeom prst="rect">
            <a:avLst/>
          </a:prstGeom>
        </p:spPr>
      </p:pic>
    </p:spTree>
    <p:extLst>
      <p:ext uri="{BB962C8B-B14F-4D97-AF65-F5344CB8AC3E}">
        <p14:creationId xmlns:p14="http://schemas.microsoft.com/office/powerpoint/2010/main" val="4199163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905D802-89FD-4ABF-9ACB-47E2DE1F99B8}"/>
              </a:ext>
            </a:extLst>
          </p:cNvPr>
          <p:cNvSpPr/>
          <p:nvPr/>
        </p:nvSpPr>
        <p:spPr>
          <a:xfrm>
            <a:off x="5108028" y="4036375"/>
            <a:ext cx="7083972" cy="1684421"/>
          </a:xfrm>
          <a:prstGeom prst="rect">
            <a:avLst/>
          </a:prstGeom>
          <a:gradFill>
            <a:gsLst>
              <a:gs pos="100000">
                <a:schemeClr val="accent2">
                  <a:alpha val="0"/>
                </a:schemeClr>
              </a:gs>
              <a:gs pos="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18" name="Rectangle 17">
            <a:extLst>
              <a:ext uri="{FF2B5EF4-FFF2-40B4-BE49-F238E27FC236}">
                <a16:creationId xmlns:a16="http://schemas.microsoft.com/office/drawing/2014/main" id="{A9EF5847-CA08-44B7-AB3C-1F6E87D22072}"/>
              </a:ext>
            </a:extLst>
          </p:cNvPr>
          <p:cNvSpPr/>
          <p:nvPr/>
        </p:nvSpPr>
        <p:spPr>
          <a:xfrm>
            <a:off x="5675586" y="2352084"/>
            <a:ext cx="6516413" cy="1684421"/>
          </a:xfrm>
          <a:prstGeom prst="rect">
            <a:avLst/>
          </a:prstGeom>
          <a:gradFill>
            <a:gsLst>
              <a:gs pos="100000">
                <a:schemeClr val="accent1">
                  <a:alpha val="25000"/>
                  <a:lumMod val="25000"/>
                  <a:lumOff val="75000"/>
                </a:schemeClr>
              </a:gs>
              <a:gs pos="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ill Sans MT" panose="020B0502020104020203" pitchFamily="34" charset="0"/>
            </a:endParaRPr>
          </a:p>
        </p:txBody>
      </p:sp>
      <p:sp>
        <p:nvSpPr>
          <p:cNvPr id="3" name="TextBox 2">
            <a:extLst>
              <a:ext uri="{FF2B5EF4-FFF2-40B4-BE49-F238E27FC236}">
                <a16:creationId xmlns:a16="http://schemas.microsoft.com/office/drawing/2014/main" id="{24914F32-0732-4F2A-A2EE-8635ABB81DE6}"/>
              </a:ext>
            </a:extLst>
          </p:cNvPr>
          <p:cNvSpPr txBox="1"/>
          <p:nvPr/>
        </p:nvSpPr>
        <p:spPr>
          <a:xfrm>
            <a:off x="6705121" y="667793"/>
            <a:ext cx="5028066" cy="1015663"/>
          </a:xfrm>
          <a:prstGeom prst="rect">
            <a:avLst/>
          </a:prstGeom>
          <a:noFill/>
        </p:spPr>
        <p:txBody>
          <a:bodyPr wrap="square" rtlCol="0">
            <a:spAutoFit/>
          </a:bodyPr>
          <a:lstStyle/>
          <a:p>
            <a:r>
              <a:rPr lang="en-US" sz="6000" b="1" dirty="0">
                <a:solidFill>
                  <a:schemeClr val="accent3"/>
                </a:solidFill>
                <a:latin typeface="Calibri Light" panose="020F0302020204030204" pitchFamily="34" charset="0"/>
              </a:rPr>
              <a:t>Leave Benefits</a:t>
            </a:r>
          </a:p>
        </p:txBody>
      </p:sp>
      <p:grpSp>
        <p:nvGrpSpPr>
          <p:cNvPr id="2" name="Group 1">
            <a:extLst>
              <a:ext uri="{FF2B5EF4-FFF2-40B4-BE49-F238E27FC236}">
                <a16:creationId xmlns:a16="http://schemas.microsoft.com/office/drawing/2014/main" id="{2B9FC94F-E74C-4BE4-B791-003FA9526593}"/>
              </a:ext>
            </a:extLst>
          </p:cNvPr>
          <p:cNvGrpSpPr/>
          <p:nvPr/>
        </p:nvGrpSpPr>
        <p:grpSpPr>
          <a:xfrm>
            <a:off x="6432884" y="2545986"/>
            <a:ext cx="2591846" cy="800219"/>
            <a:chOff x="6432884" y="2845137"/>
            <a:chExt cx="2591846" cy="800219"/>
          </a:xfrm>
        </p:grpSpPr>
        <p:sp>
          <p:nvSpPr>
            <p:cNvPr id="7" name="TextBox 6">
              <a:extLst>
                <a:ext uri="{FF2B5EF4-FFF2-40B4-BE49-F238E27FC236}">
                  <a16:creationId xmlns:a16="http://schemas.microsoft.com/office/drawing/2014/main" id="{1F36F6F7-2498-4FE1-8610-60B9BB992DAE}"/>
                </a:ext>
              </a:extLst>
            </p:cNvPr>
            <p:cNvSpPr txBox="1"/>
            <p:nvPr/>
          </p:nvSpPr>
          <p:spPr>
            <a:xfrm>
              <a:off x="6432884" y="2845137"/>
              <a:ext cx="2591845" cy="800219"/>
            </a:xfrm>
            <a:prstGeom prst="rect">
              <a:avLst/>
            </a:prstGeom>
            <a:noFill/>
          </p:spPr>
          <p:txBody>
            <a:bodyPr wrap="square" rtlCol="0">
              <a:spAutoFit/>
            </a:bodyPr>
            <a:lstStyle/>
            <a:p>
              <a:r>
                <a:rPr lang="en-US" sz="3200" b="1" dirty="0">
                  <a:latin typeface="Calibri Light" panose="020F0302020204030204" pitchFamily="34" charset="0"/>
                </a:rPr>
                <a:t>VACATION</a:t>
              </a:r>
            </a:p>
            <a:p>
              <a:r>
                <a:rPr lang="en-US" sz="1400" dirty="0"/>
                <a:t>110.036 Vacation Leave</a:t>
              </a:r>
              <a:endParaRPr lang="en-US" sz="1400" b="1" dirty="0">
                <a:latin typeface="Calibri Light" panose="020F0302020204030204" pitchFamily="34" charset="0"/>
              </a:endParaRPr>
            </a:p>
          </p:txBody>
        </p:sp>
        <p:sp>
          <p:nvSpPr>
            <p:cNvPr id="8" name="TextBox 7">
              <a:extLst>
                <a:ext uri="{FF2B5EF4-FFF2-40B4-BE49-F238E27FC236}">
                  <a16:creationId xmlns:a16="http://schemas.microsoft.com/office/drawing/2014/main" id="{E609F5D0-61E4-48AB-805A-85B20C7AEA9F}"/>
                </a:ext>
              </a:extLst>
            </p:cNvPr>
            <p:cNvSpPr txBox="1"/>
            <p:nvPr/>
          </p:nvSpPr>
          <p:spPr>
            <a:xfrm>
              <a:off x="6432885" y="3166343"/>
              <a:ext cx="2591845" cy="276999"/>
            </a:xfrm>
            <a:prstGeom prst="rect">
              <a:avLst/>
            </a:prstGeom>
            <a:noFill/>
          </p:spPr>
          <p:txBody>
            <a:bodyPr wrap="square" rtlCol="0">
              <a:spAutoFit/>
            </a:bodyPr>
            <a:lstStyle/>
            <a:p>
              <a:endParaRPr lang="en-US" sz="1200" dirty="0">
                <a:latin typeface="Gill Sans MT" panose="020B0502020104020203" pitchFamily="34" charset="0"/>
              </a:endParaRPr>
            </a:p>
          </p:txBody>
        </p:sp>
      </p:grpSp>
      <p:grpSp>
        <p:nvGrpSpPr>
          <p:cNvPr id="5" name="Group 4">
            <a:extLst>
              <a:ext uri="{FF2B5EF4-FFF2-40B4-BE49-F238E27FC236}">
                <a16:creationId xmlns:a16="http://schemas.microsoft.com/office/drawing/2014/main" id="{0E967647-B7AC-43CC-8233-EE2D2BDB3368}"/>
              </a:ext>
            </a:extLst>
          </p:cNvPr>
          <p:cNvGrpSpPr/>
          <p:nvPr/>
        </p:nvGrpSpPr>
        <p:grpSpPr>
          <a:xfrm>
            <a:off x="9219154" y="2545986"/>
            <a:ext cx="2591846" cy="800219"/>
            <a:chOff x="9219154" y="2845137"/>
            <a:chExt cx="2591846" cy="800219"/>
          </a:xfrm>
        </p:grpSpPr>
        <p:sp>
          <p:nvSpPr>
            <p:cNvPr id="10" name="TextBox 9">
              <a:extLst>
                <a:ext uri="{FF2B5EF4-FFF2-40B4-BE49-F238E27FC236}">
                  <a16:creationId xmlns:a16="http://schemas.microsoft.com/office/drawing/2014/main" id="{4C8B2842-B7CD-4FB8-9A05-AFA945A67B85}"/>
                </a:ext>
              </a:extLst>
            </p:cNvPr>
            <p:cNvSpPr txBox="1"/>
            <p:nvPr/>
          </p:nvSpPr>
          <p:spPr>
            <a:xfrm>
              <a:off x="9219154" y="2845137"/>
              <a:ext cx="2591846" cy="800219"/>
            </a:xfrm>
            <a:prstGeom prst="rect">
              <a:avLst/>
            </a:prstGeom>
            <a:noFill/>
          </p:spPr>
          <p:txBody>
            <a:bodyPr wrap="square" rtlCol="0">
              <a:spAutoFit/>
            </a:bodyPr>
            <a:lstStyle/>
            <a:p>
              <a:r>
                <a:rPr lang="en-US" sz="3200" b="1" dirty="0">
                  <a:latin typeface="Calibri Light" panose="020F0302020204030204" pitchFamily="34" charset="0"/>
                </a:rPr>
                <a:t>SICK</a:t>
              </a:r>
            </a:p>
            <a:p>
              <a:r>
                <a:rPr lang="en-US" sz="1400" dirty="0"/>
                <a:t>110.037 Sick Leave</a:t>
              </a:r>
              <a:endParaRPr lang="en-US" sz="1400" b="1" dirty="0">
                <a:latin typeface="Calibri Light" panose="020F0302020204030204" pitchFamily="34" charset="0"/>
              </a:endParaRPr>
            </a:p>
          </p:txBody>
        </p:sp>
        <p:sp>
          <p:nvSpPr>
            <p:cNvPr id="11" name="TextBox 10">
              <a:extLst>
                <a:ext uri="{FF2B5EF4-FFF2-40B4-BE49-F238E27FC236}">
                  <a16:creationId xmlns:a16="http://schemas.microsoft.com/office/drawing/2014/main" id="{C22FC8A6-AC02-4568-8AB4-4E12B59DE9B2}"/>
                </a:ext>
              </a:extLst>
            </p:cNvPr>
            <p:cNvSpPr txBox="1"/>
            <p:nvPr/>
          </p:nvSpPr>
          <p:spPr>
            <a:xfrm>
              <a:off x="9219154" y="3166343"/>
              <a:ext cx="2591845" cy="276999"/>
            </a:xfrm>
            <a:prstGeom prst="rect">
              <a:avLst/>
            </a:prstGeom>
            <a:noFill/>
          </p:spPr>
          <p:txBody>
            <a:bodyPr wrap="square" rtlCol="0">
              <a:spAutoFit/>
            </a:bodyPr>
            <a:lstStyle/>
            <a:p>
              <a:endParaRPr lang="en-US" sz="1200" dirty="0">
                <a:latin typeface="Gill Sans MT" panose="020B0502020104020203" pitchFamily="34" charset="0"/>
              </a:endParaRPr>
            </a:p>
          </p:txBody>
        </p:sp>
      </p:grpSp>
      <p:grpSp>
        <p:nvGrpSpPr>
          <p:cNvPr id="6" name="Group 5">
            <a:extLst>
              <a:ext uri="{FF2B5EF4-FFF2-40B4-BE49-F238E27FC236}">
                <a16:creationId xmlns:a16="http://schemas.microsoft.com/office/drawing/2014/main" id="{5A571CEC-F6F6-4668-8640-35B2BEF25CAD}"/>
              </a:ext>
            </a:extLst>
          </p:cNvPr>
          <p:cNvGrpSpPr/>
          <p:nvPr/>
        </p:nvGrpSpPr>
        <p:grpSpPr>
          <a:xfrm>
            <a:off x="6432885" y="4341982"/>
            <a:ext cx="2591845" cy="800219"/>
            <a:chOff x="6432885" y="4641133"/>
            <a:chExt cx="2591845" cy="800219"/>
          </a:xfrm>
        </p:grpSpPr>
        <p:sp>
          <p:nvSpPr>
            <p:cNvPr id="13" name="TextBox 12">
              <a:extLst>
                <a:ext uri="{FF2B5EF4-FFF2-40B4-BE49-F238E27FC236}">
                  <a16:creationId xmlns:a16="http://schemas.microsoft.com/office/drawing/2014/main" id="{E470071E-C88A-42E9-A430-591971603294}"/>
                </a:ext>
              </a:extLst>
            </p:cNvPr>
            <p:cNvSpPr txBox="1"/>
            <p:nvPr/>
          </p:nvSpPr>
          <p:spPr>
            <a:xfrm>
              <a:off x="6432885" y="4641133"/>
              <a:ext cx="2591844" cy="800219"/>
            </a:xfrm>
            <a:prstGeom prst="rect">
              <a:avLst/>
            </a:prstGeom>
            <a:noFill/>
          </p:spPr>
          <p:txBody>
            <a:bodyPr wrap="square" rtlCol="0">
              <a:spAutoFit/>
            </a:bodyPr>
            <a:lstStyle/>
            <a:p>
              <a:r>
                <a:rPr lang="en-US" sz="3200" b="1" dirty="0">
                  <a:latin typeface="Calibri Light" panose="020F0302020204030204" pitchFamily="34" charset="0"/>
                </a:rPr>
                <a:t>HOLIDAY</a:t>
              </a:r>
            </a:p>
            <a:p>
              <a:r>
                <a:rPr lang="en-US" sz="1400" dirty="0"/>
                <a:t>110.043 Holidays</a:t>
              </a:r>
              <a:endParaRPr lang="en-US" sz="1400" b="1" dirty="0">
                <a:latin typeface="Calibri Light" panose="020F0302020204030204" pitchFamily="34" charset="0"/>
              </a:endParaRPr>
            </a:p>
          </p:txBody>
        </p:sp>
        <p:sp>
          <p:nvSpPr>
            <p:cNvPr id="14" name="TextBox 13">
              <a:extLst>
                <a:ext uri="{FF2B5EF4-FFF2-40B4-BE49-F238E27FC236}">
                  <a16:creationId xmlns:a16="http://schemas.microsoft.com/office/drawing/2014/main" id="{02307F3E-A863-4450-AB8E-FCB27C7384B9}"/>
                </a:ext>
              </a:extLst>
            </p:cNvPr>
            <p:cNvSpPr txBox="1"/>
            <p:nvPr/>
          </p:nvSpPr>
          <p:spPr>
            <a:xfrm>
              <a:off x="6432885" y="4962339"/>
              <a:ext cx="2591845" cy="276999"/>
            </a:xfrm>
            <a:prstGeom prst="rect">
              <a:avLst/>
            </a:prstGeom>
            <a:noFill/>
          </p:spPr>
          <p:txBody>
            <a:bodyPr wrap="square" rtlCol="0">
              <a:spAutoFit/>
            </a:bodyPr>
            <a:lstStyle/>
            <a:p>
              <a:endParaRPr lang="en-US" sz="1200" dirty="0">
                <a:latin typeface="Gill Sans MT" panose="020B0502020104020203" pitchFamily="34" charset="0"/>
              </a:endParaRPr>
            </a:p>
          </p:txBody>
        </p:sp>
      </p:grpSp>
      <p:grpSp>
        <p:nvGrpSpPr>
          <p:cNvPr id="9" name="Group 8">
            <a:extLst>
              <a:ext uri="{FF2B5EF4-FFF2-40B4-BE49-F238E27FC236}">
                <a16:creationId xmlns:a16="http://schemas.microsoft.com/office/drawing/2014/main" id="{BEA2DB74-CCC3-4C48-9CA1-44A38AA5C13D}"/>
              </a:ext>
            </a:extLst>
          </p:cNvPr>
          <p:cNvGrpSpPr/>
          <p:nvPr/>
        </p:nvGrpSpPr>
        <p:grpSpPr>
          <a:xfrm>
            <a:off x="9219153" y="4341982"/>
            <a:ext cx="2714541" cy="1292662"/>
            <a:chOff x="9219153" y="4641133"/>
            <a:chExt cx="2714541" cy="1292662"/>
          </a:xfrm>
        </p:grpSpPr>
        <p:sp>
          <p:nvSpPr>
            <p:cNvPr id="16" name="TextBox 15">
              <a:extLst>
                <a:ext uri="{FF2B5EF4-FFF2-40B4-BE49-F238E27FC236}">
                  <a16:creationId xmlns:a16="http://schemas.microsoft.com/office/drawing/2014/main" id="{E1B229E5-F518-4618-99B2-B0C76CC45AEA}"/>
                </a:ext>
              </a:extLst>
            </p:cNvPr>
            <p:cNvSpPr txBox="1"/>
            <p:nvPr/>
          </p:nvSpPr>
          <p:spPr>
            <a:xfrm>
              <a:off x="9219153" y="4641133"/>
              <a:ext cx="2714541" cy="1292662"/>
            </a:xfrm>
            <a:prstGeom prst="rect">
              <a:avLst/>
            </a:prstGeom>
            <a:noFill/>
          </p:spPr>
          <p:txBody>
            <a:bodyPr wrap="square" rtlCol="0">
              <a:spAutoFit/>
            </a:bodyPr>
            <a:lstStyle/>
            <a:p>
              <a:r>
                <a:rPr lang="en-US" sz="3200" b="1" dirty="0">
                  <a:latin typeface="Calibri Light" panose="020F0302020204030204" pitchFamily="34" charset="0"/>
                </a:rPr>
                <a:t>PERSONAL HOLIDAY</a:t>
              </a:r>
            </a:p>
            <a:p>
              <a:r>
                <a:rPr lang="en-US" sz="1400" dirty="0"/>
                <a:t>110.044 Personal Holidays</a:t>
              </a:r>
              <a:endParaRPr lang="en-US" sz="1400" b="1" dirty="0">
                <a:latin typeface="Calibri Light" panose="020F0302020204030204" pitchFamily="34" charset="0"/>
              </a:endParaRPr>
            </a:p>
          </p:txBody>
        </p:sp>
        <p:sp>
          <p:nvSpPr>
            <p:cNvPr id="17" name="TextBox 16">
              <a:extLst>
                <a:ext uri="{FF2B5EF4-FFF2-40B4-BE49-F238E27FC236}">
                  <a16:creationId xmlns:a16="http://schemas.microsoft.com/office/drawing/2014/main" id="{22E297AE-AED8-4077-BA63-FEAFDE4CC8F1}"/>
                </a:ext>
              </a:extLst>
            </p:cNvPr>
            <p:cNvSpPr txBox="1"/>
            <p:nvPr/>
          </p:nvSpPr>
          <p:spPr>
            <a:xfrm>
              <a:off x="9219154" y="4962339"/>
              <a:ext cx="2591845" cy="276999"/>
            </a:xfrm>
            <a:prstGeom prst="rect">
              <a:avLst/>
            </a:prstGeom>
            <a:noFill/>
          </p:spPr>
          <p:txBody>
            <a:bodyPr wrap="square" rtlCol="0">
              <a:spAutoFit/>
            </a:bodyPr>
            <a:lstStyle/>
            <a:p>
              <a:endParaRPr lang="en-US" sz="1200" dirty="0">
                <a:latin typeface="Gill Sans MT" panose="020B0502020104020203" pitchFamily="34" charset="0"/>
              </a:endParaRPr>
            </a:p>
          </p:txBody>
        </p:sp>
      </p:grpSp>
      <p:pic>
        <p:nvPicPr>
          <p:cNvPr id="25" name="Picture Placeholder 24" descr="A picture containing floor, indoor&#10;&#10;Description automatically generated">
            <a:extLst>
              <a:ext uri="{FF2B5EF4-FFF2-40B4-BE49-F238E27FC236}">
                <a16:creationId xmlns:a16="http://schemas.microsoft.com/office/drawing/2014/main" id="{63C94567-F848-4276-B81B-93319C68B512}"/>
              </a:ext>
            </a:extLst>
          </p:cNvPr>
          <p:cNvPicPr>
            <a:picLocks noGrp="1" noChangeAspect="1"/>
          </p:cNvPicPr>
          <p:nvPr>
            <p:ph type="pic" sz="quarter" idx="10"/>
          </p:nvPr>
        </p:nvPicPr>
        <p:blipFill>
          <a:blip r:embed="rId4"/>
          <a:srcRect l="20083" r="20083"/>
          <a:stretch>
            <a:fillRect/>
          </a:stretch>
        </p:blipFill>
        <p:spPr/>
      </p:pic>
    </p:spTree>
    <p:custDataLst>
      <p:tags r:id="rId1"/>
    </p:custDataLst>
    <p:extLst>
      <p:ext uri="{BB962C8B-B14F-4D97-AF65-F5344CB8AC3E}">
        <p14:creationId xmlns:p14="http://schemas.microsoft.com/office/powerpoint/2010/main" val="353169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46F4E4-71D2-42E5-87BA-C4E446295F0A}"/>
              </a:ext>
            </a:extLst>
          </p:cNvPr>
          <p:cNvSpPr txBox="1"/>
          <p:nvPr/>
        </p:nvSpPr>
        <p:spPr>
          <a:xfrm>
            <a:off x="599908" y="1506050"/>
            <a:ext cx="4896185" cy="2800767"/>
          </a:xfrm>
          <a:prstGeom prst="rect">
            <a:avLst/>
          </a:prstGeom>
          <a:noFill/>
        </p:spPr>
        <p:txBody>
          <a:bodyPr wrap="square" rtlCol="0">
            <a:spAutoFit/>
          </a:bodyPr>
          <a:lstStyle/>
          <a:p>
            <a:pPr algn="ctr"/>
            <a:r>
              <a:rPr lang="en-US" sz="6000" b="1" dirty="0">
                <a:solidFill>
                  <a:schemeClr val="accent3"/>
                </a:solidFill>
                <a:latin typeface="Calibri Light" panose="020F0302020204030204" pitchFamily="34" charset="0"/>
              </a:rPr>
              <a:t>NEW!</a:t>
            </a:r>
            <a:br>
              <a:rPr lang="en-US" sz="6000" b="1" dirty="0">
                <a:solidFill>
                  <a:schemeClr val="accent3"/>
                </a:solidFill>
                <a:latin typeface="Calibri Light" panose="020F0302020204030204" pitchFamily="34" charset="0"/>
              </a:rPr>
            </a:br>
            <a:r>
              <a:rPr lang="en-US" sz="6000" b="1" dirty="0">
                <a:solidFill>
                  <a:schemeClr val="accent3"/>
                </a:solidFill>
                <a:latin typeface="Calibri Light" panose="020F0302020204030204" pitchFamily="34" charset="0"/>
              </a:rPr>
              <a:t>Parental Leave</a:t>
            </a:r>
          </a:p>
          <a:p>
            <a:pPr algn="ctr"/>
            <a:endParaRPr lang="en-US" sz="2800" b="1" dirty="0">
              <a:latin typeface="Calibri Light" panose="020F0302020204030204" pitchFamily="34" charset="0"/>
            </a:endParaRPr>
          </a:p>
          <a:p>
            <a:pPr algn="ctr"/>
            <a:r>
              <a:rPr lang="en-US" sz="2800" b="1" dirty="0">
                <a:latin typeface="Calibri Light" panose="020F0302020204030204" pitchFamily="34" charset="0"/>
              </a:rPr>
              <a:t>Ch 116  </a:t>
            </a:r>
          </a:p>
        </p:txBody>
      </p:sp>
      <p:sp>
        <p:nvSpPr>
          <p:cNvPr id="11" name="Rectangle 10">
            <a:extLst>
              <a:ext uri="{FF2B5EF4-FFF2-40B4-BE49-F238E27FC236}">
                <a16:creationId xmlns:a16="http://schemas.microsoft.com/office/drawing/2014/main" id="{89AFCCEE-B2B9-408E-9780-D44E7F8FC551}"/>
              </a:ext>
            </a:extLst>
          </p:cNvPr>
          <p:cNvSpPr/>
          <p:nvPr/>
        </p:nvSpPr>
        <p:spPr>
          <a:xfrm>
            <a:off x="0" y="4624803"/>
            <a:ext cx="12192000" cy="1684421"/>
          </a:xfrm>
          <a:prstGeom prst="rect">
            <a:avLst/>
          </a:prstGeom>
          <a:gradFill>
            <a:gsLst>
              <a:gs pos="0">
                <a:schemeClr val="accent1">
                  <a:lumMod val="40000"/>
                  <a:lumOff val="60000"/>
                  <a:alpha val="14000"/>
                </a:schemeClr>
              </a:gs>
              <a:gs pos="100000">
                <a:schemeClr val="accent1">
                  <a:lumMod val="60000"/>
                  <a:lumOff val="4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dirty="0">
                <a:latin typeface="Gill Sans MT" panose="020B0502020104020203" pitchFamily="34" charset="0"/>
              </a:rPr>
              <a:t>                   </a:t>
            </a:r>
            <a:endParaRPr lang="en-US" dirty="0">
              <a:solidFill>
                <a:schemeClr val="tx1"/>
              </a:solidFill>
              <a:latin typeface="Gill Sans MT" panose="020B0502020104020203" pitchFamily="34" charset="0"/>
            </a:endParaRPr>
          </a:p>
        </p:txBody>
      </p:sp>
      <p:pic>
        <p:nvPicPr>
          <p:cNvPr id="23" name="Picture Placeholder 22">
            <a:extLst>
              <a:ext uri="{FF2B5EF4-FFF2-40B4-BE49-F238E27FC236}">
                <a16:creationId xmlns:a16="http://schemas.microsoft.com/office/drawing/2014/main" id="{9E2E0C91-60D3-4624-D709-3F763825B927}"/>
              </a:ext>
            </a:extLst>
          </p:cNvPr>
          <p:cNvPicPr>
            <a:picLocks noGrp="1" noChangeAspect="1"/>
          </p:cNvPicPr>
          <p:nvPr>
            <p:ph type="pic" sz="quarter" idx="10"/>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l="16759" r="16759"/>
          <a:stretch>
            <a:fillRect/>
          </a:stretch>
        </p:blipFill>
        <p:spPr>
          <a:prstGeom prst="rect">
            <a:avLst/>
          </a:prstGeom>
        </p:spPr>
      </p:pic>
      <p:sp>
        <p:nvSpPr>
          <p:cNvPr id="2" name="TextBox 1">
            <a:extLst>
              <a:ext uri="{FF2B5EF4-FFF2-40B4-BE49-F238E27FC236}">
                <a16:creationId xmlns:a16="http://schemas.microsoft.com/office/drawing/2014/main" id="{CA0E102F-0477-7918-7EA9-9A8E1A1D477C}"/>
              </a:ext>
            </a:extLst>
          </p:cNvPr>
          <p:cNvSpPr txBox="1"/>
          <p:nvPr/>
        </p:nvSpPr>
        <p:spPr>
          <a:xfrm>
            <a:off x="1022888" y="5121117"/>
            <a:ext cx="4473205" cy="461665"/>
          </a:xfrm>
          <a:prstGeom prst="rect">
            <a:avLst/>
          </a:prstGeom>
          <a:noFill/>
        </p:spPr>
        <p:txBody>
          <a:bodyPr wrap="square" rtlCol="0">
            <a:spAutoFit/>
          </a:bodyPr>
          <a:lstStyle/>
          <a:p>
            <a:r>
              <a:rPr lang="en-US" sz="2400" dirty="0">
                <a:solidFill>
                  <a:schemeClr val="tx1"/>
                </a:solidFill>
                <a:latin typeface="Gill Sans MT" panose="020B0502020104020203" pitchFamily="34" charset="0"/>
              </a:rPr>
              <a:t>PPLAdmin@traviscountytx.gov</a:t>
            </a:r>
            <a:endParaRPr lang="en-US" sz="2400" dirty="0"/>
          </a:p>
        </p:txBody>
      </p:sp>
    </p:spTree>
    <p:custDataLst>
      <p:tags r:id="rId1"/>
    </p:custDataLst>
    <p:extLst>
      <p:ext uri="{BB962C8B-B14F-4D97-AF65-F5344CB8AC3E}">
        <p14:creationId xmlns:p14="http://schemas.microsoft.com/office/powerpoint/2010/main" val="85350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3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5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childTnLst>
                          </p:cTn>
                        </p:par>
                        <p:par>
                          <p:cTn id="13" fill="hold">
                            <p:stCondLst>
                              <p:cond delay="13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38C463-9C4D-4D0E-A3F2-83F81E98CB81}"/>
              </a:ext>
            </a:extLst>
          </p:cNvPr>
          <p:cNvSpPr txBox="1"/>
          <p:nvPr/>
        </p:nvSpPr>
        <p:spPr>
          <a:xfrm>
            <a:off x="6301752" y="282246"/>
            <a:ext cx="4860758" cy="1015663"/>
          </a:xfrm>
          <a:prstGeom prst="rect">
            <a:avLst/>
          </a:prstGeom>
          <a:noFill/>
        </p:spPr>
        <p:txBody>
          <a:bodyPr wrap="square" rtlCol="0">
            <a:spAutoFit/>
          </a:bodyPr>
          <a:lstStyle/>
          <a:p>
            <a:r>
              <a:rPr lang="en-US" sz="6000" b="1" dirty="0">
                <a:solidFill>
                  <a:schemeClr val="accent3"/>
                </a:solidFill>
                <a:latin typeface="Calibri Light" panose="020F0302020204030204" pitchFamily="34" charset="0"/>
              </a:rPr>
              <a:t>Payroll</a:t>
            </a:r>
          </a:p>
        </p:txBody>
      </p:sp>
      <p:sp>
        <p:nvSpPr>
          <p:cNvPr id="12" name="TextBox 11">
            <a:extLst>
              <a:ext uri="{FF2B5EF4-FFF2-40B4-BE49-F238E27FC236}">
                <a16:creationId xmlns:a16="http://schemas.microsoft.com/office/drawing/2014/main" id="{1ACF8CA1-9846-414F-98B7-9BA247AB314B}"/>
              </a:ext>
            </a:extLst>
          </p:cNvPr>
          <p:cNvSpPr txBox="1"/>
          <p:nvPr/>
        </p:nvSpPr>
        <p:spPr>
          <a:xfrm>
            <a:off x="7582328" y="2167463"/>
            <a:ext cx="3003395" cy="584775"/>
          </a:xfrm>
          <a:prstGeom prst="rect">
            <a:avLst/>
          </a:prstGeom>
          <a:noFill/>
        </p:spPr>
        <p:txBody>
          <a:bodyPr wrap="square" rtlCol="0">
            <a:spAutoFit/>
          </a:bodyPr>
          <a:lstStyle/>
          <a:p>
            <a:r>
              <a:rPr lang="en-US" sz="3200" b="1" dirty="0">
                <a:latin typeface="+mj-lt"/>
              </a:rPr>
              <a:t>Semi Monthly</a:t>
            </a:r>
          </a:p>
        </p:txBody>
      </p:sp>
      <p:sp>
        <p:nvSpPr>
          <p:cNvPr id="13" name="Oval 12">
            <a:extLst>
              <a:ext uri="{FF2B5EF4-FFF2-40B4-BE49-F238E27FC236}">
                <a16:creationId xmlns:a16="http://schemas.microsoft.com/office/drawing/2014/main" id="{30C00E7A-0289-4F2F-805B-D3434B07E6D7}"/>
              </a:ext>
            </a:extLst>
          </p:cNvPr>
          <p:cNvSpPr/>
          <p:nvPr/>
        </p:nvSpPr>
        <p:spPr>
          <a:xfrm>
            <a:off x="7007261" y="2230799"/>
            <a:ext cx="468851" cy="46885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tx1"/>
              </a:solidFill>
              <a:latin typeface="Gill Sans MT" panose="020B0502020104020203" pitchFamily="34" charset="0"/>
            </a:endParaRPr>
          </a:p>
        </p:txBody>
      </p:sp>
      <p:sp>
        <p:nvSpPr>
          <p:cNvPr id="17" name="Oval 16">
            <a:extLst>
              <a:ext uri="{FF2B5EF4-FFF2-40B4-BE49-F238E27FC236}">
                <a16:creationId xmlns:a16="http://schemas.microsoft.com/office/drawing/2014/main" id="{949C4429-D904-4418-B19E-877D44895A5F}"/>
              </a:ext>
            </a:extLst>
          </p:cNvPr>
          <p:cNvSpPr/>
          <p:nvPr/>
        </p:nvSpPr>
        <p:spPr>
          <a:xfrm>
            <a:off x="7013258" y="3194574"/>
            <a:ext cx="468851" cy="46885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tx1"/>
              </a:solidFill>
              <a:latin typeface="Gill Sans MT" panose="020B0502020104020203" pitchFamily="34" charset="0"/>
            </a:endParaRPr>
          </a:p>
        </p:txBody>
      </p:sp>
      <p:sp>
        <p:nvSpPr>
          <p:cNvPr id="2" name="TextBox 1">
            <a:extLst>
              <a:ext uri="{FF2B5EF4-FFF2-40B4-BE49-F238E27FC236}">
                <a16:creationId xmlns:a16="http://schemas.microsoft.com/office/drawing/2014/main" id="{76FE2442-240D-CAAA-352F-E7DF3366F9E5}"/>
              </a:ext>
            </a:extLst>
          </p:cNvPr>
          <p:cNvSpPr txBox="1"/>
          <p:nvPr/>
        </p:nvSpPr>
        <p:spPr>
          <a:xfrm>
            <a:off x="7582327" y="2890391"/>
            <a:ext cx="3205403" cy="1077218"/>
          </a:xfrm>
          <a:prstGeom prst="rect">
            <a:avLst/>
          </a:prstGeom>
          <a:noFill/>
        </p:spPr>
        <p:txBody>
          <a:bodyPr wrap="square" rtlCol="0">
            <a:spAutoFit/>
          </a:bodyPr>
          <a:lstStyle/>
          <a:p>
            <a:r>
              <a:rPr lang="en-US" sz="3200" b="1" dirty="0">
                <a:latin typeface="+mj-lt"/>
              </a:rPr>
              <a:t>15</a:t>
            </a:r>
            <a:r>
              <a:rPr lang="en-US" sz="3200" b="1" baseline="30000" dirty="0">
                <a:latin typeface="+mj-lt"/>
              </a:rPr>
              <a:t>th</a:t>
            </a:r>
            <a:r>
              <a:rPr lang="en-US" sz="3200" b="1" dirty="0">
                <a:latin typeface="+mj-lt"/>
              </a:rPr>
              <a:t> and Last Day of Month</a:t>
            </a:r>
          </a:p>
        </p:txBody>
      </p:sp>
      <p:pic>
        <p:nvPicPr>
          <p:cNvPr id="29" name="Picture Placeholder 28">
            <a:extLst>
              <a:ext uri="{FF2B5EF4-FFF2-40B4-BE49-F238E27FC236}">
                <a16:creationId xmlns:a16="http://schemas.microsoft.com/office/drawing/2014/main" id="{C1F8F316-72C7-863B-964F-09565FE2F8B3}"/>
              </a:ext>
            </a:extLst>
          </p:cNvPr>
          <p:cNvPicPr>
            <a:picLocks noGrp="1" noChangeAspect="1"/>
          </p:cNvPicPr>
          <p:nvPr>
            <p:ph type="pic" sz="quarter" idx="10"/>
          </p:nvPr>
        </p:nvPicPr>
        <p:blipFill>
          <a:blip r:embed="rId4">
            <a:extLst>
              <a:ext uri="{837473B0-CC2E-450A-ABE3-18F120FF3D39}">
                <a1611:picAttrSrcUrl xmlns:a1611="http://schemas.microsoft.com/office/drawing/2016/11/main" r:id="rId5"/>
              </a:ext>
            </a:extLst>
          </a:blip>
          <a:srcRect l="10133" r="10133"/>
          <a:stretch/>
        </p:blipFill>
        <p:spPr/>
      </p:pic>
      <p:sp>
        <p:nvSpPr>
          <p:cNvPr id="3" name="Oval 2">
            <a:extLst>
              <a:ext uri="{FF2B5EF4-FFF2-40B4-BE49-F238E27FC236}">
                <a16:creationId xmlns:a16="http://schemas.microsoft.com/office/drawing/2014/main" id="{1A028B6E-077E-3989-B9D3-DCB6EE93D32D}"/>
              </a:ext>
            </a:extLst>
          </p:cNvPr>
          <p:cNvSpPr/>
          <p:nvPr/>
        </p:nvSpPr>
        <p:spPr>
          <a:xfrm>
            <a:off x="7007260" y="4218950"/>
            <a:ext cx="468851" cy="46885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tx1"/>
              </a:solidFill>
              <a:latin typeface="Gill Sans MT" panose="020B0502020104020203" pitchFamily="34" charset="0"/>
            </a:endParaRPr>
          </a:p>
        </p:txBody>
      </p:sp>
      <p:sp>
        <p:nvSpPr>
          <p:cNvPr id="4" name="TextBox 3">
            <a:extLst>
              <a:ext uri="{FF2B5EF4-FFF2-40B4-BE49-F238E27FC236}">
                <a16:creationId xmlns:a16="http://schemas.microsoft.com/office/drawing/2014/main" id="{5950880A-7344-DCCB-6D42-F33F39071922}"/>
              </a:ext>
            </a:extLst>
          </p:cNvPr>
          <p:cNvSpPr txBox="1"/>
          <p:nvPr/>
        </p:nvSpPr>
        <p:spPr>
          <a:xfrm>
            <a:off x="7582327" y="4105762"/>
            <a:ext cx="3205403" cy="584775"/>
          </a:xfrm>
          <a:prstGeom prst="rect">
            <a:avLst/>
          </a:prstGeom>
          <a:noFill/>
        </p:spPr>
        <p:txBody>
          <a:bodyPr wrap="square" rtlCol="0">
            <a:spAutoFit/>
          </a:bodyPr>
          <a:lstStyle/>
          <a:p>
            <a:r>
              <a:rPr lang="en-US" sz="3200" b="1" dirty="0">
                <a:latin typeface="+mj-lt"/>
              </a:rPr>
              <a:t>Direct Deposit</a:t>
            </a:r>
          </a:p>
        </p:txBody>
      </p:sp>
      <p:sp>
        <p:nvSpPr>
          <p:cNvPr id="5" name="Oval 4">
            <a:extLst>
              <a:ext uri="{FF2B5EF4-FFF2-40B4-BE49-F238E27FC236}">
                <a16:creationId xmlns:a16="http://schemas.microsoft.com/office/drawing/2014/main" id="{1465AEE6-E5E9-5E12-7BFB-F1E54F9FAF62}"/>
              </a:ext>
            </a:extLst>
          </p:cNvPr>
          <p:cNvSpPr/>
          <p:nvPr/>
        </p:nvSpPr>
        <p:spPr>
          <a:xfrm>
            <a:off x="7007259" y="5187162"/>
            <a:ext cx="468851" cy="468851"/>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tx1"/>
              </a:solidFill>
              <a:latin typeface="Gill Sans MT" panose="020B0502020104020203" pitchFamily="34" charset="0"/>
            </a:endParaRPr>
          </a:p>
        </p:txBody>
      </p:sp>
      <p:sp>
        <p:nvSpPr>
          <p:cNvPr id="6" name="TextBox 5">
            <a:extLst>
              <a:ext uri="{FF2B5EF4-FFF2-40B4-BE49-F238E27FC236}">
                <a16:creationId xmlns:a16="http://schemas.microsoft.com/office/drawing/2014/main" id="{96C8AA54-365B-2D83-B60B-43DFA6B29183}"/>
              </a:ext>
            </a:extLst>
          </p:cNvPr>
          <p:cNvSpPr txBox="1"/>
          <p:nvPr/>
        </p:nvSpPr>
        <p:spPr>
          <a:xfrm>
            <a:off x="7582327" y="4882978"/>
            <a:ext cx="3205403" cy="1077218"/>
          </a:xfrm>
          <a:prstGeom prst="rect">
            <a:avLst/>
          </a:prstGeom>
          <a:noFill/>
        </p:spPr>
        <p:txBody>
          <a:bodyPr wrap="square" rtlCol="0">
            <a:spAutoFit/>
          </a:bodyPr>
          <a:lstStyle/>
          <a:p>
            <a:r>
              <a:rPr lang="en-US" sz="3200" b="1" dirty="0">
                <a:latin typeface="+mj-lt"/>
              </a:rPr>
              <a:t>Check Your Paystubs!</a:t>
            </a:r>
          </a:p>
        </p:txBody>
      </p:sp>
    </p:spTree>
    <p:custDataLst>
      <p:tags r:id="rId1"/>
    </p:custDataLst>
    <p:extLst>
      <p:ext uri="{BB962C8B-B14F-4D97-AF65-F5344CB8AC3E}">
        <p14:creationId xmlns:p14="http://schemas.microsoft.com/office/powerpoint/2010/main" val="146879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4">
            <a:extLst>
              <a:ext uri="{FF2B5EF4-FFF2-40B4-BE49-F238E27FC236}">
                <a16:creationId xmlns:a16="http://schemas.microsoft.com/office/drawing/2014/main" id="{7860378D-9D84-BA53-9ECB-8D97A3361B90}"/>
              </a:ext>
            </a:extLst>
          </p:cNvPr>
          <p:cNvPicPr>
            <a:picLocks noChangeAspect="1"/>
          </p:cNvPicPr>
          <p:nvPr/>
        </p:nvPicPr>
        <p:blipFill>
          <a:blip r:embed="rId4">
            <a:extLst>
              <a:ext uri="{837473B0-CC2E-450A-ABE3-18F120FF3D39}">
                <a1611:picAttrSrcUrl xmlns:a1611="http://schemas.microsoft.com/office/drawing/2016/11/main" r:id="rId5"/>
              </a:ext>
            </a:extLst>
          </a:blip>
          <a:srcRect l="25446" r="25446"/>
          <a:stretch/>
        </p:blipFill>
        <p:spPr>
          <a:xfrm>
            <a:off x="7221833" y="0"/>
            <a:ext cx="4768518" cy="6477000"/>
          </a:xfrm>
          <a:prstGeom prst="round2DiagRect">
            <a:avLst/>
          </a:prstGeom>
        </p:spPr>
      </p:pic>
      <p:sp>
        <p:nvSpPr>
          <p:cNvPr id="6" name="TextBox 5">
            <a:extLst>
              <a:ext uri="{FF2B5EF4-FFF2-40B4-BE49-F238E27FC236}">
                <a16:creationId xmlns:a16="http://schemas.microsoft.com/office/drawing/2014/main" id="{6F5C0608-A903-76B4-79D0-2ECA8B60F5D3}"/>
              </a:ext>
            </a:extLst>
          </p:cNvPr>
          <p:cNvSpPr txBox="1"/>
          <p:nvPr/>
        </p:nvSpPr>
        <p:spPr>
          <a:xfrm>
            <a:off x="564905" y="381000"/>
            <a:ext cx="6205590" cy="7909858"/>
          </a:xfrm>
          <a:prstGeom prst="rect">
            <a:avLst/>
          </a:prstGeom>
          <a:noFill/>
        </p:spPr>
        <p:txBody>
          <a:bodyPr wrap="square" rtlCol="0">
            <a:spAutoFit/>
          </a:bodyPr>
          <a:lstStyle/>
          <a:p>
            <a:r>
              <a:rPr lang="en-US" sz="4800" b="1" dirty="0">
                <a:solidFill>
                  <a:schemeClr val="accent3"/>
                </a:solidFill>
                <a:latin typeface="Calibri Light" panose="020F0302020204030204" pitchFamily="34" charset="0"/>
              </a:rPr>
              <a:t>Tuition Reimbursement</a:t>
            </a:r>
          </a:p>
          <a:p>
            <a:endParaRPr lang="en-US" sz="1600" b="1" dirty="0">
              <a:latin typeface="Calibri Light" panose="020F0302020204030204" pitchFamily="34" charset="0"/>
            </a:endParaRPr>
          </a:p>
          <a:p>
            <a:r>
              <a:rPr lang="en-US" sz="2400" b="1" dirty="0">
                <a:latin typeface="Calibri Light" panose="020F0302020204030204" pitchFamily="34" charset="0"/>
              </a:rPr>
              <a:t>Full time employees with 6 months of tenure are eligible for tuition reimbursement!</a:t>
            </a:r>
          </a:p>
          <a:p>
            <a:pPr marL="342900" indent="-342900">
              <a:buFont typeface="Arial" panose="020B0604020202020204" pitchFamily="34" charset="0"/>
              <a:buChar char="•"/>
            </a:pPr>
            <a:r>
              <a:rPr lang="en-US" sz="2400" b="1" dirty="0">
                <a:latin typeface="Calibri Light" panose="020F0302020204030204" pitchFamily="34" charset="0"/>
              </a:rPr>
              <a:t>Reimburses 80% of tuition and fees actually paid by the employee, up to $2,000 per year; $10,000 lifetime</a:t>
            </a:r>
          </a:p>
          <a:p>
            <a:pPr marL="342900" indent="-342900">
              <a:buFont typeface="Arial" panose="020B0604020202020204" pitchFamily="34" charset="0"/>
              <a:buChar char="•"/>
            </a:pPr>
            <a:r>
              <a:rPr lang="en-US" sz="2400" b="1" dirty="0">
                <a:latin typeface="Calibri Light" panose="020F0302020204030204" pitchFamily="34" charset="0"/>
              </a:rPr>
              <a:t>HS Diploma/GED or College Degree</a:t>
            </a:r>
          </a:p>
          <a:p>
            <a:pPr marL="342900" indent="-342900">
              <a:buFont typeface="Arial" panose="020B0604020202020204" pitchFamily="34" charset="0"/>
              <a:buChar char="•"/>
            </a:pPr>
            <a:r>
              <a:rPr lang="en-US" sz="2400" b="1" dirty="0">
                <a:latin typeface="Calibri Light" panose="020F0302020204030204" pitchFamily="34" charset="0"/>
              </a:rPr>
              <a:t>Process</a:t>
            </a:r>
          </a:p>
          <a:p>
            <a:pPr marL="800100" lvl="1" indent="-342900">
              <a:buFont typeface="Arial" panose="020B0604020202020204" pitchFamily="34" charset="0"/>
              <a:buChar char="•"/>
            </a:pPr>
            <a:r>
              <a:rPr lang="en-US" sz="2400" b="1" dirty="0">
                <a:latin typeface="Calibri Light" panose="020F0302020204030204" pitchFamily="34" charset="0"/>
              </a:rPr>
              <a:t>Complete mandatory LMS Course: </a:t>
            </a:r>
          </a:p>
          <a:p>
            <a:pPr lvl="1"/>
            <a:r>
              <a:rPr lang="en-US" sz="2400" b="1" i="1" dirty="0">
                <a:latin typeface="Calibri Light" panose="020F0302020204030204" pitchFamily="34" charset="0"/>
              </a:rPr>
              <a:t>	Tuition Reimbursement</a:t>
            </a:r>
            <a:endParaRPr lang="en-US" sz="2400" b="1" dirty="0">
              <a:latin typeface="Calibri Light" panose="020F0302020204030204" pitchFamily="34" charset="0"/>
            </a:endParaRPr>
          </a:p>
          <a:p>
            <a:pPr marL="800100" lvl="1" indent="-342900">
              <a:buFont typeface="Arial" panose="020B0604020202020204" pitchFamily="34" charset="0"/>
              <a:buChar char="•"/>
            </a:pPr>
            <a:r>
              <a:rPr lang="en-US" sz="2400" b="1" dirty="0">
                <a:latin typeface="Calibri Light" panose="020F0302020204030204" pitchFamily="34" charset="0"/>
              </a:rPr>
              <a:t>Submit request within 14 days of class start</a:t>
            </a:r>
          </a:p>
          <a:p>
            <a:pPr marL="800100" lvl="1" indent="-342900">
              <a:buFont typeface="Arial" panose="020B0604020202020204" pitchFamily="34" charset="0"/>
              <a:buChar char="•"/>
            </a:pPr>
            <a:r>
              <a:rPr lang="en-US" sz="2400" b="1" dirty="0">
                <a:latin typeface="Calibri Light" panose="020F0302020204030204" pitchFamily="34" charset="0"/>
              </a:rPr>
              <a:t>Take class! Pass with C or Better!</a:t>
            </a:r>
          </a:p>
          <a:p>
            <a:pPr marL="800100" lvl="1" indent="-342900">
              <a:buFont typeface="Arial" panose="020B0604020202020204" pitchFamily="34" charset="0"/>
              <a:buChar char="•"/>
            </a:pPr>
            <a:r>
              <a:rPr lang="en-US" sz="2400" b="1" dirty="0">
                <a:latin typeface="Calibri Light" panose="020F0302020204030204" pitchFamily="34" charset="0"/>
              </a:rPr>
              <a:t>Submit payment request for reimbursement within 30 days of getting final grade</a:t>
            </a:r>
          </a:p>
          <a:p>
            <a:pPr lvl="1"/>
            <a:endParaRPr lang="en-US" sz="2400" b="1" dirty="0">
              <a:latin typeface="Calibri Light" panose="020F0302020204030204" pitchFamily="34" charset="0"/>
            </a:endParaRPr>
          </a:p>
          <a:p>
            <a:pPr marL="342900" indent="-342900">
              <a:buFont typeface="Arial" panose="020B0604020202020204" pitchFamily="34" charset="0"/>
              <a:buChar char="•"/>
            </a:pPr>
            <a:endParaRPr lang="en-US" sz="2400" b="1" dirty="0">
              <a:latin typeface="Calibri Light" panose="020F0302020204030204" pitchFamily="34" charset="0"/>
            </a:endParaRPr>
          </a:p>
          <a:p>
            <a:endParaRPr lang="en-US" sz="6000" b="1" dirty="0">
              <a:solidFill>
                <a:schemeClr val="accent3"/>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1644534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7DMyihJA"/>
  <p:tag name="ARTICULATE_SLIDE_COUNT" val="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ro_Travel_New">
      <a:dk1>
        <a:sysClr val="windowText" lastClr="000000"/>
      </a:dk1>
      <a:lt1>
        <a:sysClr val="window" lastClr="FFFFFF"/>
      </a:lt1>
      <a:dk2>
        <a:srgbClr val="44546A"/>
      </a:dk2>
      <a:lt2>
        <a:srgbClr val="E7E6E6"/>
      </a:lt2>
      <a:accent1>
        <a:srgbClr val="77605B"/>
      </a:accent1>
      <a:accent2>
        <a:srgbClr val="00C7B6"/>
      </a:accent2>
      <a:accent3>
        <a:srgbClr val="F59A29"/>
      </a:accent3>
      <a:accent4>
        <a:srgbClr val="FFC900"/>
      </a:accent4>
      <a:accent5>
        <a:srgbClr val="FF6100"/>
      </a:accent5>
      <a:accent6>
        <a:srgbClr val="E6EBDB"/>
      </a:accent6>
      <a:hlink>
        <a:srgbClr val="0563C1"/>
      </a:hlink>
      <a:folHlink>
        <a:srgbClr val="954F72"/>
      </a:folHlink>
    </a:clrScheme>
    <a:fontScheme name="Custom 10">
      <a:majorFont>
        <a:latin typeface="Cinzel"/>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3685</TotalTime>
  <Words>2353</Words>
  <Application>Microsoft Office PowerPoint</Application>
  <PresentationFormat>Widescreen</PresentationFormat>
  <Paragraphs>202</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Calibri Light</vt:lpstr>
      <vt:lpstr>Cinzel</vt:lpstr>
      <vt:lpstr>Circular-Book</vt:lpstr>
      <vt:lpstr>Gill Sans MT</vt:lpstr>
      <vt:lpstr>lato</vt:lpstr>
      <vt:lpstr>Merriweather</vt:lpstr>
      <vt:lpstr>Open Sans</vt:lpstr>
      <vt:lpstr>var(--font-family-body)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Zephyr Stone</cp:lastModifiedBy>
  <cp:revision>249</cp:revision>
  <dcterms:created xsi:type="dcterms:W3CDTF">2021-04-29T20:37:22Z</dcterms:created>
  <dcterms:modified xsi:type="dcterms:W3CDTF">2023-06-30T14:56:49Z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4B08A227-1246-43A6-848B-97EC8DEADAA6</vt:lpwstr>
  </property>
  <property fmtid="{D5CDD505-2E9C-101B-9397-08002B2CF9AE}" pid="3" name="ArticulatePath">
    <vt:lpwstr>pro_travel_2010_25019</vt:lpwstr>
  </property>
</Properties>
</file>