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7" r:id="rId7"/>
    <p:sldId id="258" r:id="rId8"/>
    <p:sldId id="259" r:id="rId9"/>
    <p:sldId id="261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C27A5-951A-49A9-8D53-625D0CEC8C9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32EFEC82-FD2C-4565-A2CC-83F2F696756F}">
      <dgm:prSet/>
      <dgm:spPr/>
      <dgm:t>
        <a:bodyPr/>
        <a:lstStyle/>
        <a:p>
          <a:r>
            <a:rPr lang="en-US" b="0" i="0"/>
            <a:t>The most valuable asset in an organization.</a:t>
          </a:r>
          <a:endParaRPr lang="en-US"/>
        </a:p>
      </dgm:t>
    </dgm:pt>
    <dgm:pt modelId="{F735A6E6-013D-4B14-88B1-59CBC41BD6B0}" type="parTrans" cxnId="{17ED6017-F586-465B-91B3-5A26E14DDD2B}">
      <dgm:prSet/>
      <dgm:spPr/>
      <dgm:t>
        <a:bodyPr/>
        <a:lstStyle/>
        <a:p>
          <a:endParaRPr lang="en-US"/>
        </a:p>
      </dgm:t>
    </dgm:pt>
    <dgm:pt modelId="{7CF8969F-77E6-4524-997C-2E7A2F99F8BA}" type="sibTrans" cxnId="{17ED6017-F586-465B-91B3-5A26E14DDD2B}">
      <dgm:prSet/>
      <dgm:spPr/>
      <dgm:t>
        <a:bodyPr/>
        <a:lstStyle/>
        <a:p>
          <a:endParaRPr lang="en-US"/>
        </a:p>
      </dgm:t>
    </dgm:pt>
    <dgm:pt modelId="{C99EC13A-74EE-445B-9C5B-EE6C3B5DE417}">
      <dgm:prSet/>
      <dgm:spPr/>
      <dgm:t>
        <a:bodyPr/>
        <a:lstStyle/>
        <a:p>
          <a:r>
            <a:rPr lang="en-US" b="0" i="0"/>
            <a:t>Often targeted due to inherent trust and human nature.</a:t>
          </a:r>
          <a:endParaRPr lang="en-US"/>
        </a:p>
      </dgm:t>
    </dgm:pt>
    <dgm:pt modelId="{1DA3A30C-A0D6-4A2F-B810-B44AD1554C8D}" type="parTrans" cxnId="{9A8CDF69-100C-45E8-AEF7-651A53B072A4}">
      <dgm:prSet/>
      <dgm:spPr/>
      <dgm:t>
        <a:bodyPr/>
        <a:lstStyle/>
        <a:p>
          <a:endParaRPr lang="en-US"/>
        </a:p>
      </dgm:t>
    </dgm:pt>
    <dgm:pt modelId="{2070D92D-72F6-497C-ABD8-D7939C3E2212}" type="sibTrans" cxnId="{9A8CDF69-100C-45E8-AEF7-651A53B072A4}">
      <dgm:prSet/>
      <dgm:spPr/>
      <dgm:t>
        <a:bodyPr/>
        <a:lstStyle/>
        <a:p>
          <a:endParaRPr lang="en-US"/>
        </a:p>
      </dgm:t>
    </dgm:pt>
    <dgm:pt modelId="{00B38A21-CCAD-48B4-A33A-D92DC06B077A}">
      <dgm:prSet/>
      <dgm:spPr/>
      <dgm:t>
        <a:bodyPr/>
        <a:lstStyle/>
        <a:p>
          <a:r>
            <a:rPr lang="en-US" b="0" i="0"/>
            <a:t>The potential to be both the strongest and weakest link.</a:t>
          </a:r>
          <a:endParaRPr lang="en-US"/>
        </a:p>
      </dgm:t>
    </dgm:pt>
    <dgm:pt modelId="{B73EAEB1-D04D-48A4-9A27-D03D7458BD0A}" type="parTrans" cxnId="{F2BBC32F-9029-4ADB-8AEF-BA4E6FC666D4}">
      <dgm:prSet/>
      <dgm:spPr/>
      <dgm:t>
        <a:bodyPr/>
        <a:lstStyle/>
        <a:p>
          <a:endParaRPr lang="en-US"/>
        </a:p>
      </dgm:t>
    </dgm:pt>
    <dgm:pt modelId="{CF531A11-8F91-4B13-A50F-5206B65BB3A6}" type="sibTrans" cxnId="{F2BBC32F-9029-4ADB-8AEF-BA4E6FC666D4}">
      <dgm:prSet/>
      <dgm:spPr/>
      <dgm:t>
        <a:bodyPr/>
        <a:lstStyle/>
        <a:p>
          <a:endParaRPr lang="en-US"/>
        </a:p>
      </dgm:t>
    </dgm:pt>
    <dgm:pt modelId="{5C2D908A-6F62-4906-A83C-DFF67CF856B7}" type="pres">
      <dgm:prSet presAssocID="{4AAC27A5-951A-49A9-8D53-625D0CEC8C91}" presName="root" presStyleCnt="0">
        <dgm:presLayoutVars>
          <dgm:dir/>
          <dgm:resizeHandles val="exact"/>
        </dgm:presLayoutVars>
      </dgm:prSet>
      <dgm:spPr/>
    </dgm:pt>
    <dgm:pt modelId="{069A0222-C4DE-4098-AF56-33C6E877F935}" type="pres">
      <dgm:prSet presAssocID="{4AAC27A5-951A-49A9-8D53-625D0CEC8C91}" presName="container" presStyleCnt="0">
        <dgm:presLayoutVars>
          <dgm:dir/>
          <dgm:resizeHandles val="exact"/>
        </dgm:presLayoutVars>
      </dgm:prSet>
      <dgm:spPr/>
    </dgm:pt>
    <dgm:pt modelId="{5212545F-911E-4BDC-9148-D9834CE1C8BE}" type="pres">
      <dgm:prSet presAssocID="{32EFEC82-FD2C-4565-A2CC-83F2F696756F}" presName="compNode" presStyleCnt="0"/>
      <dgm:spPr/>
    </dgm:pt>
    <dgm:pt modelId="{58786424-4206-40E6-A1A0-7C18F9EAB2C5}" type="pres">
      <dgm:prSet presAssocID="{32EFEC82-FD2C-4565-A2CC-83F2F696756F}" presName="iconBgRect" presStyleLbl="bgShp" presStyleIdx="0" presStyleCnt="3"/>
      <dgm:spPr/>
    </dgm:pt>
    <dgm:pt modelId="{4A4BBC1A-3BA0-4217-B9E6-31B7BFEABCEE}" type="pres">
      <dgm:prSet presAssocID="{32EFEC82-FD2C-4565-A2CC-83F2F696756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mond"/>
        </a:ext>
      </dgm:extLst>
    </dgm:pt>
    <dgm:pt modelId="{8476804B-73F3-4D78-BDFB-C497678E312A}" type="pres">
      <dgm:prSet presAssocID="{32EFEC82-FD2C-4565-A2CC-83F2F696756F}" presName="spaceRect" presStyleCnt="0"/>
      <dgm:spPr/>
    </dgm:pt>
    <dgm:pt modelId="{5282E9E1-90AE-43DB-844F-A92EA715AE31}" type="pres">
      <dgm:prSet presAssocID="{32EFEC82-FD2C-4565-A2CC-83F2F696756F}" presName="textRect" presStyleLbl="revTx" presStyleIdx="0" presStyleCnt="3">
        <dgm:presLayoutVars>
          <dgm:chMax val="1"/>
          <dgm:chPref val="1"/>
        </dgm:presLayoutVars>
      </dgm:prSet>
      <dgm:spPr/>
    </dgm:pt>
    <dgm:pt modelId="{A6EB1368-BAC7-4705-801D-8ED31DABF6D7}" type="pres">
      <dgm:prSet presAssocID="{7CF8969F-77E6-4524-997C-2E7A2F99F8BA}" presName="sibTrans" presStyleLbl="sibTrans2D1" presStyleIdx="0" presStyleCnt="0"/>
      <dgm:spPr/>
    </dgm:pt>
    <dgm:pt modelId="{37028F63-EC29-4E91-8982-DD7C1C71CA24}" type="pres">
      <dgm:prSet presAssocID="{C99EC13A-74EE-445B-9C5B-EE6C3B5DE417}" presName="compNode" presStyleCnt="0"/>
      <dgm:spPr/>
    </dgm:pt>
    <dgm:pt modelId="{30AEECFD-982B-40A9-A855-09EDDC77B6BF}" type="pres">
      <dgm:prSet presAssocID="{C99EC13A-74EE-445B-9C5B-EE6C3B5DE417}" presName="iconBgRect" presStyleLbl="bgShp" presStyleIdx="1" presStyleCnt="3"/>
      <dgm:spPr/>
    </dgm:pt>
    <dgm:pt modelId="{731D97C6-15D7-41B2-9CA1-B771D48F757B}" type="pres">
      <dgm:prSet presAssocID="{C99EC13A-74EE-445B-9C5B-EE6C3B5DE41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56B7938B-B880-4FE5-B098-70C4EE0D10AC}" type="pres">
      <dgm:prSet presAssocID="{C99EC13A-74EE-445B-9C5B-EE6C3B5DE417}" presName="spaceRect" presStyleCnt="0"/>
      <dgm:spPr/>
    </dgm:pt>
    <dgm:pt modelId="{F70BDAD8-724F-4761-A93D-33444B7F6354}" type="pres">
      <dgm:prSet presAssocID="{C99EC13A-74EE-445B-9C5B-EE6C3B5DE417}" presName="textRect" presStyleLbl="revTx" presStyleIdx="1" presStyleCnt="3">
        <dgm:presLayoutVars>
          <dgm:chMax val="1"/>
          <dgm:chPref val="1"/>
        </dgm:presLayoutVars>
      </dgm:prSet>
      <dgm:spPr/>
    </dgm:pt>
    <dgm:pt modelId="{BDCC3ACC-A30F-4029-88C9-CD21D2B5C20B}" type="pres">
      <dgm:prSet presAssocID="{2070D92D-72F6-497C-ABD8-D7939C3E2212}" presName="sibTrans" presStyleLbl="sibTrans2D1" presStyleIdx="0" presStyleCnt="0"/>
      <dgm:spPr/>
    </dgm:pt>
    <dgm:pt modelId="{7EC2D47D-7DF6-4114-8F6E-F47ED8EA9D49}" type="pres">
      <dgm:prSet presAssocID="{00B38A21-CCAD-48B4-A33A-D92DC06B077A}" presName="compNode" presStyleCnt="0"/>
      <dgm:spPr/>
    </dgm:pt>
    <dgm:pt modelId="{79F7EDBF-9901-41D0-8D91-9FD2944E2F25}" type="pres">
      <dgm:prSet presAssocID="{00B38A21-CCAD-48B4-A33A-D92DC06B077A}" presName="iconBgRect" presStyleLbl="bgShp" presStyleIdx="2" presStyleCnt="3"/>
      <dgm:spPr/>
    </dgm:pt>
    <dgm:pt modelId="{37F9D9D7-DDA7-4B91-90A8-1418C6125820}" type="pres">
      <dgm:prSet presAssocID="{00B38A21-CCAD-48B4-A33A-D92DC06B077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087398F8-FA2A-4235-BC43-2CDC264E545C}" type="pres">
      <dgm:prSet presAssocID="{00B38A21-CCAD-48B4-A33A-D92DC06B077A}" presName="spaceRect" presStyleCnt="0"/>
      <dgm:spPr/>
    </dgm:pt>
    <dgm:pt modelId="{808F4DA2-0262-4EDA-A302-750FAB3F9BDA}" type="pres">
      <dgm:prSet presAssocID="{00B38A21-CCAD-48B4-A33A-D92DC06B077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73F2602-313D-4491-8000-51D703673FCF}" type="presOf" srcId="{32EFEC82-FD2C-4565-A2CC-83F2F696756F}" destId="{5282E9E1-90AE-43DB-844F-A92EA715AE31}" srcOrd="0" destOrd="0" presId="urn:microsoft.com/office/officeart/2018/2/layout/IconCircleList"/>
    <dgm:cxn modelId="{17ED6017-F586-465B-91B3-5A26E14DDD2B}" srcId="{4AAC27A5-951A-49A9-8D53-625D0CEC8C91}" destId="{32EFEC82-FD2C-4565-A2CC-83F2F696756F}" srcOrd="0" destOrd="0" parTransId="{F735A6E6-013D-4B14-88B1-59CBC41BD6B0}" sibTransId="{7CF8969F-77E6-4524-997C-2E7A2F99F8BA}"/>
    <dgm:cxn modelId="{F2BBC32F-9029-4ADB-8AEF-BA4E6FC666D4}" srcId="{4AAC27A5-951A-49A9-8D53-625D0CEC8C91}" destId="{00B38A21-CCAD-48B4-A33A-D92DC06B077A}" srcOrd="2" destOrd="0" parTransId="{B73EAEB1-D04D-48A4-9A27-D03D7458BD0A}" sibTransId="{CF531A11-8F91-4B13-A50F-5206B65BB3A6}"/>
    <dgm:cxn modelId="{9A8CDF69-100C-45E8-AEF7-651A53B072A4}" srcId="{4AAC27A5-951A-49A9-8D53-625D0CEC8C91}" destId="{C99EC13A-74EE-445B-9C5B-EE6C3B5DE417}" srcOrd="1" destOrd="0" parTransId="{1DA3A30C-A0D6-4A2F-B810-B44AD1554C8D}" sibTransId="{2070D92D-72F6-497C-ABD8-D7939C3E2212}"/>
    <dgm:cxn modelId="{E0333B73-683A-4024-B5EE-931D41CEBE56}" type="presOf" srcId="{00B38A21-CCAD-48B4-A33A-D92DC06B077A}" destId="{808F4DA2-0262-4EDA-A302-750FAB3F9BDA}" srcOrd="0" destOrd="0" presId="urn:microsoft.com/office/officeart/2018/2/layout/IconCircleList"/>
    <dgm:cxn modelId="{03FB8058-ECB1-44D5-856F-20A891B0D994}" type="presOf" srcId="{7CF8969F-77E6-4524-997C-2E7A2F99F8BA}" destId="{A6EB1368-BAC7-4705-801D-8ED31DABF6D7}" srcOrd="0" destOrd="0" presId="urn:microsoft.com/office/officeart/2018/2/layout/IconCircleList"/>
    <dgm:cxn modelId="{DD99E5A8-FF98-4883-B6A8-5DA10ECA3474}" type="presOf" srcId="{2070D92D-72F6-497C-ABD8-D7939C3E2212}" destId="{BDCC3ACC-A30F-4029-88C9-CD21D2B5C20B}" srcOrd="0" destOrd="0" presId="urn:microsoft.com/office/officeart/2018/2/layout/IconCircleList"/>
    <dgm:cxn modelId="{9612EBB2-1A52-438C-8F70-83E8A291FB29}" type="presOf" srcId="{C99EC13A-74EE-445B-9C5B-EE6C3B5DE417}" destId="{F70BDAD8-724F-4761-A93D-33444B7F6354}" srcOrd="0" destOrd="0" presId="urn:microsoft.com/office/officeart/2018/2/layout/IconCircleList"/>
    <dgm:cxn modelId="{C15AA1D3-6E24-4226-BCF5-69310AEC570E}" type="presOf" srcId="{4AAC27A5-951A-49A9-8D53-625D0CEC8C91}" destId="{5C2D908A-6F62-4906-A83C-DFF67CF856B7}" srcOrd="0" destOrd="0" presId="urn:microsoft.com/office/officeart/2018/2/layout/IconCircleList"/>
    <dgm:cxn modelId="{65BE346B-9BDD-4C79-987F-DCEFBD331825}" type="presParOf" srcId="{5C2D908A-6F62-4906-A83C-DFF67CF856B7}" destId="{069A0222-C4DE-4098-AF56-33C6E877F935}" srcOrd="0" destOrd="0" presId="urn:microsoft.com/office/officeart/2018/2/layout/IconCircleList"/>
    <dgm:cxn modelId="{72405D62-28A7-438A-ACAD-49CA073126E5}" type="presParOf" srcId="{069A0222-C4DE-4098-AF56-33C6E877F935}" destId="{5212545F-911E-4BDC-9148-D9834CE1C8BE}" srcOrd="0" destOrd="0" presId="urn:microsoft.com/office/officeart/2018/2/layout/IconCircleList"/>
    <dgm:cxn modelId="{5B3CBD93-AA26-454B-8AB4-FA03FEBA1827}" type="presParOf" srcId="{5212545F-911E-4BDC-9148-D9834CE1C8BE}" destId="{58786424-4206-40E6-A1A0-7C18F9EAB2C5}" srcOrd="0" destOrd="0" presId="urn:microsoft.com/office/officeart/2018/2/layout/IconCircleList"/>
    <dgm:cxn modelId="{4658B9AE-51C9-41B5-AC16-129CF44FBCAA}" type="presParOf" srcId="{5212545F-911E-4BDC-9148-D9834CE1C8BE}" destId="{4A4BBC1A-3BA0-4217-B9E6-31B7BFEABCEE}" srcOrd="1" destOrd="0" presId="urn:microsoft.com/office/officeart/2018/2/layout/IconCircleList"/>
    <dgm:cxn modelId="{74CC0E10-FF7F-4EAF-86DD-0CB313E28C32}" type="presParOf" srcId="{5212545F-911E-4BDC-9148-D9834CE1C8BE}" destId="{8476804B-73F3-4D78-BDFB-C497678E312A}" srcOrd="2" destOrd="0" presId="urn:microsoft.com/office/officeart/2018/2/layout/IconCircleList"/>
    <dgm:cxn modelId="{4253101A-1C13-4AEF-959B-888C18DA61AD}" type="presParOf" srcId="{5212545F-911E-4BDC-9148-D9834CE1C8BE}" destId="{5282E9E1-90AE-43DB-844F-A92EA715AE31}" srcOrd="3" destOrd="0" presId="urn:microsoft.com/office/officeart/2018/2/layout/IconCircleList"/>
    <dgm:cxn modelId="{5819CE2F-6DAF-437D-B820-0701D0CBE517}" type="presParOf" srcId="{069A0222-C4DE-4098-AF56-33C6E877F935}" destId="{A6EB1368-BAC7-4705-801D-8ED31DABF6D7}" srcOrd="1" destOrd="0" presId="urn:microsoft.com/office/officeart/2018/2/layout/IconCircleList"/>
    <dgm:cxn modelId="{AB516AF8-E82F-4E88-8189-73CF435E1EC9}" type="presParOf" srcId="{069A0222-C4DE-4098-AF56-33C6E877F935}" destId="{37028F63-EC29-4E91-8982-DD7C1C71CA24}" srcOrd="2" destOrd="0" presId="urn:microsoft.com/office/officeart/2018/2/layout/IconCircleList"/>
    <dgm:cxn modelId="{1CE5C13C-DEC6-458D-978F-7054A9D6BF2E}" type="presParOf" srcId="{37028F63-EC29-4E91-8982-DD7C1C71CA24}" destId="{30AEECFD-982B-40A9-A855-09EDDC77B6BF}" srcOrd="0" destOrd="0" presId="urn:microsoft.com/office/officeart/2018/2/layout/IconCircleList"/>
    <dgm:cxn modelId="{ADBD3D9C-5848-4AD8-9B0D-AA107F05EB77}" type="presParOf" srcId="{37028F63-EC29-4E91-8982-DD7C1C71CA24}" destId="{731D97C6-15D7-41B2-9CA1-B771D48F757B}" srcOrd="1" destOrd="0" presId="urn:microsoft.com/office/officeart/2018/2/layout/IconCircleList"/>
    <dgm:cxn modelId="{543BEF07-3075-42A1-B811-AEC9E1C4A52A}" type="presParOf" srcId="{37028F63-EC29-4E91-8982-DD7C1C71CA24}" destId="{56B7938B-B880-4FE5-B098-70C4EE0D10AC}" srcOrd="2" destOrd="0" presId="urn:microsoft.com/office/officeart/2018/2/layout/IconCircleList"/>
    <dgm:cxn modelId="{6F69C9D5-115E-422A-9904-143DF6BAFDCE}" type="presParOf" srcId="{37028F63-EC29-4E91-8982-DD7C1C71CA24}" destId="{F70BDAD8-724F-4761-A93D-33444B7F6354}" srcOrd="3" destOrd="0" presId="urn:microsoft.com/office/officeart/2018/2/layout/IconCircleList"/>
    <dgm:cxn modelId="{B3F7E014-7CFD-435B-9D68-2199F5AE2B5F}" type="presParOf" srcId="{069A0222-C4DE-4098-AF56-33C6E877F935}" destId="{BDCC3ACC-A30F-4029-88C9-CD21D2B5C20B}" srcOrd="3" destOrd="0" presId="urn:microsoft.com/office/officeart/2018/2/layout/IconCircleList"/>
    <dgm:cxn modelId="{5C24DA03-03F7-4077-BCE2-BEDC47E4BD27}" type="presParOf" srcId="{069A0222-C4DE-4098-AF56-33C6E877F935}" destId="{7EC2D47D-7DF6-4114-8F6E-F47ED8EA9D49}" srcOrd="4" destOrd="0" presId="urn:microsoft.com/office/officeart/2018/2/layout/IconCircleList"/>
    <dgm:cxn modelId="{AD082DBA-4530-49D0-911D-42EE73915327}" type="presParOf" srcId="{7EC2D47D-7DF6-4114-8F6E-F47ED8EA9D49}" destId="{79F7EDBF-9901-41D0-8D91-9FD2944E2F25}" srcOrd="0" destOrd="0" presId="urn:microsoft.com/office/officeart/2018/2/layout/IconCircleList"/>
    <dgm:cxn modelId="{88BA6700-DA81-41FD-8EEA-194AEAABBA6C}" type="presParOf" srcId="{7EC2D47D-7DF6-4114-8F6E-F47ED8EA9D49}" destId="{37F9D9D7-DDA7-4B91-90A8-1418C6125820}" srcOrd="1" destOrd="0" presId="urn:microsoft.com/office/officeart/2018/2/layout/IconCircleList"/>
    <dgm:cxn modelId="{D13594F9-3C28-4E6E-A808-98C651EB771D}" type="presParOf" srcId="{7EC2D47D-7DF6-4114-8F6E-F47ED8EA9D49}" destId="{087398F8-FA2A-4235-BC43-2CDC264E545C}" srcOrd="2" destOrd="0" presId="urn:microsoft.com/office/officeart/2018/2/layout/IconCircleList"/>
    <dgm:cxn modelId="{35DBE408-8ACD-4876-BBF1-07B93E43022F}" type="presParOf" srcId="{7EC2D47D-7DF6-4114-8F6E-F47ED8EA9D49}" destId="{808F4DA2-0262-4EDA-A302-750FAB3F9BD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86424-4206-40E6-A1A0-7C18F9EAB2C5}">
      <dsp:nvSpPr>
        <dsp:cNvPr id="0" name=""/>
        <dsp:cNvSpPr/>
      </dsp:nvSpPr>
      <dsp:spPr>
        <a:xfrm>
          <a:off x="82613" y="1525815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BBC1A-3BA0-4217-B9E6-31B7BFEABCEE}">
      <dsp:nvSpPr>
        <dsp:cNvPr id="0" name=""/>
        <dsp:cNvSpPr/>
      </dsp:nvSpPr>
      <dsp:spPr>
        <a:xfrm>
          <a:off x="271034" y="1714236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2E9E1-90AE-43DB-844F-A92EA715AE31}">
      <dsp:nvSpPr>
        <dsp:cNvPr id="0" name=""/>
        <dsp:cNvSpPr/>
      </dsp:nvSpPr>
      <dsp:spPr>
        <a:xfrm>
          <a:off x="1172126" y="152581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The most valuable asset in an organization.</a:t>
          </a:r>
          <a:endParaRPr lang="en-US" sz="2100" kern="1200"/>
        </a:p>
      </dsp:txBody>
      <dsp:txXfrm>
        <a:off x="1172126" y="1525815"/>
        <a:ext cx="2114937" cy="897246"/>
      </dsp:txXfrm>
    </dsp:sp>
    <dsp:sp modelId="{30AEECFD-982B-40A9-A855-09EDDC77B6BF}">
      <dsp:nvSpPr>
        <dsp:cNvPr id="0" name=""/>
        <dsp:cNvSpPr/>
      </dsp:nvSpPr>
      <dsp:spPr>
        <a:xfrm>
          <a:off x="3655575" y="1525815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D97C6-15D7-41B2-9CA1-B771D48F757B}">
      <dsp:nvSpPr>
        <dsp:cNvPr id="0" name=""/>
        <dsp:cNvSpPr/>
      </dsp:nvSpPr>
      <dsp:spPr>
        <a:xfrm>
          <a:off x="3843996" y="1714236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BDAD8-724F-4761-A93D-33444B7F6354}">
      <dsp:nvSpPr>
        <dsp:cNvPr id="0" name=""/>
        <dsp:cNvSpPr/>
      </dsp:nvSpPr>
      <dsp:spPr>
        <a:xfrm>
          <a:off x="4745088" y="152581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Often targeted due to inherent trust and human nature.</a:t>
          </a:r>
          <a:endParaRPr lang="en-US" sz="2100" kern="1200"/>
        </a:p>
      </dsp:txBody>
      <dsp:txXfrm>
        <a:off x="4745088" y="1525815"/>
        <a:ext cx="2114937" cy="897246"/>
      </dsp:txXfrm>
    </dsp:sp>
    <dsp:sp modelId="{79F7EDBF-9901-41D0-8D91-9FD2944E2F25}">
      <dsp:nvSpPr>
        <dsp:cNvPr id="0" name=""/>
        <dsp:cNvSpPr/>
      </dsp:nvSpPr>
      <dsp:spPr>
        <a:xfrm>
          <a:off x="7228536" y="1525815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9D9D7-DDA7-4B91-90A8-1418C6125820}">
      <dsp:nvSpPr>
        <dsp:cNvPr id="0" name=""/>
        <dsp:cNvSpPr/>
      </dsp:nvSpPr>
      <dsp:spPr>
        <a:xfrm>
          <a:off x="7416958" y="1714236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F4DA2-0262-4EDA-A302-750FAB3F9BDA}">
      <dsp:nvSpPr>
        <dsp:cNvPr id="0" name=""/>
        <dsp:cNvSpPr/>
      </dsp:nvSpPr>
      <dsp:spPr>
        <a:xfrm>
          <a:off x="8318049" y="152581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The potential to be both the strongest and weakest link.</a:t>
          </a:r>
          <a:endParaRPr lang="en-US" sz="2100" kern="1200"/>
        </a:p>
      </dsp:txBody>
      <dsp:txXfrm>
        <a:off x="8318049" y="1525815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68D3A-7EAD-9B2C-F8BB-E842AA142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878C0-1583-0D7B-5566-F40C1263E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D3597-534B-41DA-F5AF-0B6A2784B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7928-A07C-4952-9361-B040E8603B8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E9056-ED60-119F-1CBD-F856835E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C0343-7356-FD47-A2F6-2169421E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04DE-98BD-42A1-8949-B65AB7D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1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3DA66-48DE-7235-734F-99C47FBC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D248AA-89C4-EDA8-800F-A499469BF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18F53-1E07-9C70-6347-9D8075DAD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7928-A07C-4952-9361-B040E8603B8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3DDBC-B309-3C84-0AA4-0C83B6934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30ECA-F97E-A884-B1EA-3BFD6107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04DE-98BD-42A1-8949-B65AB7D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8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2FD8F-51B4-B1B5-A5B8-7B9C035CB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E4F49-FF29-FC2E-39C8-747FDDD33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66F19-F697-74AD-7EA2-2152711D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7928-A07C-4952-9361-B040E8603B8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D10E9-5DD6-DF91-46A1-E346AF5B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BE983-3932-F5D7-ECC1-1133ABDA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04DE-98BD-42A1-8949-B65AB7D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5AC8-DEF7-28AB-AE97-9DCE2D7B6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F3EBB-2CC3-DF35-833F-18977CDFD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34DB8-B719-A02F-6FD5-4A6ADB25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7928-A07C-4952-9361-B040E8603B8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C0864-5DC0-2727-68A6-4EECBD038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EBD26-8CA0-0D88-EFAA-D4F5321E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04DE-98BD-42A1-8949-B65AB7D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8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C2BF1-6E41-BA7C-04A3-B376FA114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F6926-708F-957B-A73B-526015401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A95DE-758E-6E4A-5CA1-8346053AB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7928-A07C-4952-9361-B040E8603B8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157A7-96F8-EFC8-A628-A500E921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35BCA-A19D-E3A9-18AD-FBCA1DF7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04DE-98BD-42A1-8949-B65AB7D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0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17BBF-44B6-A458-BDDA-7D71AD88F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63CE7-3D86-B80E-D6C4-C8D0D4E23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2DCDF-E76D-5D27-D692-E6D2331CB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A73AA-06C7-7E59-4486-920559CE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7928-A07C-4952-9361-B040E8603B8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5A794-CCED-B838-D33F-3C1DF11B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44CDF-3967-9F86-BC26-FA72CACFE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04DE-98BD-42A1-8949-B65AB7D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7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EBF17-F00B-9B02-4924-861330DC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BFB64-43A5-0CD7-ADF6-83586AD0C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250E1-5775-5054-9E95-F665C6BC4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55B85-576B-5AC1-CD17-E1F804B31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0954FB-687B-3A6D-4BEB-A0D1D485C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9FE373-2EF7-2EF3-3B7D-81EE6D63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7928-A07C-4952-9361-B040E8603B8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02B2C6-E5A9-9078-E7C2-5D17BC64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5BFAE-2604-66CB-BCA9-AAD46F3C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04DE-98BD-42A1-8949-B65AB7D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895B-661F-3DFE-28F5-A84AAE0F0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516A5B-C9B7-499C-60D5-397C4AB2F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7928-A07C-4952-9361-B040E8603B8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EEF2E-E768-D07F-56F9-4BDD6FA11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97814-226A-2D92-3642-7655BECC0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04DE-98BD-42A1-8949-B65AB7D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3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5BB66-CFF3-86E6-5A88-847305C7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7928-A07C-4952-9361-B040E8603B8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B4065-3A2A-6318-BF5D-96D27DB1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39991-4E08-DA2A-0499-2B9DDEB64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04DE-98BD-42A1-8949-B65AB7D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D514-CF40-64B0-587F-CF78BA263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98C54-D150-BFC1-17D2-38E4C3C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019A7-6A9E-89B0-D97F-4BF8C2831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BDD80-B19C-C8C8-5055-8194666A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7928-A07C-4952-9361-B040E8603B8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69AE0-CEC6-08C7-3293-1C97ECC9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EFA98-8E9E-2636-6B59-4A30A2E1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04DE-98BD-42A1-8949-B65AB7D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7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704A3-9E64-D782-1155-9AD4D7CF4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C0A79-D1F2-0DEC-146C-51E9F19FD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3BA30-B838-5B7D-0093-3DE66D8D8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1D668-042E-799D-34DB-9FE5807E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7928-A07C-4952-9361-B040E8603B8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50044-DD78-7B31-7DBE-A40E90FB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5652E-398F-F15C-629B-28B4C992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04DE-98BD-42A1-8949-B65AB7D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3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4C224-07B8-DBBC-2550-95206FA17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E7892-3166-483E-97E0-F8A295F95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A74D1-C8D9-07AD-3FC0-BB3089EE0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77928-A07C-4952-9361-B040E8603B8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3BEC0-73A5-6D67-A423-F4E0C5A02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4E527-736A-12A9-60E3-E492DB419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E04DE-98BD-42A1-8949-B65AB7D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8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68B77-83FE-A1E6-C8F6-8857DF0B6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4400" b="0" i="0">
                <a:effectLst/>
                <a:latin typeface="Söhne"/>
              </a:rPr>
              <a:t>Employees: The First Line of Defense Against Cyber Threats</a:t>
            </a:r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B1093-1286-3CD7-2B2C-D9102ACE0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US" b="0" i="0">
                <a:effectLst/>
                <a:latin typeface="Söhne"/>
              </a:rPr>
              <a:t>The evolving threat landscape and the role of AI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4C5C55-3B14-71CB-ED72-C1FE2E81A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29" r="8209" b="-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7CD83-82B9-BA85-B1A4-CA52F76B122A}"/>
              </a:ext>
            </a:extLst>
          </p:cNvPr>
          <p:cNvSpPr txBox="1"/>
          <p:nvPr/>
        </p:nvSpPr>
        <p:spPr>
          <a:xfrm>
            <a:off x="3049172" y="32408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D4C58-E76E-C85B-B246-570EBCF1B0AD}"/>
              </a:ext>
            </a:extLst>
          </p:cNvPr>
          <p:cNvSpPr txBox="1"/>
          <p:nvPr/>
        </p:nvSpPr>
        <p:spPr>
          <a:xfrm>
            <a:off x="3049172" y="32408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0EA594-6564-F302-0463-E091070E0613}"/>
              </a:ext>
            </a:extLst>
          </p:cNvPr>
          <p:cNvSpPr txBox="1"/>
          <p:nvPr/>
        </p:nvSpPr>
        <p:spPr>
          <a:xfrm>
            <a:off x="3048000" y="3247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2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C075B2-60FB-8A82-29E9-7CBECABF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b="1" i="0">
                <a:effectLst/>
                <a:latin typeface="Söhne"/>
              </a:rPr>
              <a:t>The Human Element in Cybersecurity</a:t>
            </a:r>
            <a:endParaRPr lang="en-US" sz="50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B9BCDA-71EC-483F-46CF-C776C6FB7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34072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27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4BDDC-8B24-878C-C024-3B3187F4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Söhne"/>
              </a:rPr>
              <a:t>The Evolving Threat Landscape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7F98F-9A59-EFA0-648B-F6C86FA719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Threats are not static; they evolve and adapt.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Increasingly sophisticated attack vectors.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The rise of AI-assisted attacks.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The past few years have seen a sharp rise in fraud resulting from cyber attacks.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3BEC3-2513-D341-CFE1-8B19D65786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b="1" i="0" u="sng" dirty="0">
                <a:solidFill>
                  <a:srgbClr val="374151"/>
                </a:solidFill>
                <a:effectLst/>
                <a:latin typeface="Söhne"/>
              </a:rPr>
              <a:t>Common Fraud Types</a:t>
            </a:r>
            <a:r>
              <a:rPr lang="en-US" b="0" i="0" u="sng" dirty="0">
                <a:solidFill>
                  <a:srgbClr val="374151"/>
                </a:solidFill>
                <a:effectLst/>
                <a:latin typeface="Söhne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Business Email Compromise (BEC): Deceptive emails convincing employees to make unauthorized transactions.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Account Takeover: Using stolen credentials to gain unauthorized access and commit fraud.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Fake Invoice Scams: Sending fake invoices to companies, leading them to pay for non-existent services or products.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0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90DA3-0B02-F523-8C94-7ACB6D32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en-US" sz="3200" b="1" i="0">
                <a:effectLst/>
                <a:latin typeface="Söhne"/>
              </a:rPr>
              <a:t>AI in the Hands of Attackers</a:t>
            </a:r>
            <a:endParaRPr lang="en-US" sz="3200"/>
          </a:p>
        </p:txBody>
      </p:sp>
      <p:pic>
        <p:nvPicPr>
          <p:cNvPr id="5" name="Picture 4" descr="Robot operating a machine">
            <a:extLst>
              <a:ext uri="{FF2B5EF4-FFF2-40B4-BE49-F238E27FC236}">
                <a16:creationId xmlns:a16="http://schemas.microsoft.com/office/drawing/2014/main" id="{9098308A-CD5F-7675-7FF6-3CE4272669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0" r="14929" b="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34192-7ED4-5F4F-828B-7F757CBE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447832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Söhne"/>
              </a:rPr>
              <a:t>Automated hacking tools using 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Söhne"/>
              </a:rPr>
              <a:t>Rapid exploitation of vulnerabilities.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Söhne"/>
              </a:rPr>
              <a:t>AI-driven phishing campaigns: harder to detect.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4178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BF95-856D-4599-D110-9E0841719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en-US" sz="3200" b="1" i="0">
                <a:effectLst/>
                <a:latin typeface="Söhne"/>
              </a:rPr>
              <a:t>Why Employees are the Target</a:t>
            </a:r>
            <a:endParaRPr lang="en-US" sz="3200"/>
          </a:p>
        </p:txBody>
      </p:sp>
      <p:pic>
        <p:nvPicPr>
          <p:cNvPr id="5" name="Picture 4" descr="A 3D pattern of ring shapes connected by lines">
            <a:extLst>
              <a:ext uri="{FF2B5EF4-FFF2-40B4-BE49-F238E27FC236}">
                <a16:creationId xmlns:a16="http://schemas.microsoft.com/office/drawing/2014/main" id="{287A0029-7AFF-F868-0AB5-F972729CF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39" r="4136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85F49-9B4D-B345-9AB8-37F1D64D1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447832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Söhne"/>
              </a:rPr>
              <a:t>Hacking </a:t>
            </a:r>
            <a:r>
              <a:rPr lang="en-US" sz="2000">
                <a:latin typeface="Söhne"/>
              </a:rPr>
              <a:t>systems takes time and effort.</a:t>
            </a:r>
            <a:endParaRPr lang="en-US" sz="2000" b="0" i="0"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Söhne"/>
              </a:rPr>
              <a:t>Access to critical company data and systems.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Söhne"/>
              </a:rPr>
              <a:t>Human errors can bypass expensive tech defenses.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Söhne"/>
              </a:rPr>
              <a:t>Social engineering: Manipulating people instead of hacking systems.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9499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8FFD-1681-1A15-B09E-7A7BE4799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en-US" sz="3200" b="1" i="0">
                <a:effectLst/>
                <a:latin typeface="Söhne"/>
              </a:rPr>
              <a:t>The Cost of Complacency</a:t>
            </a:r>
            <a:endParaRPr lang="en-US" sz="3200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E35647B1-8758-1027-4FDB-58CE262C1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1" r="35615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DA74F-4DA2-349C-8356-4E06F816F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447832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Söhne"/>
              </a:rPr>
              <a:t>Data breaches can cripple an organization.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Söhne"/>
              </a:rPr>
              <a:t>Loss of trust from customers and stakeholders.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Söhne"/>
              </a:rPr>
              <a:t>Regulatory fines and legal repercussions.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967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B57E5-C96B-26D0-BC55-2E13842B5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en-US" sz="3200" b="1" i="0">
                <a:effectLst/>
                <a:latin typeface="Söhne"/>
              </a:rPr>
              <a:t>Security as a Habit, Not an Add-On</a:t>
            </a:r>
            <a:endParaRPr lang="en-US" sz="3200"/>
          </a:p>
        </p:txBody>
      </p:sp>
      <p:pic>
        <p:nvPicPr>
          <p:cNvPr id="5" name="Picture 4" descr="Padlock on computer motherboard">
            <a:extLst>
              <a:ext uri="{FF2B5EF4-FFF2-40B4-BE49-F238E27FC236}">
                <a16:creationId xmlns:a16="http://schemas.microsoft.com/office/drawing/2014/main" id="{61A79EF2-FF39-C9F6-DA63-99F2C0150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6" r="32010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CA914-CF2D-A515-C6EB-B8E9B1E46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447832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Söhne"/>
              </a:rPr>
              <a:t>Incorporate security in daily workflows.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Söhne"/>
              </a:rPr>
              <a:t>Regular updates and patches: A necessity, not a choice.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Söhne"/>
              </a:rPr>
              <a:t>Always question unusual requests or communications.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0500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99717-B3CC-F31E-2FB0-3D02CF3C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b="1" i="0">
                <a:effectLst/>
                <a:latin typeface="Söhne"/>
              </a:rPr>
              <a:t>Actionable Tips for Employees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E40CF-401B-345B-F284-B4AE50E8D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Söhne"/>
              </a:rPr>
              <a:t>Be skeptical of unexpected emails or messages.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Söhne"/>
              </a:rPr>
              <a:t>Use strong, unique passwords and enable two-factor authentication.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Söhne"/>
              </a:rPr>
              <a:t>Report suspicious activities immediately.</a:t>
            </a:r>
          </a:p>
          <a:p>
            <a:endParaRPr lang="en-US" sz="2000"/>
          </a:p>
        </p:txBody>
      </p:sp>
      <p:pic>
        <p:nvPicPr>
          <p:cNvPr id="12" name="Picture 11" descr="Colourful envelopes">
            <a:extLst>
              <a:ext uri="{FF2B5EF4-FFF2-40B4-BE49-F238E27FC236}">
                <a16:creationId xmlns:a16="http://schemas.microsoft.com/office/drawing/2014/main" id="{8A7CA08A-E6B4-0A47-FF1D-30BF20FD4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16" r="23248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031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6FFF-E455-B332-5F20-7DB15FAB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993"/>
            <a:ext cx="3687491" cy="1594189"/>
          </a:xfrm>
        </p:spPr>
        <p:txBody>
          <a:bodyPr anchor="t">
            <a:normAutofit/>
          </a:bodyPr>
          <a:lstStyle/>
          <a:p>
            <a:r>
              <a:rPr lang="en-US" sz="3200" b="1" i="0">
                <a:effectLst/>
                <a:latin typeface="Söhne"/>
              </a:rPr>
              <a:t>Conclusion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E1C00-A652-E726-62E5-90E9ADC2F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546" y="751555"/>
            <a:ext cx="6012254" cy="1766458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Söhne"/>
              </a:rPr>
              <a:t>Every employee is a potential target, but also a potential defender.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Söhne"/>
              </a:rPr>
              <a:t>Staying informed is the key to staying safe.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Söhne"/>
              </a:rPr>
              <a:t>Together, we are stronger against threats.</a:t>
            </a:r>
          </a:p>
          <a:p>
            <a:endParaRPr lang="en-US" sz="2000"/>
          </a:p>
        </p:txBody>
      </p:sp>
      <p:pic>
        <p:nvPicPr>
          <p:cNvPr id="5" name="Picture 4" descr="Red toy person in front of two lines of white figures">
            <a:extLst>
              <a:ext uri="{FF2B5EF4-FFF2-40B4-BE49-F238E27FC236}">
                <a16:creationId xmlns:a16="http://schemas.microsoft.com/office/drawing/2014/main" id="{65519197-8313-BC27-B90B-28BD301E6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024" b="8581"/>
          <a:stretch/>
        </p:blipFill>
        <p:spPr>
          <a:xfrm>
            <a:off x="-2" y="2818262"/>
            <a:ext cx="12192002" cy="403973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2221BB3-7B5D-C899-7745-66D7AC323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D2D571-38D7-DB0F-166C-14FEDA700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8AEF72-50CD-C201-F6BF-C595BBBE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4029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B258EEC372E7438F49EC983DB619BF" ma:contentTypeVersion="16" ma:contentTypeDescription="Create a new document." ma:contentTypeScope="" ma:versionID="bfeff6297da478afc36a663492951c05">
  <xsd:schema xmlns:xsd="http://www.w3.org/2001/XMLSchema" xmlns:xs="http://www.w3.org/2001/XMLSchema" xmlns:p="http://schemas.microsoft.com/office/2006/metadata/properties" xmlns:ns1="http://schemas.microsoft.com/sharepoint/v3" xmlns:ns3="9956a241-b40d-468b-89b3-e8184b371849" xmlns:ns4="20f5db53-c8f5-424b-9f6d-c1f72103ee2b" targetNamespace="http://schemas.microsoft.com/office/2006/metadata/properties" ma:root="true" ma:fieldsID="2d768ad39fd65ad8a5d0b5813377b81a" ns1:_="" ns3:_="" ns4:_="">
    <xsd:import namespace="http://schemas.microsoft.com/sharepoint/v3"/>
    <xsd:import namespace="9956a241-b40d-468b-89b3-e8184b371849"/>
    <xsd:import namespace="20f5db53-c8f5-424b-9f6d-c1f72103ee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6a241-b40d-468b-89b3-e8184b3718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5db53-c8f5-424b-9f6d-c1f72103e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9956a241-b40d-468b-89b3-e8184b371849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11E689E-E6BA-4A90-AD68-05377B8A42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F52EB9-30EA-478A-A0EC-30E7A0305B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956a241-b40d-468b-89b3-e8184b371849"/>
    <ds:schemaRef ds:uri="20f5db53-c8f5-424b-9f6d-c1f72103e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2C5860-9DA1-42E9-80A1-F96DAFC4E34E}">
  <ds:schemaRefs>
    <ds:schemaRef ds:uri="9956a241-b40d-468b-89b3-e8184b371849"/>
    <ds:schemaRef ds:uri="http://schemas.microsoft.com/sharepoint/v3"/>
    <ds:schemaRef ds:uri="20f5db53-c8f5-424b-9f6d-c1f72103ee2b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326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Employees: The First Line of Defense Against Cyber Threats</vt:lpstr>
      <vt:lpstr>The Human Element in Cybersecurity</vt:lpstr>
      <vt:lpstr>The Evolving Threat Landscape</vt:lpstr>
      <vt:lpstr>AI in the Hands of Attackers</vt:lpstr>
      <vt:lpstr>Why Employees are the Target</vt:lpstr>
      <vt:lpstr>The Cost of Complacency</vt:lpstr>
      <vt:lpstr>Security as a Habit, Not an Add-On</vt:lpstr>
      <vt:lpstr>Actionable Tips for Employees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Employees: The First Line of Defense Against Cyber Threats</dc:title>
  <dc:creator>Brandon Rogers</dc:creator>
  <cp:lastModifiedBy>Brandon Rogers</cp:lastModifiedBy>
  <cp:revision>2</cp:revision>
  <dcterms:created xsi:type="dcterms:W3CDTF">2023-10-25T18:04:22Z</dcterms:created>
  <dcterms:modified xsi:type="dcterms:W3CDTF">2023-10-26T13:53:46Z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0x01010094B258EEC372E7438F49EC983DB619BF</vt:lpwstr>
  </property>
</Properties>
</file>