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4"/>
  </p:sldMasterIdLst>
  <p:notesMasterIdLst>
    <p:notesMasterId r:id="rId27"/>
  </p:notesMasterIdLst>
  <p:handoutMasterIdLst>
    <p:handoutMasterId r:id="rId28"/>
  </p:handoutMasterIdLst>
  <p:sldIdLst>
    <p:sldId id="256" r:id="rId5"/>
    <p:sldId id="330" r:id="rId6"/>
    <p:sldId id="331" r:id="rId7"/>
    <p:sldId id="349" r:id="rId8"/>
    <p:sldId id="348" r:id="rId9"/>
    <p:sldId id="350" r:id="rId10"/>
    <p:sldId id="332" r:id="rId11"/>
    <p:sldId id="261" r:id="rId12"/>
    <p:sldId id="300" r:id="rId13"/>
    <p:sldId id="337" r:id="rId14"/>
    <p:sldId id="344" r:id="rId15"/>
    <p:sldId id="338" r:id="rId16"/>
    <p:sldId id="339" r:id="rId17"/>
    <p:sldId id="343" r:id="rId18"/>
    <p:sldId id="334" r:id="rId19"/>
    <p:sldId id="335" r:id="rId20"/>
    <p:sldId id="351" r:id="rId21"/>
    <p:sldId id="357" r:id="rId22"/>
    <p:sldId id="353" r:id="rId23"/>
    <p:sldId id="354" r:id="rId24"/>
    <p:sldId id="355" r:id="rId25"/>
    <p:sldId id="356" r:id="rId2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40D820-AC9D-5A2C-6650-B022B09D1351}" name="Travis R Gatlin" initials="TG" userId="S::travis.gatlin@traviscountytx.gov::ec74daa0-9ed4-4de7-be0c-87e3eb7a0f40" providerId="AD"/>
  <p188:author id="{091D9C43-E04F-06ED-6447-EE3DD20206FC}" name="Alexis Milligan" initials="AM" userId="S::Alexis.Milligan@traviscountytx.gov::3e3424a1-ba97-4ec3-bd1f-7fc571fa48bf" providerId="AD"/>
  <p188:author id="{803CD9AD-1BA6-732A-DD2B-64D1CE0E04F1}" name="Chris Broussard" initials="CB" userId="S::chris.broussard@traviscountytx.gov::3d889f41-d394-4e7c-a31b-c6b791ae50c2" providerId="AD"/>
  <p188:author id="{5963E0CA-D092-8F39-CF1F-BA800CE84785}" name="Michelle Surka" initials="MS" userId="S::Michelle.Surka@traviscountytx.gov::450367fa-ae61-479a-b546-ea82261fea80" providerId="AD"/>
  <p188:author id="{EF57B5DC-0777-FC08-A792-CFE804B529AC}" name="Alex Braden" initials="AB" userId="S::Alex.Braden@traviscountytx.gov::050377a0-f999-4da3-9f7b-793754ca8a1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vis R Gatlin" initials="TRG" lastIdx="1" clrIdx="0">
    <p:extLst>
      <p:ext uri="{19B8F6BF-5375-455C-9EA6-DF929625EA0E}">
        <p15:presenceInfo xmlns:p15="http://schemas.microsoft.com/office/powerpoint/2012/main" userId="S-1-5-21-2101234085-532319179-523447877-6038" providerId="AD"/>
      </p:ext>
    </p:extLst>
  </p:cmAuthor>
  <p:cmAuthor id="2" name="Katie Gipson" initials="KG" lastIdx="19" clrIdx="1">
    <p:extLst>
      <p:ext uri="{19B8F6BF-5375-455C-9EA6-DF929625EA0E}">
        <p15:presenceInfo xmlns:p15="http://schemas.microsoft.com/office/powerpoint/2012/main" userId="S-1-5-21-2101234085-532319179-523447877-60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B38"/>
    <a:srgbClr val="4F81BD"/>
    <a:srgbClr val="9BBB5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9F7FFB-3F00-4C3D-A07F-A8D89C843F04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D9704CD-857D-4C18-978E-AD7CC568F0A4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Economic Outlook &amp; </a:t>
          </a:r>
          <a:r>
            <a:rPr lang="en-US" b="0" dirty="0">
              <a:latin typeface="Aptos" panose="020B0004020202020204" pitchFamily="34" charset="0"/>
            </a:rPr>
            <a:t>Federal COVID-19 Funds</a:t>
          </a:r>
        </a:p>
      </dgm:t>
    </dgm:pt>
    <dgm:pt modelId="{2B45AC0E-CB98-4E9E-AD36-BDEBF77B1A0B}" type="parTrans" cxnId="{1FB642FF-7BD8-46B7-9C8D-2C383EEAB9D6}">
      <dgm:prSet/>
      <dgm:spPr/>
      <dgm:t>
        <a:bodyPr/>
        <a:lstStyle/>
        <a:p>
          <a:endParaRPr lang="en-US"/>
        </a:p>
      </dgm:t>
    </dgm:pt>
    <dgm:pt modelId="{F2C27102-F7F3-418E-A9A8-32FE8918221B}" type="sibTrans" cxnId="{1FB642FF-7BD8-46B7-9C8D-2C383EEAB9D6}">
      <dgm:prSet/>
      <dgm:spPr/>
      <dgm:t>
        <a:bodyPr/>
        <a:lstStyle/>
        <a:p>
          <a:endParaRPr lang="en-US"/>
        </a:p>
      </dgm:t>
    </dgm:pt>
    <dgm:pt modelId="{E7102FA7-9F9C-4BFF-9826-D0B8A690BE44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Legislative Update </a:t>
          </a:r>
        </a:p>
      </dgm:t>
    </dgm:pt>
    <dgm:pt modelId="{54F7EB8E-706E-409B-B886-4CE2EE415F94}" type="parTrans" cxnId="{88BFE2A7-A0B6-46B9-8F60-72BDA50E21D4}">
      <dgm:prSet/>
      <dgm:spPr/>
      <dgm:t>
        <a:bodyPr/>
        <a:lstStyle/>
        <a:p>
          <a:endParaRPr lang="en-US"/>
        </a:p>
      </dgm:t>
    </dgm:pt>
    <dgm:pt modelId="{6CA002B3-CF42-4806-ACFB-C2EAB0A9D64D}" type="sibTrans" cxnId="{88BFE2A7-A0B6-46B9-8F60-72BDA50E21D4}">
      <dgm:prSet/>
      <dgm:spPr/>
      <dgm:t>
        <a:bodyPr/>
        <a:lstStyle/>
        <a:p>
          <a:endParaRPr lang="en-US"/>
        </a:p>
      </dgm:t>
    </dgm:pt>
    <dgm:pt modelId="{46DF936B-069F-4196-9076-A5E3EBB1D3BC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Budget Considerations</a:t>
          </a:r>
        </a:p>
      </dgm:t>
    </dgm:pt>
    <dgm:pt modelId="{6DDAC65C-37F7-4F93-9785-386D9B1DE23F}" type="parTrans" cxnId="{29E0582B-50E1-4648-B61F-4BAD38860C7E}">
      <dgm:prSet/>
      <dgm:spPr/>
      <dgm:t>
        <a:bodyPr/>
        <a:lstStyle/>
        <a:p>
          <a:endParaRPr lang="en-US"/>
        </a:p>
      </dgm:t>
    </dgm:pt>
    <dgm:pt modelId="{0DD6B7F9-9D3B-46B6-BC67-F15B5BA51E87}" type="sibTrans" cxnId="{29E0582B-50E1-4648-B61F-4BAD38860C7E}">
      <dgm:prSet/>
      <dgm:spPr/>
      <dgm:t>
        <a:bodyPr/>
        <a:lstStyle/>
        <a:p>
          <a:endParaRPr lang="en-US"/>
        </a:p>
      </dgm:t>
    </dgm:pt>
    <dgm:pt modelId="{6F56D751-7243-4EA2-83D8-DA48E28961F5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Five-Year Financial Forecast</a:t>
          </a:r>
        </a:p>
      </dgm:t>
    </dgm:pt>
    <dgm:pt modelId="{B27587FE-423A-4CBC-A636-7B348BBD935C}" type="parTrans" cxnId="{4688432E-6A94-47CE-BF5A-FF082188C8A9}">
      <dgm:prSet/>
      <dgm:spPr/>
      <dgm:t>
        <a:bodyPr/>
        <a:lstStyle/>
        <a:p>
          <a:endParaRPr lang="en-US"/>
        </a:p>
      </dgm:t>
    </dgm:pt>
    <dgm:pt modelId="{09739E34-44F5-433D-B7D5-95B7310017CB}" type="sibTrans" cxnId="{4688432E-6A94-47CE-BF5A-FF082188C8A9}">
      <dgm:prSet/>
      <dgm:spPr/>
      <dgm:t>
        <a:bodyPr/>
        <a:lstStyle/>
        <a:p>
          <a:endParaRPr lang="en-US"/>
        </a:p>
      </dgm:t>
    </dgm:pt>
    <dgm:pt modelId="{73DD8FD5-EBB3-4BFC-A205-EC8667D8866C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Budget Preparation Guidance</a:t>
          </a:r>
        </a:p>
      </dgm:t>
    </dgm:pt>
    <dgm:pt modelId="{B4B39491-737B-4374-82C4-BFB00EF1FB2D}" type="parTrans" cxnId="{8BF706D7-769A-471E-9A8E-9CF864DE30D4}">
      <dgm:prSet/>
      <dgm:spPr/>
      <dgm:t>
        <a:bodyPr/>
        <a:lstStyle/>
        <a:p>
          <a:endParaRPr lang="en-US"/>
        </a:p>
      </dgm:t>
    </dgm:pt>
    <dgm:pt modelId="{2A129B22-6F1A-46A4-BBC7-C5F9B57423B5}" type="sibTrans" cxnId="{8BF706D7-769A-471E-9A8E-9CF864DE30D4}">
      <dgm:prSet/>
      <dgm:spPr/>
      <dgm:t>
        <a:bodyPr/>
        <a:lstStyle/>
        <a:p>
          <a:endParaRPr lang="en-US"/>
        </a:p>
      </dgm:t>
    </dgm:pt>
    <dgm:pt modelId="{103B11A0-EA28-43A3-89BA-6B5C28335B95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Budget Calendar</a:t>
          </a:r>
        </a:p>
      </dgm:t>
    </dgm:pt>
    <dgm:pt modelId="{05CAA015-BBDC-4462-8E5D-6416C008B5DA}" type="parTrans" cxnId="{8B39B3F0-A0CC-429F-B8C5-70CC5ABF0E47}">
      <dgm:prSet/>
      <dgm:spPr/>
      <dgm:t>
        <a:bodyPr/>
        <a:lstStyle/>
        <a:p>
          <a:endParaRPr lang="en-US"/>
        </a:p>
      </dgm:t>
    </dgm:pt>
    <dgm:pt modelId="{4DB5B1E0-362D-4447-A10D-3198FF66D0C2}" type="sibTrans" cxnId="{8B39B3F0-A0CC-429F-B8C5-70CC5ABF0E47}">
      <dgm:prSet/>
      <dgm:spPr/>
      <dgm:t>
        <a:bodyPr/>
        <a:lstStyle/>
        <a:p>
          <a:endParaRPr lang="en-US"/>
        </a:p>
      </dgm:t>
    </dgm:pt>
    <dgm:pt modelId="{95CC34EF-07B6-4CFC-BB3D-5D2CA0AFE1B0}">
      <dgm:prSet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Strategic Planning Effort &amp; Performance Management</a:t>
          </a:r>
        </a:p>
      </dgm:t>
    </dgm:pt>
    <dgm:pt modelId="{6E67F8C2-9952-4C87-8259-2422879EFD00}" type="parTrans" cxnId="{C1F5ABB3-C736-4208-9916-C9E2B13F8C7D}">
      <dgm:prSet/>
      <dgm:spPr/>
    </dgm:pt>
    <dgm:pt modelId="{8E976C55-77C9-4CBE-8678-F2B2B92FC982}" type="sibTrans" cxnId="{C1F5ABB3-C736-4208-9916-C9E2B13F8C7D}">
      <dgm:prSet/>
      <dgm:spPr/>
    </dgm:pt>
    <dgm:pt modelId="{F6948DFD-3289-4E03-B0ED-85FC99713D8E}" type="pres">
      <dgm:prSet presAssocID="{329F7FFB-3F00-4C3D-A07F-A8D89C843F04}" presName="linear" presStyleCnt="0">
        <dgm:presLayoutVars>
          <dgm:animLvl val="lvl"/>
          <dgm:resizeHandles val="exact"/>
        </dgm:presLayoutVars>
      </dgm:prSet>
      <dgm:spPr/>
    </dgm:pt>
    <dgm:pt modelId="{BA7D6B97-94A8-4EB5-92F7-E549B3B222A8}" type="pres">
      <dgm:prSet presAssocID="{2D9704CD-857D-4C18-978E-AD7CC568F0A4}" presName="parentText" presStyleLbl="node1" presStyleIdx="0" presStyleCnt="7" custLinFactNeighborX="-300" custLinFactNeighborY="-15914">
        <dgm:presLayoutVars>
          <dgm:chMax val="0"/>
          <dgm:bulletEnabled val="1"/>
        </dgm:presLayoutVars>
      </dgm:prSet>
      <dgm:spPr/>
    </dgm:pt>
    <dgm:pt modelId="{F7D438E9-0124-4532-87ED-C10CB975C649}" type="pres">
      <dgm:prSet presAssocID="{F2C27102-F7F3-418E-A9A8-32FE8918221B}" presName="spacer" presStyleCnt="0"/>
      <dgm:spPr/>
    </dgm:pt>
    <dgm:pt modelId="{BC9ADC9F-A147-47CF-9F42-E1E2E0062995}" type="pres">
      <dgm:prSet presAssocID="{E7102FA7-9F9C-4BFF-9826-D0B8A690BE44}" presName="parentText" presStyleLbl="node1" presStyleIdx="1" presStyleCnt="7" custFlipHor="1" custScaleX="99994">
        <dgm:presLayoutVars>
          <dgm:chMax val="0"/>
          <dgm:bulletEnabled val="1"/>
        </dgm:presLayoutVars>
      </dgm:prSet>
      <dgm:spPr/>
    </dgm:pt>
    <dgm:pt modelId="{1923AD8C-05A5-4263-8B6F-01833BA937D2}" type="pres">
      <dgm:prSet presAssocID="{6CA002B3-CF42-4806-ACFB-C2EAB0A9D64D}" presName="spacer" presStyleCnt="0"/>
      <dgm:spPr/>
    </dgm:pt>
    <dgm:pt modelId="{4D77E8DF-8FE9-4BF8-8D74-A37E4DA963FF}" type="pres">
      <dgm:prSet presAssocID="{95CC34EF-07B6-4CFC-BB3D-5D2CA0AFE1B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40C4ECD-ADC7-4E98-844A-D44C56EB91AB}" type="pres">
      <dgm:prSet presAssocID="{8E976C55-77C9-4CBE-8678-F2B2B92FC982}" presName="spacer" presStyleCnt="0"/>
      <dgm:spPr/>
    </dgm:pt>
    <dgm:pt modelId="{BC60EA08-17C4-4C32-9D89-3AF82C68DA67}" type="pres">
      <dgm:prSet presAssocID="{46DF936B-069F-4196-9076-A5E3EBB1D3B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C334A22-E2EB-42BA-A751-D864725E865D}" type="pres">
      <dgm:prSet presAssocID="{0DD6B7F9-9D3B-46B6-BC67-F15B5BA51E87}" presName="spacer" presStyleCnt="0"/>
      <dgm:spPr/>
    </dgm:pt>
    <dgm:pt modelId="{3DCE8E32-BD0B-47F8-AFB7-930B72733047}" type="pres">
      <dgm:prSet presAssocID="{6F56D751-7243-4EA2-83D8-DA48E28961F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BBB0D5A-1011-4B75-870B-8F5253F182CF}" type="pres">
      <dgm:prSet presAssocID="{09739E34-44F5-433D-B7D5-95B7310017CB}" presName="spacer" presStyleCnt="0"/>
      <dgm:spPr/>
    </dgm:pt>
    <dgm:pt modelId="{8C1BBA09-E2EA-4AE8-8E0F-320F394E256D}" type="pres">
      <dgm:prSet presAssocID="{73DD8FD5-EBB3-4BFC-A205-EC8667D8866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E331FF6-F149-4C3E-8534-33ECF3D300D1}" type="pres">
      <dgm:prSet presAssocID="{2A129B22-6F1A-46A4-BBC7-C5F9B57423B5}" presName="spacer" presStyleCnt="0"/>
      <dgm:spPr/>
    </dgm:pt>
    <dgm:pt modelId="{2E95E629-7DEA-4EA8-94E0-132987FF184D}" type="pres">
      <dgm:prSet presAssocID="{103B11A0-EA28-43A3-89BA-6B5C28335B9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3D2A514-B08E-4ED5-8265-3F433EFE9037}" type="presOf" srcId="{73DD8FD5-EBB3-4BFC-A205-EC8667D8866C}" destId="{8C1BBA09-E2EA-4AE8-8E0F-320F394E256D}" srcOrd="0" destOrd="0" presId="urn:microsoft.com/office/officeart/2005/8/layout/vList2"/>
    <dgm:cxn modelId="{DE292421-4CB1-4A93-ABE7-A7A7F5E45F36}" type="presOf" srcId="{2D9704CD-857D-4C18-978E-AD7CC568F0A4}" destId="{BA7D6B97-94A8-4EB5-92F7-E549B3B222A8}" srcOrd="0" destOrd="0" presId="urn:microsoft.com/office/officeart/2005/8/layout/vList2"/>
    <dgm:cxn modelId="{29E0582B-50E1-4648-B61F-4BAD38860C7E}" srcId="{329F7FFB-3F00-4C3D-A07F-A8D89C843F04}" destId="{46DF936B-069F-4196-9076-A5E3EBB1D3BC}" srcOrd="3" destOrd="0" parTransId="{6DDAC65C-37F7-4F93-9785-386D9B1DE23F}" sibTransId="{0DD6B7F9-9D3B-46B6-BC67-F15B5BA51E87}"/>
    <dgm:cxn modelId="{4688432E-6A94-47CE-BF5A-FF082188C8A9}" srcId="{329F7FFB-3F00-4C3D-A07F-A8D89C843F04}" destId="{6F56D751-7243-4EA2-83D8-DA48E28961F5}" srcOrd="4" destOrd="0" parTransId="{B27587FE-423A-4CBC-A636-7B348BBD935C}" sibTransId="{09739E34-44F5-433D-B7D5-95B7310017CB}"/>
    <dgm:cxn modelId="{35229330-4D5F-4383-A8A8-C04D0E616407}" type="presOf" srcId="{46DF936B-069F-4196-9076-A5E3EBB1D3BC}" destId="{BC60EA08-17C4-4C32-9D89-3AF82C68DA67}" srcOrd="0" destOrd="0" presId="urn:microsoft.com/office/officeart/2005/8/layout/vList2"/>
    <dgm:cxn modelId="{F02D743E-3761-4AFD-B032-73CD5574B432}" type="presOf" srcId="{103B11A0-EA28-43A3-89BA-6B5C28335B95}" destId="{2E95E629-7DEA-4EA8-94E0-132987FF184D}" srcOrd="0" destOrd="0" presId="urn:microsoft.com/office/officeart/2005/8/layout/vList2"/>
    <dgm:cxn modelId="{6D73E45D-724E-49B0-82CB-88235724EF11}" type="presOf" srcId="{E7102FA7-9F9C-4BFF-9826-D0B8A690BE44}" destId="{BC9ADC9F-A147-47CF-9F42-E1E2E0062995}" srcOrd="0" destOrd="0" presId="urn:microsoft.com/office/officeart/2005/8/layout/vList2"/>
    <dgm:cxn modelId="{6D75D65A-ADA7-47F2-853B-9A06EB281955}" type="presOf" srcId="{329F7FFB-3F00-4C3D-A07F-A8D89C843F04}" destId="{F6948DFD-3289-4E03-B0ED-85FC99713D8E}" srcOrd="0" destOrd="0" presId="urn:microsoft.com/office/officeart/2005/8/layout/vList2"/>
    <dgm:cxn modelId="{88BFE2A7-A0B6-46B9-8F60-72BDA50E21D4}" srcId="{329F7FFB-3F00-4C3D-A07F-A8D89C843F04}" destId="{E7102FA7-9F9C-4BFF-9826-D0B8A690BE44}" srcOrd="1" destOrd="0" parTransId="{54F7EB8E-706E-409B-B886-4CE2EE415F94}" sibTransId="{6CA002B3-CF42-4806-ACFB-C2EAB0A9D64D}"/>
    <dgm:cxn modelId="{C1F5ABB3-C736-4208-9916-C9E2B13F8C7D}" srcId="{329F7FFB-3F00-4C3D-A07F-A8D89C843F04}" destId="{95CC34EF-07B6-4CFC-BB3D-5D2CA0AFE1B0}" srcOrd="2" destOrd="0" parTransId="{6E67F8C2-9952-4C87-8259-2422879EFD00}" sibTransId="{8E976C55-77C9-4CBE-8678-F2B2B92FC982}"/>
    <dgm:cxn modelId="{648E7BC9-DEB0-448F-8D27-75844641F89A}" type="presOf" srcId="{95CC34EF-07B6-4CFC-BB3D-5D2CA0AFE1B0}" destId="{4D77E8DF-8FE9-4BF8-8D74-A37E4DA963FF}" srcOrd="0" destOrd="0" presId="urn:microsoft.com/office/officeart/2005/8/layout/vList2"/>
    <dgm:cxn modelId="{C16E5DD1-47D2-4C74-914A-769239A45596}" type="presOf" srcId="{6F56D751-7243-4EA2-83D8-DA48E28961F5}" destId="{3DCE8E32-BD0B-47F8-AFB7-930B72733047}" srcOrd="0" destOrd="0" presId="urn:microsoft.com/office/officeart/2005/8/layout/vList2"/>
    <dgm:cxn modelId="{8BF706D7-769A-471E-9A8E-9CF864DE30D4}" srcId="{329F7FFB-3F00-4C3D-A07F-A8D89C843F04}" destId="{73DD8FD5-EBB3-4BFC-A205-EC8667D8866C}" srcOrd="5" destOrd="0" parTransId="{B4B39491-737B-4374-82C4-BFB00EF1FB2D}" sibTransId="{2A129B22-6F1A-46A4-BBC7-C5F9B57423B5}"/>
    <dgm:cxn modelId="{8B39B3F0-A0CC-429F-B8C5-70CC5ABF0E47}" srcId="{329F7FFB-3F00-4C3D-A07F-A8D89C843F04}" destId="{103B11A0-EA28-43A3-89BA-6B5C28335B95}" srcOrd="6" destOrd="0" parTransId="{05CAA015-BBDC-4462-8E5D-6416C008B5DA}" sibTransId="{4DB5B1E0-362D-4447-A10D-3198FF66D0C2}"/>
    <dgm:cxn modelId="{1FB642FF-7BD8-46B7-9C8D-2C383EEAB9D6}" srcId="{329F7FFB-3F00-4C3D-A07F-A8D89C843F04}" destId="{2D9704CD-857D-4C18-978E-AD7CC568F0A4}" srcOrd="0" destOrd="0" parTransId="{2B45AC0E-CB98-4E9E-AD36-BDEBF77B1A0B}" sibTransId="{F2C27102-F7F3-418E-A9A8-32FE8918221B}"/>
    <dgm:cxn modelId="{1660E52A-029A-47B3-9592-C0350D0803AE}" type="presParOf" srcId="{F6948DFD-3289-4E03-B0ED-85FC99713D8E}" destId="{BA7D6B97-94A8-4EB5-92F7-E549B3B222A8}" srcOrd="0" destOrd="0" presId="urn:microsoft.com/office/officeart/2005/8/layout/vList2"/>
    <dgm:cxn modelId="{BABC2769-B856-421F-A789-3FB64D3A3877}" type="presParOf" srcId="{F6948DFD-3289-4E03-B0ED-85FC99713D8E}" destId="{F7D438E9-0124-4532-87ED-C10CB975C649}" srcOrd="1" destOrd="0" presId="urn:microsoft.com/office/officeart/2005/8/layout/vList2"/>
    <dgm:cxn modelId="{5855B76B-B745-40DA-BB5A-6B38895E6DAB}" type="presParOf" srcId="{F6948DFD-3289-4E03-B0ED-85FC99713D8E}" destId="{BC9ADC9F-A147-47CF-9F42-E1E2E0062995}" srcOrd="2" destOrd="0" presId="urn:microsoft.com/office/officeart/2005/8/layout/vList2"/>
    <dgm:cxn modelId="{154F537A-36C0-4E86-9C8B-17FA32DB4F31}" type="presParOf" srcId="{F6948DFD-3289-4E03-B0ED-85FC99713D8E}" destId="{1923AD8C-05A5-4263-8B6F-01833BA937D2}" srcOrd="3" destOrd="0" presId="urn:microsoft.com/office/officeart/2005/8/layout/vList2"/>
    <dgm:cxn modelId="{E285CE65-60A0-4834-9977-DC7E58111832}" type="presParOf" srcId="{F6948DFD-3289-4E03-B0ED-85FC99713D8E}" destId="{4D77E8DF-8FE9-4BF8-8D74-A37E4DA963FF}" srcOrd="4" destOrd="0" presId="urn:microsoft.com/office/officeart/2005/8/layout/vList2"/>
    <dgm:cxn modelId="{F37B605A-1720-4CEF-8AE1-80CD6701A787}" type="presParOf" srcId="{F6948DFD-3289-4E03-B0ED-85FC99713D8E}" destId="{D40C4ECD-ADC7-4E98-844A-D44C56EB91AB}" srcOrd="5" destOrd="0" presId="urn:microsoft.com/office/officeart/2005/8/layout/vList2"/>
    <dgm:cxn modelId="{16813F40-5ED5-44BD-A934-52B0A0C759DF}" type="presParOf" srcId="{F6948DFD-3289-4E03-B0ED-85FC99713D8E}" destId="{BC60EA08-17C4-4C32-9D89-3AF82C68DA67}" srcOrd="6" destOrd="0" presId="urn:microsoft.com/office/officeart/2005/8/layout/vList2"/>
    <dgm:cxn modelId="{EDEAC051-B87F-4A9A-8484-EFE444E100D0}" type="presParOf" srcId="{F6948DFD-3289-4E03-B0ED-85FC99713D8E}" destId="{BC334A22-E2EB-42BA-A751-D864725E865D}" srcOrd="7" destOrd="0" presId="urn:microsoft.com/office/officeart/2005/8/layout/vList2"/>
    <dgm:cxn modelId="{D34709D4-D2C3-4458-B398-77843FA6F257}" type="presParOf" srcId="{F6948DFD-3289-4E03-B0ED-85FC99713D8E}" destId="{3DCE8E32-BD0B-47F8-AFB7-930B72733047}" srcOrd="8" destOrd="0" presId="urn:microsoft.com/office/officeart/2005/8/layout/vList2"/>
    <dgm:cxn modelId="{7C0D530A-A399-445C-B957-11096580464B}" type="presParOf" srcId="{F6948DFD-3289-4E03-B0ED-85FC99713D8E}" destId="{CBBB0D5A-1011-4B75-870B-8F5253F182CF}" srcOrd="9" destOrd="0" presId="urn:microsoft.com/office/officeart/2005/8/layout/vList2"/>
    <dgm:cxn modelId="{CBDC6C34-AAE1-4A8E-BD8E-C406BB1D0538}" type="presParOf" srcId="{F6948DFD-3289-4E03-B0ED-85FC99713D8E}" destId="{8C1BBA09-E2EA-4AE8-8E0F-320F394E256D}" srcOrd="10" destOrd="0" presId="urn:microsoft.com/office/officeart/2005/8/layout/vList2"/>
    <dgm:cxn modelId="{707178BF-1C66-42F4-84F5-E1D208402AD5}" type="presParOf" srcId="{F6948DFD-3289-4E03-B0ED-85FC99713D8E}" destId="{1E331FF6-F149-4C3E-8534-33ECF3D300D1}" srcOrd="11" destOrd="0" presId="urn:microsoft.com/office/officeart/2005/8/layout/vList2"/>
    <dgm:cxn modelId="{717E51FE-433C-458A-85EF-DFA75CA6325B}" type="presParOf" srcId="{F6948DFD-3289-4E03-B0ED-85FC99713D8E}" destId="{2E95E629-7DEA-4EA8-94E0-132987FF184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7B5A7-1012-4E87-9ECF-D6682E386B11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B76F1E-F77C-49D3-A1E8-83297CF62AD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Aptos" panose="020B0004020202020204" pitchFamily="34" charset="0"/>
            </a:rPr>
            <a:t>Commissioners Court Strategic Planning Committee met throughout 2023 and reviewed the factor maps, strategies, and metrics related to the County’s seven strategic goals.</a:t>
          </a:r>
          <a:endParaRPr lang="en-US" dirty="0">
            <a:latin typeface="Aptos" panose="020B0004020202020204" pitchFamily="34" charset="0"/>
          </a:endParaRPr>
        </a:p>
      </dgm:t>
    </dgm:pt>
    <dgm:pt modelId="{6A809B1A-8217-4FD6-A2EB-6D025A44029A}" type="parTrans" cxnId="{CF8870B3-AB49-4FC7-B04A-0BF1FEFF3BC5}">
      <dgm:prSet/>
      <dgm:spPr/>
      <dgm:t>
        <a:bodyPr/>
        <a:lstStyle/>
        <a:p>
          <a:endParaRPr lang="en-US"/>
        </a:p>
      </dgm:t>
    </dgm:pt>
    <dgm:pt modelId="{0034381F-8E12-442D-BE79-4B6D764EB1D2}" type="sibTrans" cxnId="{CF8870B3-AB49-4FC7-B04A-0BF1FEFF3BC5}">
      <dgm:prSet/>
      <dgm:spPr/>
      <dgm:t>
        <a:bodyPr/>
        <a:lstStyle/>
        <a:p>
          <a:endParaRPr lang="en-US"/>
        </a:p>
      </dgm:t>
    </dgm:pt>
    <dgm:pt modelId="{59D59EE0-5085-4C63-B4F3-D2789DF849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Aptos" panose="020B0004020202020204" pitchFamily="34" charset="0"/>
            </a:rPr>
            <a:t>Staff will work to synthesize feedback gathered through these meetings and develop an implementation strategy, including timelines and priorities. Steps include:</a:t>
          </a:r>
          <a:endParaRPr lang="en-US" dirty="0">
            <a:latin typeface="Aptos" panose="020B0004020202020204" pitchFamily="34" charset="0"/>
          </a:endParaRPr>
        </a:p>
      </dgm:t>
    </dgm:pt>
    <dgm:pt modelId="{15311C83-32D3-4D00-B05D-59737D389975}" type="parTrans" cxnId="{E1194527-D332-4244-BFAA-8328730D3880}">
      <dgm:prSet/>
      <dgm:spPr/>
      <dgm:t>
        <a:bodyPr/>
        <a:lstStyle/>
        <a:p>
          <a:endParaRPr lang="en-US"/>
        </a:p>
      </dgm:t>
    </dgm:pt>
    <dgm:pt modelId="{F6B93478-FD1F-4621-9B6C-DEE86EFC363B}" type="sibTrans" cxnId="{E1194527-D332-4244-BFAA-8328730D3880}">
      <dgm:prSet/>
      <dgm:spPr/>
      <dgm:t>
        <a:bodyPr/>
        <a:lstStyle/>
        <a:p>
          <a:endParaRPr lang="en-US"/>
        </a:p>
      </dgm:t>
    </dgm:pt>
    <dgm:pt modelId="{5F572EF3-42EB-47D3-8EDF-07A9EA40889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baseline="0">
              <a:latin typeface="Aptos" panose="020B0004020202020204" pitchFamily="34" charset="0"/>
            </a:rPr>
            <a:t>Ranking strategic goals </a:t>
          </a:r>
          <a:endParaRPr lang="en-US" dirty="0">
            <a:latin typeface="Aptos" panose="020B0004020202020204" pitchFamily="34" charset="0"/>
          </a:endParaRPr>
        </a:p>
      </dgm:t>
    </dgm:pt>
    <dgm:pt modelId="{824256BC-D4AE-4B3F-AC19-E993ECD75D98}" type="parTrans" cxnId="{F8C13DBE-D018-49C6-A75A-E4B4B3F7993F}">
      <dgm:prSet/>
      <dgm:spPr/>
      <dgm:t>
        <a:bodyPr/>
        <a:lstStyle/>
        <a:p>
          <a:endParaRPr lang="en-US"/>
        </a:p>
      </dgm:t>
    </dgm:pt>
    <dgm:pt modelId="{F01295E9-9A56-4B32-8C6C-2AB3B6AAB24E}" type="sibTrans" cxnId="{F8C13DBE-D018-49C6-A75A-E4B4B3F7993F}">
      <dgm:prSet/>
      <dgm:spPr/>
      <dgm:t>
        <a:bodyPr/>
        <a:lstStyle/>
        <a:p>
          <a:endParaRPr lang="en-US"/>
        </a:p>
      </dgm:t>
    </dgm:pt>
    <dgm:pt modelId="{231C10CF-6CCD-4A83-A780-D2BF2148948A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baseline="0">
              <a:latin typeface="Aptos" panose="020B0004020202020204" pitchFamily="34" charset="0"/>
            </a:rPr>
            <a:t>Confirming program alignments to strategies and goals </a:t>
          </a:r>
          <a:endParaRPr lang="en-US" dirty="0">
            <a:latin typeface="Aptos" panose="020B0004020202020204" pitchFamily="34" charset="0"/>
          </a:endParaRPr>
        </a:p>
      </dgm:t>
    </dgm:pt>
    <dgm:pt modelId="{4C0F945D-5467-4DC3-A6B2-A74200099E23}" type="parTrans" cxnId="{CA4AFEC1-8090-4EDD-9010-2C96442B2FFE}">
      <dgm:prSet/>
      <dgm:spPr/>
      <dgm:t>
        <a:bodyPr/>
        <a:lstStyle/>
        <a:p>
          <a:endParaRPr lang="en-US"/>
        </a:p>
      </dgm:t>
    </dgm:pt>
    <dgm:pt modelId="{84C8BBC3-0BE9-44C4-9A69-C4E54D09B712}" type="sibTrans" cxnId="{CA4AFEC1-8090-4EDD-9010-2C96442B2FFE}">
      <dgm:prSet/>
      <dgm:spPr/>
      <dgm:t>
        <a:bodyPr/>
        <a:lstStyle/>
        <a:p>
          <a:endParaRPr lang="en-US"/>
        </a:p>
      </dgm:t>
    </dgm:pt>
    <dgm:pt modelId="{2F8A6E45-E9A7-441B-946C-8FDD2720B9E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baseline="0">
              <a:latin typeface="Aptos" panose="020B0004020202020204" pitchFamily="34" charset="0"/>
            </a:rPr>
            <a:t>Working with County teams of subject matter experts to crosswalk all the strategic goals and strategies with major County programs, initiatives, and plans</a:t>
          </a:r>
          <a:endParaRPr lang="en-US" dirty="0">
            <a:latin typeface="Aptos" panose="020B0004020202020204" pitchFamily="34" charset="0"/>
          </a:endParaRPr>
        </a:p>
      </dgm:t>
    </dgm:pt>
    <dgm:pt modelId="{09DC3324-ABEA-4573-B8B7-C3C80EEFE578}" type="parTrans" cxnId="{9C5E70BC-A4C2-430A-9599-D74095B5EEF0}">
      <dgm:prSet/>
      <dgm:spPr/>
      <dgm:t>
        <a:bodyPr/>
        <a:lstStyle/>
        <a:p>
          <a:endParaRPr lang="en-US"/>
        </a:p>
      </dgm:t>
    </dgm:pt>
    <dgm:pt modelId="{DF3F4E08-469B-41FF-AA84-6E37B826020E}" type="sibTrans" cxnId="{9C5E70BC-A4C2-430A-9599-D74095B5EEF0}">
      <dgm:prSet/>
      <dgm:spPr/>
      <dgm:t>
        <a:bodyPr/>
        <a:lstStyle/>
        <a:p>
          <a:endParaRPr lang="en-US"/>
        </a:p>
      </dgm:t>
    </dgm:pt>
    <dgm:pt modelId="{291A10C8-2AC6-400F-B6F9-192E168CBC72}" type="pres">
      <dgm:prSet presAssocID="{1D27B5A7-1012-4E87-9ECF-D6682E386B11}" presName="Name0" presStyleCnt="0">
        <dgm:presLayoutVars>
          <dgm:dir/>
          <dgm:animLvl val="lvl"/>
          <dgm:resizeHandles val="exact"/>
        </dgm:presLayoutVars>
      </dgm:prSet>
      <dgm:spPr/>
    </dgm:pt>
    <dgm:pt modelId="{07525C09-ECEF-4653-99BB-C9B67EA5738A}" type="pres">
      <dgm:prSet presAssocID="{59D59EE0-5085-4C63-B4F3-D2789DF84914}" presName="boxAndChildren" presStyleCnt="0"/>
      <dgm:spPr/>
    </dgm:pt>
    <dgm:pt modelId="{52C2746F-E58B-4FE3-B240-141E3024866A}" type="pres">
      <dgm:prSet presAssocID="{59D59EE0-5085-4C63-B4F3-D2789DF84914}" presName="parentTextBox" presStyleLbl="node1" presStyleIdx="0" presStyleCnt="2"/>
      <dgm:spPr/>
    </dgm:pt>
    <dgm:pt modelId="{CFFD61F8-ABE4-4CD7-8BAF-F40BEF84058D}" type="pres">
      <dgm:prSet presAssocID="{59D59EE0-5085-4C63-B4F3-D2789DF84914}" presName="entireBox" presStyleLbl="node1" presStyleIdx="0" presStyleCnt="2"/>
      <dgm:spPr/>
    </dgm:pt>
    <dgm:pt modelId="{931BF5E7-4290-422A-9E56-BE95E69642EA}" type="pres">
      <dgm:prSet presAssocID="{59D59EE0-5085-4C63-B4F3-D2789DF84914}" presName="descendantBox" presStyleCnt="0"/>
      <dgm:spPr/>
    </dgm:pt>
    <dgm:pt modelId="{D9338157-376D-4408-A206-5C95C33D1FE5}" type="pres">
      <dgm:prSet presAssocID="{5F572EF3-42EB-47D3-8EDF-07A9EA40889C}" presName="childTextBox" presStyleLbl="fgAccFollowNode1" presStyleIdx="0" presStyleCnt="3">
        <dgm:presLayoutVars>
          <dgm:bulletEnabled val="1"/>
        </dgm:presLayoutVars>
      </dgm:prSet>
      <dgm:spPr/>
    </dgm:pt>
    <dgm:pt modelId="{9099DA4A-D964-48D5-921A-CD8B1C8267D6}" type="pres">
      <dgm:prSet presAssocID="{231C10CF-6CCD-4A83-A780-D2BF2148948A}" presName="childTextBox" presStyleLbl="fgAccFollowNode1" presStyleIdx="1" presStyleCnt="3">
        <dgm:presLayoutVars>
          <dgm:bulletEnabled val="1"/>
        </dgm:presLayoutVars>
      </dgm:prSet>
      <dgm:spPr/>
    </dgm:pt>
    <dgm:pt modelId="{01A6D410-F0AC-47BA-9361-74EA50A7438B}" type="pres">
      <dgm:prSet presAssocID="{2F8A6E45-E9A7-441B-946C-8FDD2720B9EE}" presName="childTextBox" presStyleLbl="fgAccFollowNode1" presStyleIdx="2" presStyleCnt="3">
        <dgm:presLayoutVars>
          <dgm:bulletEnabled val="1"/>
        </dgm:presLayoutVars>
      </dgm:prSet>
      <dgm:spPr/>
    </dgm:pt>
    <dgm:pt modelId="{2641AE50-172B-4143-8E71-62A626E84879}" type="pres">
      <dgm:prSet presAssocID="{0034381F-8E12-442D-BE79-4B6D764EB1D2}" presName="sp" presStyleCnt="0"/>
      <dgm:spPr/>
    </dgm:pt>
    <dgm:pt modelId="{4B7DD33E-77A6-4F63-9496-DC312484EDC2}" type="pres">
      <dgm:prSet presAssocID="{F4B76F1E-F77C-49D3-A1E8-83297CF62AD7}" presName="arrowAndChildren" presStyleCnt="0"/>
      <dgm:spPr/>
    </dgm:pt>
    <dgm:pt modelId="{B984E0C0-FA24-462F-8722-D1AE3DE0BFF9}" type="pres">
      <dgm:prSet presAssocID="{F4B76F1E-F77C-49D3-A1E8-83297CF62AD7}" presName="parentTextArrow" presStyleLbl="node1" presStyleIdx="1" presStyleCnt="2"/>
      <dgm:spPr/>
    </dgm:pt>
  </dgm:ptLst>
  <dgm:cxnLst>
    <dgm:cxn modelId="{F5CF7516-2C5C-49F7-9AAE-CC5D60F70253}" type="presOf" srcId="{231C10CF-6CCD-4A83-A780-D2BF2148948A}" destId="{9099DA4A-D964-48D5-921A-CD8B1C8267D6}" srcOrd="0" destOrd="0" presId="urn:microsoft.com/office/officeart/2005/8/layout/process4"/>
    <dgm:cxn modelId="{E1194527-D332-4244-BFAA-8328730D3880}" srcId="{1D27B5A7-1012-4E87-9ECF-D6682E386B11}" destId="{59D59EE0-5085-4C63-B4F3-D2789DF84914}" srcOrd="1" destOrd="0" parTransId="{15311C83-32D3-4D00-B05D-59737D389975}" sibTransId="{F6B93478-FD1F-4621-9B6C-DEE86EFC363B}"/>
    <dgm:cxn modelId="{87918583-3B10-4E0F-A2CD-6D9E118F447D}" type="presOf" srcId="{59D59EE0-5085-4C63-B4F3-D2789DF84914}" destId="{CFFD61F8-ABE4-4CD7-8BAF-F40BEF84058D}" srcOrd="1" destOrd="0" presId="urn:microsoft.com/office/officeart/2005/8/layout/process4"/>
    <dgm:cxn modelId="{EF6A4485-069B-4714-870C-7BD28F9A0308}" type="presOf" srcId="{59D59EE0-5085-4C63-B4F3-D2789DF84914}" destId="{52C2746F-E58B-4FE3-B240-141E3024866A}" srcOrd="0" destOrd="0" presId="urn:microsoft.com/office/officeart/2005/8/layout/process4"/>
    <dgm:cxn modelId="{CF8870B3-AB49-4FC7-B04A-0BF1FEFF3BC5}" srcId="{1D27B5A7-1012-4E87-9ECF-D6682E386B11}" destId="{F4B76F1E-F77C-49D3-A1E8-83297CF62AD7}" srcOrd="0" destOrd="0" parTransId="{6A809B1A-8217-4FD6-A2EB-6D025A44029A}" sibTransId="{0034381F-8E12-442D-BE79-4B6D764EB1D2}"/>
    <dgm:cxn modelId="{9C5E70BC-A4C2-430A-9599-D74095B5EEF0}" srcId="{59D59EE0-5085-4C63-B4F3-D2789DF84914}" destId="{2F8A6E45-E9A7-441B-946C-8FDD2720B9EE}" srcOrd="2" destOrd="0" parTransId="{09DC3324-ABEA-4573-B8B7-C3C80EEFE578}" sibTransId="{DF3F4E08-469B-41FF-AA84-6E37B826020E}"/>
    <dgm:cxn modelId="{F8C13DBE-D018-49C6-A75A-E4B4B3F7993F}" srcId="{59D59EE0-5085-4C63-B4F3-D2789DF84914}" destId="{5F572EF3-42EB-47D3-8EDF-07A9EA40889C}" srcOrd="0" destOrd="0" parTransId="{824256BC-D4AE-4B3F-AC19-E993ECD75D98}" sibTransId="{F01295E9-9A56-4B32-8C6C-2AB3B6AAB24E}"/>
    <dgm:cxn modelId="{CA4AFEC1-8090-4EDD-9010-2C96442B2FFE}" srcId="{59D59EE0-5085-4C63-B4F3-D2789DF84914}" destId="{231C10CF-6CCD-4A83-A780-D2BF2148948A}" srcOrd="1" destOrd="0" parTransId="{4C0F945D-5467-4DC3-A6B2-A74200099E23}" sibTransId="{84C8BBC3-0BE9-44C4-9A69-C4E54D09B712}"/>
    <dgm:cxn modelId="{1F2377C3-DC0C-43E8-906F-109E5B5FC88B}" type="presOf" srcId="{1D27B5A7-1012-4E87-9ECF-D6682E386B11}" destId="{291A10C8-2AC6-400F-B6F9-192E168CBC72}" srcOrd="0" destOrd="0" presId="urn:microsoft.com/office/officeart/2005/8/layout/process4"/>
    <dgm:cxn modelId="{574C94C3-F536-427A-A611-D15E275DDBAA}" type="presOf" srcId="{5F572EF3-42EB-47D3-8EDF-07A9EA40889C}" destId="{D9338157-376D-4408-A206-5C95C33D1FE5}" srcOrd="0" destOrd="0" presId="urn:microsoft.com/office/officeart/2005/8/layout/process4"/>
    <dgm:cxn modelId="{ADA9A8DB-FACB-4F9C-B3E1-2CF11E61B3F6}" type="presOf" srcId="{F4B76F1E-F77C-49D3-A1E8-83297CF62AD7}" destId="{B984E0C0-FA24-462F-8722-D1AE3DE0BFF9}" srcOrd="0" destOrd="0" presId="urn:microsoft.com/office/officeart/2005/8/layout/process4"/>
    <dgm:cxn modelId="{41A318F1-D2B8-4600-ABD8-AA9B2D804724}" type="presOf" srcId="{2F8A6E45-E9A7-441B-946C-8FDD2720B9EE}" destId="{01A6D410-F0AC-47BA-9361-74EA50A7438B}" srcOrd="0" destOrd="0" presId="urn:microsoft.com/office/officeart/2005/8/layout/process4"/>
    <dgm:cxn modelId="{45427478-82C3-48D8-9708-95B73CEE085B}" type="presParOf" srcId="{291A10C8-2AC6-400F-B6F9-192E168CBC72}" destId="{07525C09-ECEF-4653-99BB-C9B67EA5738A}" srcOrd="0" destOrd="0" presId="urn:microsoft.com/office/officeart/2005/8/layout/process4"/>
    <dgm:cxn modelId="{86158CBA-F0B2-48F0-95CB-60294FA7527B}" type="presParOf" srcId="{07525C09-ECEF-4653-99BB-C9B67EA5738A}" destId="{52C2746F-E58B-4FE3-B240-141E3024866A}" srcOrd="0" destOrd="0" presId="urn:microsoft.com/office/officeart/2005/8/layout/process4"/>
    <dgm:cxn modelId="{E4208B5C-B1F5-4344-AEB6-194A53A6BFC5}" type="presParOf" srcId="{07525C09-ECEF-4653-99BB-C9B67EA5738A}" destId="{CFFD61F8-ABE4-4CD7-8BAF-F40BEF84058D}" srcOrd="1" destOrd="0" presId="urn:microsoft.com/office/officeart/2005/8/layout/process4"/>
    <dgm:cxn modelId="{8875B510-564E-4EEF-B400-E850BA79DAA0}" type="presParOf" srcId="{07525C09-ECEF-4653-99BB-C9B67EA5738A}" destId="{931BF5E7-4290-422A-9E56-BE95E69642EA}" srcOrd="2" destOrd="0" presId="urn:microsoft.com/office/officeart/2005/8/layout/process4"/>
    <dgm:cxn modelId="{C6144833-5E2D-49E5-8F90-B85F36559D0A}" type="presParOf" srcId="{931BF5E7-4290-422A-9E56-BE95E69642EA}" destId="{D9338157-376D-4408-A206-5C95C33D1FE5}" srcOrd="0" destOrd="0" presId="urn:microsoft.com/office/officeart/2005/8/layout/process4"/>
    <dgm:cxn modelId="{0D1F72E0-8C4B-4AA4-AB3C-475FF82352AC}" type="presParOf" srcId="{931BF5E7-4290-422A-9E56-BE95E69642EA}" destId="{9099DA4A-D964-48D5-921A-CD8B1C8267D6}" srcOrd="1" destOrd="0" presId="urn:microsoft.com/office/officeart/2005/8/layout/process4"/>
    <dgm:cxn modelId="{90756416-9FD6-4FB6-875A-F200D82DE1BA}" type="presParOf" srcId="{931BF5E7-4290-422A-9E56-BE95E69642EA}" destId="{01A6D410-F0AC-47BA-9361-74EA50A7438B}" srcOrd="2" destOrd="0" presId="urn:microsoft.com/office/officeart/2005/8/layout/process4"/>
    <dgm:cxn modelId="{B254A626-C240-41C4-9A0A-6623E8EBDBC1}" type="presParOf" srcId="{291A10C8-2AC6-400F-B6F9-192E168CBC72}" destId="{2641AE50-172B-4143-8E71-62A626E84879}" srcOrd="1" destOrd="0" presId="urn:microsoft.com/office/officeart/2005/8/layout/process4"/>
    <dgm:cxn modelId="{3E90B63E-A04B-44A9-923E-DD898159F77C}" type="presParOf" srcId="{291A10C8-2AC6-400F-B6F9-192E168CBC72}" destId="{4B7DD33E-77A6-4F63-9496-DC312484EDC2}" srcOrd="2" destOrd="0" presId="urn:microsoft.com/office/officeart/2005/8/layout/process4"/>
    <dgm:cxn modelId="{7AF19480-ED72-41C3-8130-C588E3814AAC}" type="presParOf" srcId="{4B7DD33E-77A6-4F63-9496-DC312484EDC2}" destId="{B984E0C0-FA24-462F-8722-D1AE3DE0BFF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0B5DDF-89E7-472F-AC8A-FD0F27CE90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36588B-8F28-42F7-B7D2-0C09973AF2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Aptos" panose="020B0004020202020204" pitchFamily="34" charset="0"/>
            </a:rPr>
            <a:t>FY 2025 Preliminary Budget departmental analysis and budget request recommendations will be published on the PBO website.</a:t>
          </a:r>
          <a:endParaRPr lang="en-US" dirty="0">
            <a:latin typeface="Aptos" panose="020B0004020202020204" pitchFamily="34" charset="0"/>
          </a:endParaRPr>
        </a:p>
      </dgm:t>
    </dgm:pt>
    <dgm:pt modelId="{E478C5D4-FD4A-49F2-B247-41180E979E07}" type="parTrans" cxnId="{01B42508-3855-4C10-A9C8-4679C6231F63}">
      <dgm:prSet/>
      <dgm:spPr/>
      <dgm:t>
        <a:bodyPr/>
        <a:lstStyle/>
        <a:p>
          <a:endParaRPr lang="en-US"/>
        </a:p>
      </dgm:t>
    </dgm:pt>
    <dgm:pt modelId="{2CA0F3F5-13B7-4E16-8FC3-0FE927FF06BB}" type="sibTrans" cxnId="{01B42508-3855-4C10-A9C8-4679C6231F63}">
      <dgm:prSet/>
      <dgm:spPr/>
      <dgm:t>
        <a:bodyPr/>
        <a:lstStyle/>
        <a:p>
          <a:endParaRPr lang="en-US"/>
        </a:p>
      </dgm:t>
    </dgm:pt>
    <dgm:pt modelId="{A3FD76F8-4B70-4685-B26C-7E20F624F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Aptos" panose="020B0004020202020204" pitchFamily="34" charset="0"/>
            </a:rPr>
            <a:t>The FY 2025 Adopted Budget will include a new volume “Volume IV: Performance Management” for all departmental performance measures</a:t>
          </a:r>
          <a:r>
            <a:rPr lang="en-US" b="0" i="0" baseline="0" dirty="0"/>
            <a:t>. </a:t>
          </a:r>
          <a:endParaRPr lang="en-US" dirty="0"/>
        </a:p>
      </dgm:t>
    </dgm:pt>
    <dgm:pt modelId="{18738F96-FA61-40A7-B49B-F48443127C16}" type="parTrans" cxnId="{2A1DE3D0-0F0E-4DC4-AE2F-14D7ADCFE708}">
      <dgm:prSet/>
      <dgm:spPr/>
      <dgm:t>
        <a:bodyPr/>
        <a:lstStyle/>
        <a:p>
          <a:endParaRPr lang="en-US"/>
        </a:p>
      </dgm:t>
    </dgm:pt>
    <dgm:pt modelId="{E6E1B88C-BE30-4905-B069-13325F8A1B57}" type="sibTrans" cxnId="{2A1DE3D0-0F0E-4DC4-AE2F-14D7ADCFE708}">
      <dgm:prSet/>
      <dgm:spPr/>
      <dgm:t>
        <a:bodyPr/>
        <a:lstStyle/>
        <a:p>
          <a:endParaRPr lang="en-US"/>
        </a:p>
      </dgm:t>
    </dgm:pt>
    <dgm:pt modelId="{2C3A8197-DC2B-4386-B6F5-F620CD2DD8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>
              <a:latin typeface="Aptos" panose="020B0004020202020204" pitchFamily="34" charset="0"/>
            </a:rPr>
            <a:t>PBO will work with offices and departments on linking key performance measures to the Strategic Plan, once adopted.</a:t>
          </a:r>
          <a:endParaRPr lang="en-US" dirty="0">
            <a:latin typeface="Aptos" panose="020B0004020202020204" pitchFamily="34" charset="0"/>
          </a:endParaRPr>
        </a:p>
      </dgm:t>
    </dgm:pt>
    <dgm:pt modelId="{0E5FC4C4-DC04-45E0-81C0-EBE5AA5FFF95}" type="parTrans" cxnId="{83B39407-CDC6-421D-A3CC-9B609A05D6C4}">
      <dgm:prSet/>
      <dgm:spPr/>
      <dgm:t>
        <a:bodyPr/>
        <a:lstStyle/>
        <a:p>
          <a:endParaRPr lang="en-US"/>
        </a:p>
      </dgm:t>
    </dgm:pt>
    <dgm:pt modelId="{65E32983-C97E-4367-81DE-9E02E9E51902}" type="sibTrans" cxnId="{83B39407-CDC6-421D-A3CC-9B609A05D6C4}">
      <dgm:prSet/>
      <dgm:spPr/>
      <dgm:t>
        <a:bodyPr/>
        <a:lstStyle/>
        <a:p>
          <a:endParaRPr lang="en-US"/>
        </a:p>
      </dgm:t>
    </dgm:pt>
    <dgm:pt modelId="{BD4A1F6A-31AB-44D7-ABDC-9F4DA2E6E76F}" type="pres">
      <dgm:prSet presAssocID="{F20B5DDF-89E7-472F-AC8A-FD0F27CE9037}" presName="root" presStyleCnt="0">
        <dgm:presLayoutVars>
          <dgm:dir/>
          <dgm:resizeHandles val="exact"/>
        </dgm:presLayoutVars>
      </dgm:prSet>
      <dgm:spPr/>
    </dgm:pt>
    <dgm:pt modelId="{038292AA-68F8-46EE-AAAB-6211B51CEAE2}" type="pres">
      <dgm:prSet presAssocID="{4936588B-8F28-42F7-B7D2-0C09973AF209}" presName="compNode" presStyleCnt="0"/>
      <dgm:spPr/>
    </dgm:pt>
    <dgm:pt modelId="{800D028F-DD64-41D3-8C27-354415FB8403}" type="pres">
      <dgm:prSet presAssocID="{4936588B-8F28-42F7-B7D2-0C09973AF209}" presName="bgRect" presStyleLbl="bgShp" presStyleIdx="0" presStyleCnt="3"/>
      <dgm:spPr/>
    </dgm:pt>
    <dgm:pt modelId="{CEADE6F1-4B9F-4810-A39C-1D8A971FC831}" type="pres">
      <dgm:prSet presAssocID="{4936588B-8F28-42F7-B7D2-0C09973AF2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515E38A-4D52-491C-86AC-42CF887D69EF}" type="pres">
      <dgm:prSet presAssocID="{4936588B-8F28-42F7-B7D2-0C09973AF209}" presName="spaceRect" presStyleCnt="0"/>
      <dgm:spPr/>
    </dgm:pt>
    <dgm:pt modelId="{18E6C969-D3A1-46A0-BBD1-B059834A89D3}" type="pres">
      <dgm:prSet presAssocID="{4936588B-8F28-42F7-B7D2-0C09973AF209}" presName="parTx" presStyleLbl="revTx" presStyleIdx="0" presStyleCnt="3">
        <dgm:presLayoutVars>
          <dgm:chMax val="0"/>
          <dgm:chPref val="0"/>
        </dgm:presLayoutVars>
      </dgm:prSet>
      <dgm:spPr/>
    </dgm:pt>
    <dgm:pt modelId="{5E27685D-B5EA-4795-9A8E-1B218A70533F}" type="pres">
      <dgm:prSet presAssocID="{2CA0F3F5-13B7-4E16-8FC3-0FE927FF06BB}" presName="sibTrans" presStyleCnt="0"/>
      <dgm:spPr/>
    </dgm:pt>
    <dgm:pt modelId="{672BBD7F-B127-437C-96B1-5D5A69E70820}" type="pres">
      <dgm:prSet presAssocID="{A3FD76F8-4B70-4685-B26C-7E20F624F217}" presName="compNode" presStyleCnt="0"/>
      <dgm:spPr/>
    </dgm:pt>
    <dgm:pt modelId="{61047F97-FE1B-41A0-A956-643783DCE085}" type="pres">
      <dgm:prSet presAssocID="{A3FD76F8-4B70-4685-B26C-7E20F624F217}" presName="bgRect" presStyleLbl="bgShp" presStyleIdx="1" presStyleCnt="3"/>
      <dgm:spPr/>
    </dgm:pt>
    <dgm:pt modelId="{6A440728-3350-415C-B501-33290C831967}" type="pres">
      <dgm:prSet presAssocID="{A3FD76F8-4B70-4685-B26C-7E20F624F21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2953CB8-6D02-42D2-8459-4FC060B29CD1}" type="pres">
      <dgm:prSet presAssocID="{A3FD76F8-4B70-4685-B26C-7E20F624F217}" presName="spaceRect" presStyleCnt="0"/>
      <dgm:spPr/>
    </dgm:pt>
    <dgm:pt modelId="{7F58D2F2-8D4A-46AE-9D43-A059F27E8F9A}" type="pres">
      <dgm:prSet presAssocID="{A3FD76F8-4B70-4685-B26C-7E20F624F217}" presName="parTx" presStyleLbl="revTx" presStyleIdx="1" presStyleCnt="3">
        <dgm:presLayoutVars>
          <dgm:chMax val="0"/>
          <dgm:chPref val="0"/>
        </dgm:presLayoutVars>
      </dgm:prSet>
      <dgm:spPr/>
    </dgm:pt>
    <dgm:pt modelId="{2BCE801D-62BB-46B2-B76B-8F3DB2B9DEC2}" type="pres">
      <dgm:prSet presAssocID="{E6E1B88C-BE30-4905-B069-13325F8A1B57}" presName="sibTrans" presStyleCnt="0"/>
      <dgm:spPr/>
    </dgm:pt>
    <dgm:pt modelId="{389AE48D-3252-4F51-97C3-EDDF83D89C67}" type="pres">
      <dgm:prSet presAssocID="{2C3A8197-DC2B-4386-B6F5-F620CD2DD83C}" presName="compNode" presStyleCnt="0"/>
      <dgm:spPr/>
    </dgm:pt>
    <dgm:pt modelId="{2C959466-455F-4181-90F3-60A79F56FC63}" type="pres">
      <dgm:prSet presAssocID="{2C3A8197-DC2B-4386-B6F5-F620CD2DD83C}" presName="bgRect" presStyleLbl="bgShp" presStyleIdx="2" presStyleCnt="3"/>
      <dgm:spPr/>
    </dgm:pt>
    <dgm:pt modelId="{A10CD181-4A1F-4730-A4F8-6AFBB89B4509}" type="pres">
      <dgm:prSet presAssocID="{2C3A8197-DC2B-4386-B6F5-F620CD2DD8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DEB21E4E-DAA7-4881-9AED-6048AC3526E2}" type="pres">
      <dgm:prSet presAssocID="{2C3A8197-DC2B-4386-B6F5-F620CD2DD83C}" presName="spaceRect" presStyleCnt="0"/>
      <dgm:spPr/>
    </dgm:pt>
    <dgm:pt modelId="{BA49757C-6F25-4478-A85E-C16CAEC1AF38}" type="pres">
      <dgm:prSet presAssocID="{2C3A8197-DC2B-4386-B6F5-F620CD2DD83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AD8705-679B-4C62-A5A8-9B5CB317D69C}" type="presOf" srcId="{4936588B-8F28-42F7-B7D2-0C09973AF209}" destId="{18E6C969-D3A1-46A0-BBD1-B059834A89D3}" srcOrd="0" destOrd="0" presId="urn:microsoft.com/office/officeart/2018/2/layout/IconVerticalSolidList"/>
    <dgm:cxn modelId="{83B39407-CDC6-421D-A3CC-9B609A05D6C4}" srcId="{F20B5DDF-89E7-472F-AC8A-FD0F27CE9037}" destId="{2C3A8197-DC2B-4386-B6F5-F620CD2DD83C}" srcOrd="2" destOrd="0" parTransId="{0E5FC4C4-DC04-45E0-81C0-EBE5AA5FFF95}" sibTransId="{65E32983-C97E-4367-81DE-9E02E9E51902}"/>
    <dgm:cxn modelId="{01B42508-3855-4C10-A9C8-4679C6231F63}" srcId="{F20B5DDF-89E7-472F-AC8A-FD0F27CE9037}" destId="{4936588B-8F28-42F7-B7D2-0C09973AF209}" srcOrd="0" destOrd="0" parTransId="{E478C5D4-FD4A-49F2-B247-41180E979E07}" sibTransId="{2CA0F3F5-13B7-4E16-8FC3-0FE927FF06BB}"/>
    <dgm:cxn modelId="{B71FB04D-E075-40CB-A55E-7C952995A2E3}" type="presOf" srcId="{2C3A8197-DC2B-4386-B6F5-F620CD2DD83C}" destId="{BA49757C-6F25-4478-A85E-C16CAEC1AF38}" srcOrd="0" destOrd="0" presId="urn:microsoft.com/office/officeart/2018/2/layout/IconVerticalSolidList"/>
    <dgm:cxn modelId="{100BCC56-9193-4C0C-8C0F-D0515B1C4618}" type="presOf" srcId="{A3FD76F8-4B70-4685-B26C-7E20F624F217}" destId="{7F58D2F2-8D4A-46AE-9D43-A059F27E8F9A}" srcOrd="0" destOrd="0" presId="urn:microsoft.com/office/officeart/2018/2/layout/IconVerticalSolidList"/>
    <dgm:cxn modelId="{2A1DE3D0-0F0E-4DC4-AE2F-14D7ADCFE708}" srcId="{F20B5DDF-89E7-472F-AC8A-FD0F27CE9037}" destId="{A3FD76F8-4B70-4685-B26C-7E20F624F217}" srcOrd="1" destOrd="0" parTransId="{18738F96-FA61-40A7-B49B-F48443127C16}" sibTransId="{E6E1B88C-BE30-4905-B069-13325F8A1B57}"/>
    <dgm:cxn modelId="{1D9766DB-CB16-45AB-94F9-4A4643939A41}" type="presOf" srcId="{F20B5DDF-89E7-472F-AC8A-FD0F27CE9037}" destId="{BD4A1F6A-31AB-44D7-ABDC-9F4DA2E6E76F}" srcOrd="0" destOrd="0" presId="urn:microsoft.com/office/officeart/2018/2/layout/IconVerticalSolidList"/>
    <dgm:cxn modelId="{C7AE0E96-5805-41EB-A3A4-C4D436165498}" type="presParOf" srcId="{BD4A1F6A-31AB-44D7-ABDC-9F4DA2E6E76F}" destId="{038292AA-68F8-46EE-AAAB-6211B51CEAE2}" srcOrd="0" destOrd="0" presId="urn:microsoft.com/office/officeart/2018/2/layout/IconVerticalSolidList"/>
    <dgm:cxn modelId="{9ACB2EE2-7E1A-4CFB-B290-9F855B632262}" type="presParOf" srcId="{038292AA-68F8-46EE-AAAB-6211B51CEAE2}" destId="{800D028F-DD64-41D3-8C27-354415FB8403}" srcOrd="0" destOrd="0" presId="urn:microsoft.com/office/officeart/2018/2/layout/IconVerticalSolidList"/>
    <dgm:cxn modelId="{628089DB-BE77-4EE7-B544-6BFC35138AD8}" type="presParOf" srcId="{038292AA-68F8-46EE-AAAB-6211B51CEAE2}" destId="{CEADE6F1-4B9F-4810-A39C-1D8A971FC831}" srcOrd="1" destOrd="0" presId="urn:microsoft.com/office/officeart/2018/2/layout/IconVerticalSolidList"/>
    <dgm:cxn modelId="{F130667A-C97C-4B5D-B7FC-25AEA23AC0A3}" type="presParOf" srcId="{038292AA-68F8-46EE-AAAB-6211B51CEAE2}" destId="{5515E38A-4D52-491C-86AC-42CF887D69EF}" srcOrd="2" destOrd="0" presId="urn:microsoft.com/office/officeart/2018/2/layout/IconVerticalSolidList"/>
    <dgm:cxn modelId="{CAFA7561-A9DD-4100-A7C3-877324EAD03B}" type="presParOf" srcId="{038292AA-68F8-46EE-AAAB-6211B51CEAE2}" destId="{18E6C969-D3A1-46A0-BBD1-B059834A89D3}" srcOrd="3" destOrd="0" presId="urn:microsoft.com/office/officeart/2018/2/layout/IconVerticalSolidList"/>
    <dgm:cxn modelId="{8EF58116-0789-4F1F-96C2-AC39806D6897}" type="presParOf" srcId="{BD4A1F6A-31AB-44D7-ABDC-9F4DA2E6E76F}" destId="{5E27685D-B5EA-4795-9A8E-1B218A70533F}" srcOrd="1" destOrd="0" presId="urn:microsoft.com/office/officeart/2018/2/layout/IconVerticalSolidList"/>
    <dgm:cxn modelId="{54D0A762-B41B-4F5A-88B6-492A0D92715D}" type="presParOf" srcId="{BD4A1F6A-31AB-44D7-ABDC-9F4DA2E6E76F}" destId="{672BBD7F-B127-437C-96B1-5D5A69E70820}" srcOrd="2" destOrd="0" presId="urn:microsoft.com/office/officeart/2018/2/layout/IconVerticalSolidList"/>
    <dgm:cxn modelId="{51F8CE28-77BB-43B7-991D-5F9DB0337473}" type="presParOf" srcId="{672BBD7F-B127-437C-96B1-5D5A69E70820}" destId="{61047F97-FE1B-41A0-A956-643783DCE085}" srcOrd="0" destOrd="0" presId="urn:microsoft.com/office/officeart/2018/2/layout/IconVerticalSolidList"/>
    <dgm:cxn modelId="{30A1301A-08AF-490A-A152-5688F7C6B976}" type="presParOf" srcId="{672BBD7F-B127-437C-96B1-5D5A69E70820}" destId="{6A440728-3350-415C-B501-33290C831967}" srcOrd="1" destOrd="0" presId="urn:microsoft.com/office/officeart/2018/2/layout/IconVerticalSolidList"/>
    <dgm:cxn modelId="{A94F4627-FE27-4134-B457-9C22B37E7A22}" type="presParOf" srcId="{672BBD7F-B127-437C-96B1-5D5A69E70820}" destId="{A2953CB8-6D02-42D2-8459-4FC060B29CD1}" srcOrd="2" destOrd="0" presId="urn:microsoft.com/office/officeart/2018/2/layout/IconVerticalSolidList"/>
    <dgm:cxn modelId="{565CDEB6-A53A-406F-9ABB-09A2DEB45312}" type="presParOf" srcId="{672BBD7F-B127-437C-96B1-5D5A69E70820}" destId="{7F58D2F2-8D4A-46AE-9D43-A059F27E8F9A}" srcOrd="3" destOrd="0" presId="urn:microsoft.com/office/officeart/2018/2/layout/IconVerticalSolidList"/>
    <dgm:cxn modelId="{6349C97B-EDBE-48C5-AC99-A627F3D6B561}" type="presParOf" srcId="{BD4A1F6A-31AB-44D7-ABDC-9F4DA2E6E76F}" destId="{2BCE801D-62BB-46B2-B76B-8F3DB2B9DEC2}" srcOrd="3" destOrd="0" presId="urn:microsoft.com/office/officeart/2018/2/layout/IconVerticalSolidList"/>
    <dgm:cxn modelId="{64BFF7E4-06D0-4FDE-A2CD-6F0A2731E7D9}" type="presParOf" srcId="{BD4A1F6A-31AB-44D7-ABDC-9F4DA2E6E76F}" destId="{389AE48D-3252-4F51-97C3-EDDF83D89C67}" srcOrd="4" destOrd="0" presId="urn:microsoft.com/office/officeart/2018/2/layout/IconVerticalSolidList"/>
    <dgm:cxn modelId="{75B3252C-72CA-474A-8AF3-841C20AD9005}" type="presParOf" srcId="{389AE48D-3252-4F51-97C3-EDDF83D89C67}" destId="{2C959466-455F-4181-90F3-60A79F56FC63}" srcOrd="0" destOrd="0" presId="urn:microsoft.com/office/officeart/2018/2/layout/IconVerticalSolidList"/>
    <dgm:cxn modelId="{8F79CCEA-8614-4E5A-BB5E-16520742B906}" type="presParOf" srcId="{389AE48D-3252-4F51-97C3-EDDF83D89C67}" destId="{A10CD181-4A1F-4730-A4F8-6AFBB89B4509}" srcOrd="1" destOrd="0" presId="urn:microsoft.com/office/officeart/2018/2/layout/IconVerticalSolidList"/>
    <dgm:cxn modelId="{8707A3C1-EB57-46CC-B216-FDD674DC360E}" type="presParOf" srcId="{389AE48D-3252-4F51-97C3-EDDF83D89C67}" destId="{DEB21E4E-DAA7-4881-9AED-6048AC3526E2}" srcOrd="2" destOrd="0" presId="urn:microsoft.com/office/officeart/2018/2/layout/IconVerticalSolidList"/>
    <dgm:cxn modelId="{30C0A0B8-C9F4-4E80-B00A-82CFA59B880A}" type="presParOf" srcId="{389AE48D-3252-4F51-97C3-EDDF83D89C67}" destId="{BA49757C-6F25-4478-A85E-C16CAEC1AF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4D70AE-DDAB-40A6-B52E-55DF1A7F701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7A2372-3AA4-4376-99F9-47D4958D655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Look internally to maintain current service levels</a:t>
          </a:r>
        </a:p>
      </dgm:t>
    </dgm:pt>
    <dgm:pt modelId="{FAA43450-C049-4449-B813-DA3086483B51}" type="parTrans" cxnId="{A60E935C-DFA7-4062-83AD-C822FC5AFEEA}">
      <dgm:prSet/>
      <dgm:spPr/>
      <dgm:t>
        <a:bodyPr/>
        <a:lstStyle/>
        <a:p>
          <a:endParaRPr lang="en-US"/>
        </a:p>
      </dgm:t>
    </dgm:pt>
    <dgm:pt modelId="{C072DCCB-7E72-49BE-87AE-9572EEA00ECB}" type="sibTrans" cxnId="{A60E935C-DFA7-4062-83AD-C822FC5AFEEA}">
      <dgm:prSet/>
      <dgm:spPr/>
      <dgm:t>
        <a:bodyPr/>
        <a:lstStyle/>
        <a:p>
          <a:endParaRPr lang="en-US"/>
        </a:p>
      </dgm:t>
    </dgm:pt>
    <dgm:pt modelId="{82FC16AF-2E8D-4044-886E-03A33A6C11C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Funding for new programs/FTEs greatly limited</a:t>
          </a:r>
        </a:p>
      </dgm:t>
    </dgm:pt>
    <dgm:pt modelId="{1EB7D9A1-63B0-40E9-B52F-A7DE619C3483}" type="parTrans" cxnId="{8756A6AF-BFD0-4EB4-AD34-3B68C0BE1CFF}">
      <dgm:prSet/>
      <dgm:spPr/>
      <dgm:t>
        <a:bodyPr/>
        <a:lstStyle/>
        <a:p>
          <a:endParaRPr lang="en-US"/>
        </a:p>
      </dgm:t>
    </dgm:pt>
    <dgm:pt modelId="{1D7C974B-4BE3-41EE-B20A-1799562E1C3C}" type="sibTrans" cxnId="{8756A6AF-BFD0-4EB4-AD34-3B68C0BE1CFF}">
      <dgm:prSet/>
      <dgm:spPr/>
      <dgm:t>
        <a:bodyPr/>
        <a:lstStyle/>
        <a:p>
          <a:endParaRPr lang="en-US"/>
        </a:p>
      </dgm:t>
    </dgm:pt>
    <dgm:pt modelId="{692CF153-85ED-4037-BEDA-7B410089BA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Review of vacant positions &gt;= 120 Days</a:t>
          </a:r>
        </a:p>
      </dgm:t>
    </dgm:pt>
    <dgm:pt modelId="{A12A5D02-7B77-40B8-8B60-212C654D95EA}" type="parTrans" cxnId="{39893006-1ED1-4450-833C-585EBDD75520}">
      <dgm:prSet/>
      <dgm:spPr/>
      <dgm:t>
        <a:bodyPr/>
        <a:lstStyle/>
        <a:p>
          <a:endParaRPr lang="en-US"/>
        </a:p>
      </dgm:t>
    </dgm:pt>
    <dgm:pt modelId="{B727146A-0354-4B90-A2A8-810BC9814BA7}" type="sibTrans" cxnId="{39893006-1ED1-4450-833C-585EBDD75520}">
      <dgm:prSet/>
      <dgm:spPr/>
      <dgm:t>
        <a:bodyPr/>
        <a:lstStyle/>
        <a:p>
          <a:endParaRPr lang="en-US"/>
        </a:p>
      </dgm:t>
    </dgm:pt>
    <dgm:pt modelId="{F9BC0B72-874B-4379-983A-A521082EDC8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Continue review of fees and revenue generating contracts for cost recovery </a:t>
          </a:r>
          <a:br>
            <a:rPr lang="en-US" sz="1800" dirty="0">
              <a:latin typeface="Aptos" panose="020B0004020202020204" pitchFamily="34" charset="0"/>
            </a:rPr>
          </a:br>
          <a:r>
            <a:rPr lang="en-US" sz="1800" dirty="0">
              <a:latin typeface="Aptos" panose="020B0004020202020204" pitchFamily="34" charset="0"/>
            </a:rPr>
            <a:t>(revenue generating contract increases limited to +15%, new contracts at full cost)</a:t>
          </a:r>
        </a:p>
      </dgm:t>
    </dgm:pt>
    <dgm:pt modelId="{91B95004-9C26-4D11-8B96-9E9B7B1C112E}" type="parTrans" cxnId="{952E1B22-B76C-45C2-8BFC-511FB2673FB4}">
      <dgm:prSet/>
      <dgm:spPr/>
      <dgm:t>
        <a:bodyPr/>
        <a:lstStyle/>
        <a:p>
          <a:endParaRPr lang="en-US"/>
        </a:p>
      </dgm:t>
    </dgm:pt>
    <dgm:pt modelId="{87484272-5D33-44A9-A533-99283BA14114}" type="sibTrans" cxnId="{952E1B22-B76C-45C2-8BFC-511FB2673FB4}">
      <dgm:prSet/>
      <dgm:spPr/>
      <dgm:t>
        <a:bodyPr/>
        <a:lstStyle/>
        <a:p>
          <a:endParaRPr lang="en-US"/>
        </a:p>
      </dgm:t>
    </dgm:pt>
    <dgm:pt modelId="{030CBC77-6403-475D-B48F-76110DF71C7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Continue to refine outcome measures with a focus on results and process improvement and incorporate needed changes from the Strategic Planning Process</a:t>
          </a:r>
        </a:p>
      </dgm:t>
    </dgm:pt>
    <dgm:pt modelId="{8B38C76A-ABD2-4EA1-A940-22AD6AC5B189}" type="parTrans" cxnId="{F33541CE-6D30-4C20-B217-A13E4DC5D9A0}">
      <dgm:prSet/>
      <dgm:spPr/>
      <dgm:t>
        <a:bodyPr/>
        <a:lstStyle/>
        <a:p>
          <a:endParaRPr lang="en-US"/>
        </a:p>
      </dgm:t>
    </dgm:pt>
    <dgm:pt modelId="{A4DE182C-5026-4CD6-A18B-9314A7D87F99}" type="sibTrans" cxnId="{F33541CE-6D30-4C20-B217-A13E4DC5D9A0}">
      <dgm:prSet/>
      <dgm:spPr/>
      <dgm:t>
        <a:bodyPr/>
        <a:lstStyle/>
        <a:p>
          <a:endParaRPr lang="en-US"/>
        </a:p>
      </dgm:t>
    </dgm:pt>
    <dgm:pt modelId="{59B99624-2875-4C70-A93B-4EE922B2CA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Submissions should be developed within context of one-, three-, and five-year planning horizons</a:t>
          </a:r>
        </a:p>
      </dgm:t>
    </dgm:pt>
    <dgm:pt modelId="{7F344F4B-C803-4D9E-8714-4010E7360AA1}" type="parTrans" cxnId="{C7D6F7B5-53DA-4A53-A6DE-97D7788FD70B}">
      <dgm:prSet/>
      <dgm:spPr/>
      <dgm:t>
        <a:bodyPr/>
        <a:lstStyle/>
        <a:p>
          <a:endParaRPr lang="en-US"/>
        </a:p>
      </dgm:t>
    </dgm:pt>
    <dgm:pt modelId="{024AC9FF-F167-4EF4-9FE9-EB154852312F}" type="sibTrans" cxnId="{C7D6F7B5-53DA-4A53-A6DE-97D7788FD70B}">
      <dgm:prSet/>
      <dgm:spPr/>
      <dgm:t>
        <a:bodyPr/>
        <a:lstStyle/>
        <a:p>
          <a:endParaRPr lang="en-US"/>
        </a:p>
      </dgm:t>
    </dgm:pt>
    <dgm:pt modelId="{FCB891BF-3B53-443B-AE3A-303EC39427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latin typeface="Aptos" panose="020B0004020202020204" pitchFamily="34" charset="0"/>
            </a:rPr>
            <a:t>New ongoing revenue focuses on identified budget drivers</a:t>
          </a:r>
        </a:p>
      </dgm:t>
    </dgm:pt>
    <dgm:pt modelId="{AEFF4842-09A0-4375-B932-418E9FB75173}" type="parTrans" cxnId="{5A89810C-B9A5-4FB4-A6AC-943AC11ABE2B}">
      <dgm:prSet/>
      <dgm:spPr/>
      <dgm:t>
        <a:bodyPr/>
        <a:lstStyle/>
        <a:p>
          <a:endParaRPr lang="en-US"/>
        </a:p>
      </dgm:t>
    </dgm:pt>
    <dgm:pt modelId="{807D28CD-541F-4D95-B37C-D3D2137B0396}" type="sibTrans" cxnId="{5A89810C-B9A5-4FB4-A6AC-943AC11ABE2B}">
      <dgm:prSet/>
      <dgm:spPr/>
      <dgm:t>
        <a:bodyPr/>
        <a:lstStyle/>
        <a:p>
          <a:endParaRPr lang="en-US"/>
        </a:p>
      </dgm:t>
    </dgm:pt>
    <dgm:pt modelId="{7C4F32C4-77BF-45B1-9F92-CDDE4EB1B097}" type="pres">
      <dgm:prSet presAssocID="{744D70AE-DDAB-40A6-B52E-55DF1A7F7017}" presName="root" presStyleCnt="0">
        <dgm:presLayoutVars>
          <dgm:dir/>
          <dgm:resizeHandles val="exact"/>
        </dgm:presLayoutVars>
      </dgm:prSet>
      <dgm:spPr/>
    </dgm:pt>
    <dgm:pt modelId="{53E25E15-78A5-4C99-851D-E0255332BB32}" type="pres">
      <dgm:prSet presAssocID="{FCB891BF-3B53-443B-AE3A-303EC39427CB}" presName="compNode" presStyleCnt="0"/>
      <dgm:spPr/>
    </dgm:pt>
    <dgm:pt modelId="{DCD46CEA-4FEF-4214-83C5-564CF7C5B795}" type="pres">
      <dgm:prSet presAssocID="{FCB891BF-3B53-443B-AE3A-303EC39427CB}" presName="bgRect" presStyleLbl="bgShp" presStyleIdx="0" presStyleCnt="7"/>
      <dgm:spPr/>
    </dgm:pt>
    <dgm:pt modelId="{364F5ED6-A2D0-4909-A6B4-5B4833D5BD62}" type="pres">
      <dgm:prSet presAssocID="{FCB891BF-3B53-443B-AE3A-303EC39427CB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A0D8D7A7-0B1C-4C01-8948-73938E7117D7}" type="pres">
      <dgm:prSet presAssocID="{FCB891BF-3B53-443B-AE3A-303EC39427CB}" presName="spaceRect" presStyleCnt="0"/>
      <dgm:spPr/>
    </dgm:pt>
    <dgm:pt modelId="{3CE811BD-3888-46D6-9BB4-84408AB711D1}" type="pres">
      <dgm:prSet presAssocID="{FCB891BF-3B53-443B-AE3A-303EC39427CB}" presName="parTx" presStyleLbl="revTx" presStyleIdx="0" presStyleCnt="7" custLinFactNeighborX="-234" custLinFactNeighborY="-11664">
        <dgm:presLayoutVars>
          <dgm:chMax val="0"/>
          <dgm:chPref val="0"/>
        </dgm:presLayoutVars>
      </dgm:prSet>
      <dgm:spPr/>
    </dgm:pt>
    <dgm:pt modelId="{66972D57-6E87-48FC-AECA-6E0FAC621E79}" type="pres">
      <dgm:prSet presAssocID="{807D28CD-541F-4D95-B37C-D3D2137B0396}" presName="sibTrans" presStyleCnt="0"/>
      <dgm:spPr/>
    </dgm:pt>
    <dgm:pt modelId="{CB3E9587-125A-4E1A-9942-2751AED8BA19}" type="pres">
      <dgm:prSet presAssocID="{F27A2372-3AA4-4376-99F9-47D4958D655F}" presName="compNode" presStyleCnt="0"/>
      <dgm:spPr/>
    </dgm:pt>
    <dgm:pt modelId="{31AD3866-0150-4880-8C3B-60DEBC365EAA}" type="pres">
      <dgm:prSet presAssocID="{F27A2372-3AA4-4376-99F9-47D4958D655F}" presName="bgRect" presStyleLbl="bgShp" presStyleIdx="1" presStyleCnt="7"/>
      <dgm:spPr/>
    </dgm:pt>
    <dgm:pt modelId="{6474D81D-CD34-43F2-B180-ABFAAD55F2C4}" type="pres">
      <dgm:prSet presAssocID="{F27A2372-3AA4-4376-99F9-47D4958D655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5B2063F-887A-4FC9-9C5C-4915CC8D5D91}" type="pres">
      <dgm:prSet presAssocID="{F27A2372-3AA4-4376-99F9-47D4958D655F}" presName="spaceRect" presStyleCnt="0"/>
      <dgm:spPr/>
    </dgm:pt>
    <dgm:pt modelId="{76370448-B155-4A20-9FA2-F4C6FBAEF37E}" type="pres">
      <dgm:prSet presAssocID="{F27A2372-3AA4-4376-99F9-47D4958D655F}" presName="parTx" presStyleLbl="revTx" presStyleIdx="1" presStyleCnt="7" custLinFactNeighborX="-156" custLinFactNeighborY="-9024">
        <dgm:presLayoutVars>
          <dgm:chMax val="0"/>
          <dgm:chPref val="0"/>
        </dgm:presLayoutVars>
      </dgm:prSet>
      <dgm:spPr/>
    </dgm:pt>
    <dgm:pt modelId="{1564734E-7861-40FA-B1C6-D2A8D6FC1DF3}" type="pres">
      <dgm:prSet presAssocID="{C072DCCB-7E72-49BE-87AE-9572EEA00ECB}" presName="sibTrans" presStyleCnt="0"/>
      <dgm:spPr/>
    </dgm:pt>
    <dgm:pt modelId="{4EDACE6A-D9D5-4D0E-A9BB-824BDEC87653}" type="pres">
      <dgm:prSet presAssocID="{82FC16AF-2E8D-4044-886E-03A33A6C11CF}" presName="compNode" presStyleCnt="0"/>
      <dgm:spPr/>
    </dgm:pt>
    <dgm:pt modelId="{EE61A221-8C66-4942-8A6F-54A7EF261EF6}" type="pres">
      <dgm:prSet presAssocID="{82FC16AF-2E8D-4044-886E-03A33A6C11CF}" presName="bgRect" presStyleLbl="bgShp" presStyleIdx="2" presStyleCnt="7"/>
      <dgm:spPr/>
    </dgm:pt>
    <dgm:pt modelId="{CE7F6157-FE67-43E4-8657-700BDEFCD522}" type="pres">
      <dgm:prSet presAssocID="{82FC16AF-2E8D-4044-886E-03A33A6C11C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EAC790C-A6F4-44A1-A5E9-80D7C381F8E3}" type="pres">
      <dgm:prSet presAssocID="{82FC16AF-2E8D-4044-886E-03A33A6C11CF}" presName="spaceRect" presStyleCnt="0"/>
      <dgm:spPr/>
    </dgm:pt>
    <dgm:pt modelId="{EF165636-47C8-47AD-80A0-2EC58E9A9399}" type="pres">
      <dgm:prSet presAssocID="{82FC16AF-2E8D-4044-886E-03A33A6C11CF}" presName="parTx" presStyleLbl="revTx" presStyleIdx="2" presStyleCnt="7" custLinFactNeighborX="-156" custLinFactNeighborY="-12090">
        <dgm:presLayoutVars>
          <dgm:chMax val="0"/>
          <dgm:chPref val="0"/>
        </dgm:presLayoutVars>
      </dgm:prSet>
      <dgm:spPr/>
    </dgm:pt>
    <dgm:pt modelId="{EADBBCD9-2C27-4CFA-9923-7533CBEA189E}" type="pres">
      <dgm:prSet presAssocID="{1D7C974B-4BE3-41EE-B20A-1799562E1C3C}" presName="sibTrans" presStyleCnt="0"/>
      <dgm:spPr/>
    </dgm:pt>
    <dgm:pt modelId="{D7DD3069-2865-4C6F-A40C-74FACB724033}" type="pres">
      <dgm:prSet presAssocID="{692CF153-85ED-4037-BEDA-7B410089BA61}" presName="compNode" presStyleCnt="0"/>
      <dgm:spPr/>
    </dgm:pt>
    <dgm:pt modelId="{35A781E5-8F57-4A09-B902-90EB3C644A64}" type="pres">
      <dgm:prSet presAssocID="{692CF153-85ED-4037-BEDA-7B410089BA61}" presName="bgRect" presStyleLbl="bgShp" presStyleIdx="3" presStyleCnt="7"/>
      <dgm:spPr/>
    </dgm:pt>
    <dgm:pt modelId="{0B7DAA83-9AF8-4EB8-A498-3369E8108C9B}" type="pres">
      <dgm:prSet presAssocID="{692CF153-85ED-4037-BEDA-7B410089BA6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93B8785-BFF6-4F8E-948A-DAB1C2C05DA7}" type="pres">
      <dgm:prSet presAssocID="{692CF153-85ED-4037-BEDA-7B410089BA61}" presName="spaceRect" presStyleCnt="0"/>
      <dgm:spPr/>
    </dgm:pt>
    <dgm:pt modelId="{29D5F990-C77E-4C6C-A736-C10549D63879}" type="pres">
      <dgm:prSet presAssocID="{692CF153-85ED-4037-BEDA-7B410089BA61}" presName="parTx" presStyleLbl="revTx" presStyleIdx="3" presStyleCnt="7" custLinFactNeighborY="-12231">
        <dgm:presLayoutVars>
          <dgm:chMax val="0"/>
          <dgm:chPref val="0"/>
        </dgm:presLayoutVars>
      </dgm:prSet>
      <dgm:spPr/>
    </dgm:pt>
    <dgm:pt modelId="{734BE460-F4AA-486A-B7B5-7A9ED7E52834}" type="pres">
      <dgm:prSet presAssocID="{B727146A-0354-4B90-A2A8-810BC9814BA7}" presName="sibTrans" presStyleCnt="0"/>
      <dgm:spPr/>
    </dgm:pt>
    <dgm:pt modelId="{1DF47A6E-7E13-4CCF-8A78-61A4092F7019}" type="pres">
      <dgm:prSet presAssocID="{F9BC0B72-874B-4379-983A-A521082EDC87}" presName="compNode" presStyleCnt="0"/>
      <dgm:spPr/>
    </dgm:pt>
    <dgm:pt modelId="{AF2FB377-A10A-4EFD-AC43-2356B1FC16EA}" type="pres">
      <dgm:prSet presAssocID="{F9BC0B72-874B-4379-983A-A521082EDC87}" presName="bgRect" presStyleLbl="bgShp" presStyleIdx="4" presStyleCnt="7" custScaleY="165833" custLinFactNeighborY="-5940"/>
      <dgm:spPr/>
    </dgm:pt>
    <dgm:pt modelId="{5A63CCA0-FDE5-4157-85F2-D28AC1F56034}" type="pres">
      <dgm:prSet presAssocID="{F9BC0B72-874B-4379-983A-A521082EDC87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6E74725F-A26B-4F6C-AB20-500119003021}" type="pres">
      <dgm:prSet presAssocID="{F9BC0B72-874B-4379-983A-A521082EDC87}" presName="spaceRect" presStyleCnt="0"/>
      <dgm:spPr/>
    </dgm:pt>
    <dgm:pt modelId="{358D4349-6DD2-49EC-99BC-7C3E50505012}" type="pres">
      <dgm:prSet presAssocID="{F9BC0B72-874B-4379-983A-A521082EDC87}" presName="parTx" presStyleLbl="revTx" presStyleIdx="4" presStyleCnt="7" custLinFactNeighborX="86" custLinFactNeighborY="-17120">
        <dgm:presLayoutVars>
          <dgm:chMax val="0"/>
          <dgm:chPref val="0"/>
        </dgm:presLayoutVars>
      </dgm:prSet>
      <dgm:spPr/>
    </dgm:pt>
    <dgm:pt modelId="{D7451DC3-29A2-4546-B39F-7DD470510DF4}" type="pres">
      <dgm:prSet presAssocID="{87484272-5D33-44A9-A533-99283BA14114}" presName="sibTrans" presStyleCnt="0"/>
      <dgm:spPr/>
    </dgm:pt>
    <dgm:pt modelId="{FADAD9C9-A8C9-48DD-97A9-7600967C8B93}" type="pres">
      <dgm:prSet presAssocID="{030CBC77-6403-475D-B48F-76110DF71C7A}" presName="compNode" presStyleCnt="0"/>
      <dgm:spPr/>
    </dgm:pt>
    <dgm:pt modelId="{4DC2CA7F-D500-41C7-89A8-B5774ECC0F31}" type="pres">
      <dgm:prSet presAssocID="{030CBC77-6403-475D-B48F-76110DF71C7A}" presName="bgRect" presStyleLbl="bgShp" presStyleIdx="5" presStyleCnt="7" custScaleY="173530"/>
      <dgm:spPr/>
    </dgm:pt>
    <dgm:pt modelId="{081546AA-5905-44AA-B468-4E3EE0954C75}" type="pres">
      <dgm:prSet presAssocID="{030CBC77-6403-475D-B48F-76110DF71C7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E032DBA0-4578-48A2-98EF-9E5E1EB8E9DC}" type="pres">
      <dgm:prSet presAssocID="{030CBC77-6403-475D-B48F-76110DF71C7A}" presName="spaceRect" presStyleCnt="0"/>
      <dgm:spPr/>
    </dgm:pt>
    <dgm:pt modelId="{15042692-ECAC-4D95-B9DF-261D170DB560}" type="pres">
      <dgm:prSet presAssocID="{030CBC77-6403-475D-B48F-76110DF71C7A}" presName="parTx" presStyleLbl="revTx" presStyleIdx="5" presStyleCnt="7" custLinFactNeighborY="-9513">
        <dgm:presLayoutVars>
          <dgm:chMax val="0"/>
          <dgm:chPref val="0"/>
        </dgm:presLayoutVars>
      </dgm:prSet>
      <dgm:spPr/>
    </dgm:pt>
    <dgm:pt modelId="{5DC1DBA9-F05E-4068-A0C1-240AF68D86A7}" type="pres">
      <dgm:prSet presAssocID="{A4DE182C-5026-4CD6-A18B-9314A7D87F99}" presName="sibTrans" presStyleCnt="0"/>
      <dgm:spPr/>
    </dgm:pt>
    <dgm:pt modelId="{11607CC3-08C3-4C75-8C64-0247A69B1434}" type="pres">
      <dgm:prSet presAssocID="{59B99624-2875-4C70-A93B-4EE922B2CA7F}" presName="compNode" presStyleCnt="0"/>
      <dgm:spPr/>
    </dgm:pt>
    <dgm:pt modelId="{AA17BA47-66FB-453A-8B59-68E371EDA5D8}" type="pres">
      <dgm:prSet presAssocID="{59B99624-2875-4C70-A93B-4EE922B2CA7F}" presName="bgRect" presStyleLbl="bgShp" presStyleIdx="6" presStyleCnt="7"/>
      <dgm:spPr/>
    </dgm:pt>
    <dgm:pt modelId="{FE6BC9E8-0ED7-4243-9C8C-EB4BC4B4DBE5}" type="pres">
      <dgm:prSet presAssocID="{59B99624-2875-4C70-A93B-4EE922B2CA7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E66430B-A730-4741-9B3A-85D3DF07CD22}" type="pres">
      <dgm:prSet presAssocID="{59B99624-2875-4C70-A93B-4EE922B2CA7F}" presName="spaceRect" presStyleCnt="0"/>
      <dgm:spPr/>
    </dgm:pt>
    <dgm:pt modelId="{928040FD-18C8-4CA3-AF80-DF571FE1668B}" type="pres">
      <dgm:prSet presAssocID="{59B99624-2875-4C70-A93B-4EE922B2CA7F}" presName="parTx" presStyleLbl="revTx" presStyleIdx="6" presStyleCnt="7" custLinFactNeighborY="-8154">
        <dgm:presLayoutVars>
          <dgm:chMax val="0"/>
          <dgm:chPref val="0"/>
        </dgm:presLayoutVars>
      </dgm:prSet>
      <dgm:spPr/>
    </dgm:pt>
  </dgm:ptLst>
  <dgm:cxnLst>
    <dgm:cxn modelId="{39893006-1ED1-4450-833C-585EBDD75520}" srcId="{744D70AE-DDAB-40A6-B52E-55DF1A7F7017}" destId="{692CF153-85ED-4037-BEDA-7B410089BA61}" srcOrd="3" destOrd="0" parTransId="{A12A5D02-7B77-40B8-8B60-212C654D95EA}" sibTransId="{B727146A-0354-4B90-A2A8-810BC9814BA7}"/>
    <dgm:cxn modelId="{5A89810C-B9A5-4FB4-A6AC-943AC11ABE2B}" srcId="{744D70AE-DDAB-40A6-B52E-55DF1A7F7017}" destId="{FCB891BF-3B53-443B-AE3A-303EC39427CB}" srcOrd="0" destOrd="0" parTransId="{AEFF4842-09A0-4375-B932-418E9FB75173}" sibTransId="{807D28CD-541F-4D95-B37C-D3D2137B0396}"/>
    <dgm:cxn modelId="{76CC0816-18F3-4F05-BE12-51960329B542}" type="presOf" srcId="{744D70AE-DDAB-40A6-B52E-55DF1A7F7017}" destId="{7C4F32C4-77BF-45B1-9F92-CDDE4EB1B097}" srcOrd="0" destOrd="0" presId="urn:microsoft.com/office/officeart/2018/2/layout/IconVerticalSolidList"/>
    <dgm:cxn modelId="{114CF11F-7741-4139-83CF-9AEB1F875F22}" type="presOf" srcId="{82FC16AF-2E8D-4044-886E-03A33A6C11CF}" destId="{EF165636-47C8-47AD-80A0-2EC58E9A9399}" srcOrd="0" destOrd="0" presId="urn:microsoft.com/office/officeart/2018/2/layout/IconVerticalSolidList"/>
    <dgm:cxn modelId="{952E1B22-B76C-45C2-8BFC-511FB2673FB4}" srcId="{744D70AE-DDAB-40A6-B52E-55DF1A7F7017}" destId="{F9BC0B72-874B-4379-983A-A521082EDC87}" srcOrd="4" destOrd="0" parTransId="{91B95004-9C26-4D11-8B96-9E9B7B1C112E}" sibTransId="{87484272-5D33-44A9-A533-99283BA14114}"/>
    <dgm:cxn modelId="{64996425-DBF9-43CB-B880-EFFC8D877BAC}" type="presOf" srcId="{FCB891BF-3B53-443B-AE3A-303EC39427CB}" destId="{3CE811BD-3888-46D6-9BB4-84408AB711D1}" srcOrd="0" destOrd="0" presId="urn:microsoft.com/office/officeart/2018/2/layout/IconVerticalSolidList"/>
    <dgm:cxn modelId="{A60E935C-DFA7-4062-83AD-C822FC5AFEEA}" srcId="{744D70AE-DDAB-40A6-B52E-55DF1A7F7017}" destId="{F27A2372-3AA4-4376-99F9-47D4958D655F}" srcOrd="1" destOrd="0" parTransId="{FAA43450-C049-4449-B813-DA3086483B51}" sibTransId="{C072DCCB-7E72-49BE-87AE-9572EEA00ECB}"/>
    <dgm:cxn modelId="{F366505D-1533-4952-B98C-0966F9D83A9E}" type="presOf" srcId="{F9BC0B72-874B-4379-983A-A521082EDC87}" destId="{358D4349-6DD2-49EC-99BC-7C3E50505012}" srcOrd="0" destOrd="0" presId="urn:microsoft.com/office/officeart/2018/2/layout/IconVerticalSolidList"/>
    <dgm:cxn modelId="{F3ED8685-D125-4F24-964D-EFDAF3184667}" type="presOf" srcId="{F27A2372-3AA4-4376-99F9-47D4958D655F}" destId="{76370448-B155-4A20-9FA2-F4C6FBAEF37E}" srcOrd="0" destOrd="0" presId="urn:microsoft.com/office/officeart/2018/2/layout/IconVerticalSolidList"/>
    <dgm:cxn modelId="{D7F54189-10F0-4FAF-BB00-205DF4E3420F}" type="presOf" srcId="{59B99624-2875-4C70-A93B-4EE922B2CA7F}" destId="{928040FD-18C8-4CA3-AF80-DF571FE1668B}" srcOrd="0" destOrd="0" presId="urn:microsoft.com/office/officeart/2018/2/layout/IconVerticalSolidList"/>
    <dgm:cxn modelId="{D1C18E97-0F3F-465F-B3CE-EA0800604FDD}" type="presOf" srcId="{692CF153-85ED-4037-BEDA-7B410089BA61}" destId="{29D5F990-C77E-4C6C-A736-C10549D63879}" srcOrd="0" destOrd="0" presId="urn:microsoft.com/office/officeart/2018/2/layout/IconVerticalSolidList"/>
    <dgm:cxn modelId="{84B5FE9F-FE7B-49F2-93ED-BA22481C692B}" type="presOf" srcId="{030CBC77-6403-475D-B48F-76110DF71C7A}" destId="{15042692-ECAC-4D95-B9DF-261D170DB560}" srcOrd="0" destOrd="0" presId="urn:microsoft.com/office/officeart/2018/2/layout/IconVerticalSolidList"/>
    <dgm:cxn modelId="{8756A6AF-BFD0-4EB4-AD34-3B68C0BE1CFF}" srcId="{744D70AE-DDAB-40A6-B52E-55DF1A7F7017}" destId="{82FC16AF-2E8D-4044-886E-03A33A6C11CF}" srcOrd="2" destOrd="0" parTransId="{1EB7D9A1-63B0-40E9-B52F-A7DE619C3483}" sibTransId="{1D7C974B-4BE3-41EE-B20A-1799562E1C3C}"/>
    <dgm:cxn modelId="{C7D6F7B5-53DA-4A53-A6DE-97D7788FD70B}" srcId="{744D70AE-DDAB-40A6-B52E-55DF1A7F7017}" destId="{59B99624-2875-4C70-A93B-4EE922B2CA7F}" srcOrd="6" destOrd="0" parTransId="{7F344F4B-C803-4D9E-8714-4010E7360AA1}" sibTransId="{024AC9FF-F167-4EF4-9FE9-EB154852312F}"/>
    <dgm:cxn modelId="{F33541CE-6D30-4C20-B217-A13E4DC5D9A0}" srcId="{744D70AE-DDAB-40A6-B52E-55DF1A7F7017}" destId="{030CBC77-6403-475D-B48F-76110DF71C7A}" srcOrd="5" destOrd="0" parTransId="{8B38C76A-ABD2-4EA1-A940-22AD6AC5B189}" sibTransId="{A4DE182C-5026-4CD6-A18B-9314A7D87F99}"/>
    <dgm:cxn modelId="{39BED6C2-C493-4218-9077-01D95B49BDF9}" type="presParOf" srcId="{7C4F32C4-77BF-45B1-9F92-CDDE4EB1B097}" destId="{53E25E15-78A5-4C99-851D-E0255332BB32}" srcOrd="0" destOrd="0" presId="urn:microsoft.com/office/officeart/2018/2/layout/IconVerticalSolidList"/>
    <dgm:cxn modelId="{10AC4A1A-ED8E-4A29-A0D4-B118F710A747}" type="presParOf" srcId="{53E25E15-78A5-4C99-851D-E0255332BB32}" destId="{DCD46CEA-4FEF-4214-83C5-564CF7C5B795}" srcOrd="0" destOrd="0" presId="urn:microsoft.com/office/officeart/2018/2/layout/IconVerticalSolidList"/>
    <dgm:cxn modelId="{E47C1AB8-ABA8-4209-97A2-022D1C735400}" type="presParOf" srcId="{53E25E15-78A5-4C99-851D-E0255332BB32}" destId="{364F5ED6-A2D0-4909-A6B4-5B4833D5BD62}" srcOrd="1" destOrd="0" presId="urn:microsoft.com/office/officeart/2018/2/layout/IconVerticalSolidList"/>
    <dgm:cxn modelId="{38F04429-83B4-4790-B1A8-722B1AC0791A}" type="presParOf" srcId="{53E25E15-78A5-4C99-851D-E0255332BB32}" destId="{A0D8D7A7-0B1C-4C01-8948-73938E7117D7}" srcOrd="2" destOrd="0" presId="urn:microsoft.com/office/officeart/2018/2/layout/IconVerticalSolidList"/>
    <dgm:cxn modelId="{FE5E60A9-A54D-4D64-844C-5F9937DE9378}" type="presParOf" srcId="{53E25E15-78A5-4C99-851D-E0255332BB32}" destId="{3CE811BD-3888-46D6-9BB4-84408AB711D1}" srcOrd="3" destOrd="0" presId="urn:microsoft.com/office/officeart/2018/2/layout/IconVerticalSolidList"/>
    <dgm:cxn modelId="{B90F9F7B-15C2-41C5-B9C1-28E8740223BA}" type="presParOf" srcId="{7C4F32C4-77BF-45B1-9F92-CDDE4EB1B097}" destId="{66972D57-6E87-48FC-AECA-6E0FAC621E79}" srcOrd="1" destOrd="0" presId="urn:microsoft.com/office/officeart/2018/2/layout/IconVerticalSolidList"/>
    <dgm:cxn modelId="{8006E788-9199-4B4E-AAA6-EA0290DFF601}" type="presParOf" srcId="{7C4F32C4-77BF-45B1-9F92-CDDE4EB1B097}" destId="{CB3E9587-125A-4E1A-9942-2751AED8BA19}" srcOrd="2" destOrd="0" presId="urn:microsoft.com/office/officeart/2018/2/layout/IconVerticalSolidList"/>
    <dgm:cxn modelId="{BE3366F8-10C1-40BD-A22A-C77BC95C30D3}" type="presParOf" srcId="{CB3E9587-125A-4E1A-9942-2751AED8BA19}" destId="{31AD3866-0150-4880-8C3B-60DEBC365EAA}" srcOrd="0" destOrd="0" presId="urn:microsoft.com/office/officeart/2018/2/layout/IconVerticalSolidList"/>
    <dgm:cxn modelId="{30A9B894-F54A-4FCE-B03B-E94EC1C738AC}" type="presParOf" srcId="{CB3E9587-125A-4E1A-9942-2751AED8BA19}" destId="{6474D81D-CD34-43F2-B180-ABFAAD55F2C4}" srcOrd="1" destOrd="0" presId="urn:microsoft.com/office/officeart/2018/2/layout/IconVerticalSolidList"/>
    <dgm:cxn modelId="{F48B0374-D016-43B6-AB99-D84CE956A721}" type="presParOf" srcId="{CB3E9587-125A-4E1A-9942-2751AED8BA19}" destId="{95B2063F-887A-4FC9-9C5C-4915CC8D5D91}" srcOrd="2" destOrd="0" presId="urn:microsoft.com/office/officeart/2018/2/layout/IconVerticalSolidList"/>
    <dgm:cxn modelId="{1F3466A4-6CE9-49A3-B85E-6160F971C63F}" type="presParOf" srcId="{CB3E9587-125A-4E1A-9942-2751AED8BA19}" destId="{76370448-B155-4A20-9FA2-F4C6FBAEF37E}" srcOrd="3" destOrd="0" presId="urn:microsoft.com/office/officeart/2018/2/layout/IconVerticalSolidList"/>
    <dgm:cxn modelId="{2393AA91-5F6B-4B62-B406-26F4D80264E2}" type="presParOf" srcId="{7C4F32C4-77BF-45B1-9F92-CDDE4EB1B097}" destId="{1564734E-7861-40FA-B1C6-D2A8D6FC1DF3}" srcOrd="3" destOrd="0" presId="urn:microsoft.com/office/officeart/2018/2/layout/IconVerticalSolidList"/>
    <dgm:cxn modelId="{49D3CAA8-6962-4C30-A8CB-81A30E8D0F62}" type="presParOf" srcId="{7C4F32C4-77BF-45B1-9F92-CDDE4EB1B097}" destId="{4EDACE6A-D9D5-4D0E-A9BB-824BDEC87653}" srcOrd="4" destOrd="0" presId="urn:microsoft.com/office/officeart/2018/2/layout/IconVerticalSolidList"/>
    <dgm:cxn modelId="{5078D5EC-848E-47E8-8FB2-F755BA9E680D}" type="presParOf" srcId="{4EDACE6A-D9D5-4D0E-A9BB-824BDEC87653}" destId="{EE61A221-8C66-4942-8A6F-54A7EF261EF6}" srcOrd="0" destOrd="0" presId="urn:microsoft.com/office/officeart/2018/2/layout/IconVerticalSolidList"/>
    <dgm:cxn modelId="{104A0ED0-014C-454C-87DD-125609E89B70}" type="presParOf" srcId="{4EDACE6A-D9D5-4D0E-A9BB-824BDEC87653}" destId="{CE7F6157-FE67-43E4-8657-700BDEFCD522}" srcOrd="1" destOrd="0" presId="urn:microsoft.com/office/officeart/2018/2/layout/IconVerticalSolidList"/>
    <dgm:cxn modelId="{DB55B570-F4A9-4C69-A078-7CA27DD4B814}" type="presParOf" srcId="{4EDACE6A-D9D5-4D0E-A9BB-824BDEC87653}" destId="{FEAC790C-A6F4-44A1-A5E9-80D7C381F8E3}" srcOrd="2" destOrd="0" presId="urn:microsoft.com/office/officeart/2018/2/layout/IconVerticalSolidList"/>
    <dgm:cxn modelId="{B3F11D19-4D6F-41AB-977A-BC507591F415}" type="presParOf" srcId="{4EDACE6A-D9D5-4D0E-A9BB-824BDEC87653}" destId="{EF165636-47C8-47AD-80A0-2EC58E9A9399}" srcOrd="3" destOrd="0" presId="urn:microsoft.com/office/officeart/2018/2/layout/IconVerticalSolidList"/>
    <dgm:cxn modelId="{A0DDB42F-0AD3-435C-B729-885B5B337D62}" type="presParOf" srcId="{7C4F32C4-77BF-45B1-9F92-CDDE4EB1B097}" destId="{EADBBCD9-2C27-4CFA-9923-7533CBEA189E}" srcOrd="5" destOrd="0" presId="urn:microsoft.com/office/officeart/2018/2/layout/IconVerticalSolidList"/>
    <dgm:cxn modelId="{4E7F1AAD-40AC-4150-8329-526FF39F9D26}" type="presParOf" srcId="{7C4F32C4-77BF-45B1-9F92-CDDE4EB1B097}" destId="{D7DD3069-2865-4C6F-A40C-74FACB724033}" srcOrd="6" destOrd="0" presId="urn:microsoft.com/office/officeart/2018/2/layout/IconVerticalSolidList"/>
    <dgm:cxn modelId="{524B4700-C07E-4C70-AA95-6FF165E06A82}" type="presParOf" srcId="{D7DD3069-2865-4C6F-A40C-74FACB724033}" destId="{35A781E5-8F57-4A09-B902-90EB3C644A64}" srcOrd="0" destOrd="0" presId="urn:microsoft.com/office/officeart/2018/2/layout/IconVerticalSolidList"/>
    <dgm:cxn modelId="{71EA3AB2-56F6-422B-A382-296220E308F0}" type="presParOf" srcId="{D7DD3069-2865-4C6F-A40C-74FACB724033}" destId="{0B7DAA83-9AF8-4EB8-A498-3369E8108C9B}" srcOrd="1" destOrd="0" presId="urn:microsoft.com/office/officeart/2018/2/layout/IconVerticalSolidList"/>
    <dgm:cxn modelId="{7D8AC5A1-D3A5-42CA-BF47-4A05DA22126B}" type="presParOf" srcId="{D7DD3069-2865-4C6F-A40C-74FACB724033}" destId="{193B8785-BFF6-4F8E-948A-DAB1C2C05DA7}" srcOrd="2" destOrd="0" presId="urn:microsoft.com/office/officeart/2018/2/layout/IconVerticalSolidList"/>
    <dgm:cxn modelId="{EBC4369E-AE81-41F0-9406-D7ADE3E4F667}" type="presParOf" srcId="{D7DD3069-2865-4C6F-A40C-74FACB724033}" destId="{29D5F990-C77E-4C6C-A736-C10549D63879}" srcOrd="3" destOrd="0" presId="urn:microsoft.com/office/officeart/2018/2/layout/IconVerticalSolidList"/>
    <dgm:cxn modelId="{A7808E21-E094-4ED2-80A3-77659ED18ACE}" type="presParOf" srcId="{7C4F32C4-77BF-45B1-9F92-CDDE4EB1B097}" destId="{734BE460-F4AA-486A-B7B5-7A9ED7E52834}" srcOrd="7" destOrd="0" presId="urn:microsoft.com/office/officeart/2018/2/layout/IconVerticalSolidList"/>
    <dgm:cxn modelId="{FA1F2498-9220-4274-8199-B6F5782F526F}" type="presParOf" srcId="{7C4F32C4-77BF-45B1-9F92-CDDE4EB1B097}" destId="{1DF47A6E-7E13-4CCF-8A78-61A4092F7019}" srcOrd="8" destOrd="0" presId="urn:microsoft.com/office/officeart/2018/2/layout/IconVerticalSolidList"/>
    <dgm:cxn modelId="{10F820AB-40B1-43F1-BFFA-B3861F1AE2CB}" type="presParOf" srcId="{1DF47A6E-7E13-4CCF-8A78-61A4092F7019}" destId="{AF2FB377-A10A-4EFD-AC43-2356B1FC16EA}" srcOrd="0" destOrd="0" presId="urn:microsoft.com/office/officeart/2018/2/layout/IconVerticalSolidList"/>
    <dgm:cxn modelId="{D681AD8F-F294-4AC7-A71F-25D7401E1BEF}" type="presParOf" srcId="{1DF47A6E-7E13-4CCF-8A78-61A4092F7019}" destId="{5A63CCA0-FDE5-4157-85F2-D28AC1F56034}" srcOrd="1" destOrd="0" presId="urn:microsoft.com/office/officeart/2018/2/layout/IconVerticalSolidList"/>
    <dgm:cxn modelId="{AE31D1C1-7769-4B5C-9EE7-B5649D6DA79B}" type="presParOf" srcId="{1DF47A6E-7E13-4CCF-8A78-61A4092F7019}" destId="{6E74725F-A26B-4F6C-AB20-500119003021}" srcOrd="2" destOrd="0" presId="urn:microsoft.com/office/officeart/2018/2/layout/IconVerticalSolidList"/>
    <dgm:cxn modelId="{C96CE7B9-F862-4EE5-BDB6-7B1FA08DC86F}" type="presParOf" srcId="{1DF47A6E-7E13-4CCF-8A78-61A4092F7019}" destId="{358D4349-6DD2-49EC-99BC-7C3E50505012}" srcOrd="3" destOrd="0" presId="urn:microsoft.com/office/officeart/2018/2/layout/IconVerticalSolidList"/>
    <dgm:cxn modelId="{CE40ED2F-184D-4424-A227-3EAE35636C39}" type="presParOf" srcId="{7C4F32C4-77BF-45B1-9F92-CDDE4EB1B097}" destId="{D7451DC3-29A2-4546-B39F-7DD470510DF4}" srcOrd="9" destOrd="0" presId="urn:microsoft.com/office/officeart/2018/2/layout/IconVerticalSolidList"/>
    <dgm:cxn modelId="{501416C6-D97E-429A-81A0-5EE3A661738E}" type="presParOf" srcId="{7C4F32C4-77BF-45B1-9F92-CDDE4EB1B097}" destId="{FADAD9C9-A8C9-48DD-97A9-7600967C8B93}" srcOrd="10" destOrd="0" presId="urn:microsoft.com/office/officeart/2018/2/layout/IconVerticalSolidList"/>
    <dgm:cxn modelId="{D439A4B9-1B2A-4F8F-A1BB-3192F49B172B}" type="presParOf" srcId="{FADAD9C9-A8C9-48DD-97A9-7600967C8B93}" destId="{4DC2CA7F-D500-41C7-89A8-B5774ECC0F31}" srcOrd="0" destOrd="0" presId="urn:microsoft.com/office/officeart/2018/2/layout/IconVerticalSolidList"/>
    <dgm:cxn modelId="{CE2DBFE9-4316-4E1A-831B-51FF8ED47A67}" type="presParOf" srcId="{FADAD9C9-A8C9-48DD-97A9-7600967C8B93}" destId="{081546AA-5905-44AA-B468-4E3EE0954C75}" srcOrd="1" destOrd="0" presId="urn:microsoft.com/office/officeart/2018/2/layout/IconVerticalSolidList"/>
    <dgm:cxn modelId="{F7501B2B-710E-4A3B-BF34-6C45BDDE675B}" type="presParOf" srcId="{FADAD9C9-A8C9-48DD-97A9-7600967C8B93}" destId="{E032DBA0-4578-48A2-98EF-9E5E1EB8E9DC}" srcOrd="2" destOrd="0" presId="urn:microsoft.com/office/officeart/2018/2/layout/IconVerticalSolidList"/>
    <dgm:cxn modelId="{C3E60027-D4D7-4F93-BCF0-F813EFD37D0F}" type="presParOf" srcId="{FADAD9C9-A8C9-48DD-97A9-7600967C8B93}" destId="{15042692-ECAC-4D95-B9DF-261D170DB560}" srcOrd="3" destOrd="0" presId="urn:microsoft.com/office/officeart/2018/2/layout/IconVerticalSolidList"/>
    <dgm:cxn modelId="{69ECCB30-ACA7-4F50-9468-C4727F66B431}" type="presParOf" srcId="{7C4F32C4-77BF-45B1-9F92-CDDE4EB1B097}" destId="{5DC1DBA9-F05E-4068-A0C1-240AF68D86A7}" srcOrd="11" destOrd="0" presId="urn:microsoft.com/office/officeart/2018/2/layout/IconVerticalSolidList"/>
    <dgm:cxn modelId="{21F5F0CF-29E0-4331-8DAA-B2A610126EB2}" type="presParOf" srcId="{7C4F32C4-77BF-45B1-9F92-CDDE4EB1B097}" destId="{11607CC3-08C3-4C75-8C64-0247A69B1434}" srcOrd="12" destOrd="0" presId="urn:microsoft.com/office/officeart/2018/2/layout/IconVerticalSolidList"/>
    <dgm:cxn modelId="{8A65E109-9136-4E14-975B-AA30EEFD76A1}" type="presParOf" srcId="{11607CC3-08C3-4C75-8C64-0247A69B1434}" destId="{AA17BA47-66FB-453A-8B59-68E371EDA5D8}" srcOrd="0" destOrd="0" presId="urn:microsoft.com/office/officeart/2018/2/layout/IconVerticalSolidList"/>
    <dgm:cxn modelId="{14A6BF03-950A-4614-AC91-991BEDE15777}" type="presParOf" srcId="{11607CC3-08C3-4C75-8C64-0247A69B1434}" destId="{FE6BC9E8-0ED7-4243-9C8C-EB4BC4B4DBE5}" srcOrd="1" destOrd="0" presId="urn:microsoft.com/office/officeart/2018/2/layout/IconVerticalSolidList"/>
    <dgm:cxn modelId="{F6071566-F9BD-4C04-803F-6424125EE370}" type="presParOf" srcId="{11607CC3-08C3-4C75-8C64-0247A69B1434}" destId="{8E66430B-A730-4741-9B3A-85D3DF07CD22}" srcOrd="2" destOrd="0" presId="urn:microsoft.com/office/officeart/2018/2/layout/IconVerticalSolidList"/>
    <dgm:cxn modelId="{063D54BA-C012-4E7A-8811-BBAE3C78F4D0}" type="presParOf" srcId="{11607CC3-08C3-4C75-8C64-0247A69B1434}" destId="{928040FD-18C8-4CA3-AF80-DF571FE166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D6B97-94A8-4EB5-92F7-E549B3B222A8}">
      <dsp:nvSpPr>
        <dsp:cNvPr id="0" name=""/>
        <dsp:cNvSpPr/>
      </dsp:nvSpPr>
      <dsp:spPr>
        <a:xfrm>
          <a:off x="0" y="14402"/>
          <a:ext cx="10058399" cy="5159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Economic Outlook &amp; </a:t>
          </a:r>
          <a:r>
            <a:rPr lang="en-US" sz="2100" b="0" kern="1200" dirty="0">
              <a:latin typeface="Aptos" panose="020B0004020202020204" pitchFamily="34" charset="0"/>
            </a:rPr>
            <a:t>Federal COVID-19 Funds</a:t>
          </a:r>
        </a:p>
      </dsp:txBody>
      <dsp:txXfrm>
        <a:off x="25188" y="39590"/>
        <a:ext cx="10008023" cy="465594"/>
      </dsp:txXfrm>
    </dsp:sp>
    <dsp:sp modelId="{BC9ADC9F-A147-47CF-9F42-E1E2E0062995}">
      <dsp:nvSpPr>
        <dsp:cNvPr id="0" name=""/>
        <dsp:cNvSpPr/>
      </dsp:nvSpPr>
      <dsp:spPr>
        <a:xfrm flipH="1">
          <a:off x="301" y="600477"/>
          <a:ext cx="10057796" cy="5159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Legislative Update </a:t>
          </a:r>
        </a:p>
      </dsp:txBody>
      <dsp:txXfrm>
        <a:off x="25489" y="625665"/>
        <a:ext cx="10007420" cy="465594"/>
      </dsp:txXfrm>
    </dsp:sp>
    <dsp:sp modelId="{4D77E8DF-8FE9-4BF8-8D74-A37E4DA963FF}">
      <dsp:nvSpPr>
        <dsp:cNvPr id="0" name=""/>
        <dsp:cNvSpPr/>
      </dsp:nvSpPr>
      <dsp:spPr>
        <a:xfrm>
          <a:off x="0" y="1176927"/>
          <a:ext cx="10058399" cy="5159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Strategic Planning Effort &amp; Performance Management</a:t>
          </a:r>
        </a:p>
      </dsp:txBody>
      <dsp:txXfrm>
        <a:off x="25188" y="1202115"/>
        <a:ext cx="10008023" cy="465594"/>
      </dsp:txXfrm>
    </dsp:sp>
    <dsp:sp modelId="{BC60EA08-17C4-4C32-9D89-3AF82C68DA67}">
      <dsp:nvSpPr>
        <dsp:cNvPr id="0" name=""/>
        <dsp:cNvSpPr/>
      </dsp:nvSpPr>
      <dsp:spPr>
        <a:xfrm>
          <a:off x="0" y="1753377"/>
          <a:ext cx="10058399" cy="5159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Budget Considerations</a:t>
          </a:r>
        </a:p>
      </dsp:txBody>
      <dsp:txXfrm>
        <a:off x="25188" y="1778565"/>
        <a:ext cx="10008023" cy="465594"/>
      </dsp:txXfrm>
    </dsp:sp>
    <dsp:sp modelId="{3DCE8E32-BD0B-47F8-AFB7-930B72733047}">
      <dsp:nvSpPr>
        <dsp:cNvPr id="0" name=""/>
        <dsp:cNvSpPr/>
      </dsp:nvSpPr>
      <dsp:spPr>
        <a:xfrm>
          <a:off x="0" y="2329827"/>
          <a:ext cx="10058399" cy="5159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Five-Year Financial Forecast</a:t>
          </a:r>
        </a:p>
      </dsp:txBody>
      <dsp:txXfrm>
        <a:off x="25188" y="2355015"/>
        <a:ext cx="10008023" cy="465594"/>
      </dsp:txXfrm>
    </dsp:sp>
    <dsp:sp modelId="{8C1BBA09-E2EA-4AE8-8E0F-320F394E256D}">
      <dsp:nvSpPr>
        <dsp:cNvPr id="0" name=""/>
        <dsp:cNvSpPr/>
      </dsp:nvSpPr>
      <dsp:spPr>
        <a:xfrm>
          <a:off x="0" y="2906277"/>
          <a:ext cx="10058399" cy="5159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Budget Preparation Guidance</a:t>
          </a:r>
        </a:p>
      </dsp:txBody>
      <dsp:txXfrm>
        <a:off x="25188" y="2931465"/>
        <a:ext cx="10008023" cy="465594"/>
      </dsp:txXfrm>
    </dsp:sp>
    <dsp:sp modelId="{2E95E629-7DEA-4EA8-94E0-132987FF184D}">
      <dsp:nvSpPr>
        <dsp:cNvPr id="0" name=""/>
        <dsp:cNvSpPr/>
      </dsp:nvSpPr>
      <dsp:spPr>
        <a:xfrm>
          <a:off x="0" y="3482727"/>
          <a:ext cx="10058399" cy="5159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ptos" panose="020B0004020202020204" pitchFamily="34" charset="0"/>
            </a:rPr>
            <a:t>Budget Calendar</a:t>
          </a:r>
        </a:p>
      </dsp:txBody>
      <dsp:txXfrm>
        <a:off x="25188" y="3507915"/>
        <a:ext cx="10008023" cy="4655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61F8-ABE4-4CD7-8BAF-F40BEF84058D}">
      <dsp:nvSpPr>
        <dsp:cNvPr id="0" name=""/>
        <dsp:cNvSpPr/>
      </dsp:nvSpPr>
      <dsp:spPr>
        <a:xfrm>
          <a:off x="0" y="3410021"/>
          <a:ext cx="6797675" cy="2237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>
              <a:latin typeface="Aptos" panose="020B0004020202020204" pitchFamily="34" charset="0"/>
            </a:rPr>
            <a:t>Staff will work to synthesize feedback gathered through these meetings and develop an implementation strategy, including timelines and priorities. Steps include:</a:t>
          </a:r>
          <a:endParaRPr lang="en-US" sz="1900" kern="1200" dirty="0">
            <a:latin typeface="Aptos" panose="020B0004020202020204" pitchFamily="34" charset="0"/>
          </a:endParaRPr>
        </a:p>
      </dsp:txBody>
      <dsp:txXfrm>
        <a:off x="0" y="3410021"/>
        <a:ext cx="6797675" cy="1208165"/>
      </dsp:txXfrm>
    </dsp:sp>
    <dsp:sp modelId="{D9338157-376D-4408-A206-5C95C33D1FE5}">
      <dsp:nvSpPr>
        <dsp:cNvPr id="0" name=""/>
        <dsp:cNvSpPr/>
      </dsp:nvSpPr>
      <dsp:spPr>
        <a:xfrm>
          <a:off x="3319" y="4573439"/>
          <a:ext cx="2263678" cy="10291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i="0" kern="1200" baseline="0">
              <a:latin typeface="Aptos" panose="020B0004020202020204" pitchFamily="34" charset="0"/>
            </a:rPr>
            <a:t>Ranking strategic goals 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3319" y="4573439"/>
        <a:ext cx="2263678" cy="1029177"/>
      </dsp:txXfrm>
    </dsp:sp>
    <dsp:sp modelId="{9099DA4A-D964-48D5-921A-CD8B1C8267D6}">
      <dsp:nvSpPr>
        <dsp:cNvPr id="0" name=""/>
        <dsp:cNvSpPr/>
      </dsp:nvSpPr>
      <dsp:spPr>
        <a:xfrm>
          <a:off x="2266998" y="4573439"/>
          <a:ext cx="2263678" cy="1029177"/>
        </a:xfrm>
        <a:prstGeom prst="rect">
          <a:avLst/>
        </a:prstGeom>
        <a:solidFill>
          <a:schemeClr val="accent2">
            <a:tint val="40000"/>
            <a:alpha val="90000"/>
            <a:hueOff val="1130152"/>
            <a:satOff val="422"/>
            <a:lumOff val="5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30152"/>
              <a:satOff val="422"/>
              <a:lumOff val="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i="0" kern="1200" baseline="0">
              <a:latin typeface="Aptos" panose="020B0004020202020204" pitchFamily="34" charset="0"/>
            </a:rPr>
            <a:t>Confirming program alignments to strategies and goals 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2266998" y="4573439"/>
        <a:ext cx="2263678" cy="1029177"/>
      </dsp:txXfrm>
    </dsp:sp>
    <dsp:sp modelId="{01A6D410-F0AC-47BA-9361-74EA50A7438B}">
      <dsp:nvSpPr>
        <dsp:cNvPr id="0" name=""/>
        <dsp:cNvSpPr/>
      </dsp:nvSpPr>
      <dsp:spPr>
        <a:xfrm>
          <a:off x="4530676" y="4573439"/>
          <a:ext cx="2263678" cy="1029177"/>
        </a:xfrm>
        <a:prstGeom prst="rect">
          <a:avLst/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i="0" kern="1200" baseline="0">
              <a:latin typeface="Aptos" panose="020B0004020202020204" pitchFamily="34" charset="0"/>
            </a:rPr>
            <a:t>Working with County teams of subject matter experts to crosswalk all the strategic goals and strategies with major County programs, initiatives, and plans</a:t>
          </a:r>
          <a:endParaRPr lang="en-US" sz="1100" kern="1200" dirty="0">
            <a:latin typeface="Aptos" panose="020B0004020202020204" pitchFamily="34" charset="0"/>
          </a:endParaRPr>
        </a:p>
      </dsp:txBody>
      <dsp:txXfrm>
        <a:off x="4530676" y="4573439"/>
        <a:ext cx="2263678" cy="1029177"/>
      </dsp:txXfrm>
    </dsp:sp>
    <dsp:sp modelId="{B984E0C0-FA24-462F-8722-D1AE3DE0BFF9}">
      <dsp:nvSpPr>
        <dsp:cNvPr id="0" name=""/>
        <dsp:cNvSpPr/>
      </dsp:nvSpPr>
      <dsp:spPr>
        <a:xfrm rot="10800000">
          <a:off x="0" y="2547"/>
          <a:ext cx="6797675" cy="3441033"/>
        </a:xfrm>
        <a:prstGeom prst="upArrowCallou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>
              <a:latin typeface="Aptos" panose="020B0004020202020204" pitchFamily="34" charset="0"/>
            </a:rPr>
            <a:t>Commissioners Court Strategic Planning Committee met throughout 2023 and reviewed the factor maps, strategies, and metrics related to the County’s seven strategic goals.</a:t>
          </a:r>
          <a:endParaRPr lang="en-US" sz="1900" kern="1200" dirty="0">
            <a:latin typeface="Aptos" panose="020B0004020202020204" pitchFamily="34" charset="0"/>
          </a:endParaRPr>
        </a:p>
      </dsp:txBody>
      <dsp:txXfrm rot="10800000">
        <a:off x="0" y="2547"/>
        <a:ext cx="6797675" cy="2235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D028F-DD64-41D3-8C27-354415FB8403}">
      <dsp:nvSpPr>
        <dsp:cNvPr id="0" name=""/>
        <dsp:cNvSpPr/>
      </dsp:nvSpPr>
      <dsp:spPr>
        <a:xfrm>
          <a:off x="0" y="491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DE6F1-4B9F-4810-A39C-1D8A971FC831}">
      <dsp:nvSpPr>
        <dsp:cNvPr id="0" name=""/>
        <dsp:cNvSpPr/>
      </dsp:nvSpPr>
      <dsp:spPr>
        <a:xfrm>
          <a:off x="347648" y="259072"/>
          <a:ext cx="632087" cy="6320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6C969-D3A1-46A0-BBD1-B059834A89D3}">
      <dsp:nvSpPr>
        <dsp:cNvPr id="0" name=""/>
        <dsp:cNvSpPr/>
      </dsp:nvSpPr>
      <dsp:spPr>
        <a:xfrm>
          <a:off x="1327384" y="491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>
              <a:latin typeface="Aptos" panose="020B0004020202020204" pitchFamily="34" charset="0"/>
            </a:rPr>
            <a:t>FY 2025 Preliminary Budget departmental analysis and budget request recommendations will be published on the PBO website.</a:t>
          </a:r>
          <a:endParaRPr lang="en-US" sz="2100" kern="1200" dirty="0">
            <a:latin typeface="Aptos" panose="020B0004020202020204" pitchFamily="34" charset="0"/>
          </a:endParaRPr>
        </a:p>
      </dsp:txBody>
      <dsp:txXfrm>
        <a:off x="1327384" y="491"/>
        <a:ext cx="8731015" cy="1149250"/>
      </dsp:txXfrm>
    </dsp:sp>
    <dsp:sp modelId="{61047F97-FE1B-41A0-A956-643783DCE085}">
      <dsp:nvSpPr>
        <dsp:cNvPr id="0" name=""/>
        <dsp:cNvSpPr/>
      </dsp:nvSpPr>
      <dsp:spPr>
        <a:xfrm>
          <a:off x="0" y="1437054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40728-3350-415C-B501-33290C831967}">
      <dsp:nvSpPr>
        <dsp:cNvPr id="0" name=""/>
        <dsp:cNvSpPr/>
      </dsp:nvSpPr>
      <dsp:spPr>
        <a:xfrm>
          <a:off x="347648" y="1695636"/>
          <a:ext cx="632087" cy="6320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8D2F2-8D4A-46AE-9D43-A059F27E8F9A}">
      <dsp:nvSpPr>
        <dsp:cNvPr id="0" name=""/>
        <dsp:cNvSpPr/>
      </dsp:nvSpPr>
      <dsp:spPr>
        <a:xfrm>
          <a:off x="1327384" y="1437054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>
              <a:latin typeface="Aptos" panose="020B0004020202020204" pitchFamily="34" charset="0"/>
            </a:rPr>
            <a:t>The FY 2025 Adopted Budget will include a new volume “Volume IV: Performance Management” for all departmental performance measures</a:t>
          </a:r>
          <a:r>
            <a:rPr lang="en-US" sz="2100" b="0" i="0" kern="1200" baseline="0" dirty="0"/>
            <a:t>. </a:t>
          </a:r>
          <a:endParaRPr lang="en-US" sz="2100" kern="1200" dirty="0"/>
        </a:p>
      </dsp:txBody>
      <dsp:txXfrm>
        <a:off x="1327384" y="1437054"/>
        <a:ext cx="8731015" cy="1149250"/>
      </dsp:txXfrm>
    </dsp:sp>
    <dsp:sp modelId="{2C959466-455F-4181-90F3-60A79F56FC63}">
      <dsp:nvSpPr>
        <dsp:cNvPr id="0" name=""/>
        <dsp:cNvSpPr/>
      </dsp:nvSpPr>
      <dsp:spPr>
        <a:xfrm>
          <a:off x="0" y="2873618"/>
          <a:ext cx="10058399" cy="11492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CD181-4A1F-4730-A4F8-6AFBB89B4509}">
      <dsp:nvSpPr>
        <dsp:cNvPr id="0" name=""/>
        <dsp:cNvSpPr/>
      </dsp:nvSpPr>
      <dsp:spPr>
        <a:xfrm>
          <a:off x="347648" y="3132199"/>
          <a:ext cx="632087" cy="6320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9757C-6F25-4478-A85E-C16CAEC1AF38}">
      <dsp:nvSpPr>
        <dsp:cNvPr id="0" name=""/>
        <dsp:cNvSpPr/>
      </dsp:nvSpPr>
      <dsp:spPr>
        <a:xfrm>
          <a:off x="1327384" y="2873618"/>
          <a:ext cx="8731015" cy="114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629" tIns="121629" rIns="121629" bIns="121629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baseline="0" dirty="0">
              <a:latin typeface="Aptos" panose="020B0004020202020204" pitchFamily="34" charset="0"/>
            </a:rPr>
            <a:t>PBO will work with offices and departments on linking key performance measures to the Strategic Plan, once adopted.</a:t>
          </a:r>
          <a:endParaRPr lang="en-US" sz="2100" kern="1200" dirty="0">
            <a:latin typeface="Aptos" panose="020B0004020202020204" pitchFamily="34" charset="0"/>
          </a:endParaRPr>
        </a:p>
      </dsp:txBody>
      <dsp:txXfrm>
        <a:off x="1327384" y="2873618"/>
        <a:ext cx="8731015" cy="1149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46CEA-4FEF-4214-83C5-564CF7C5B795}">
      <dsp:nvSpPr>
        <dsp:cNvPr id="0" name=""/>
        <dsp:cNvSpPr/>
      </dsp:nvSpPr>
      <dsp:spPr>
        <a:xfrm>
          <a:off x="0" y="230069"/>
          <a:ext cx="10176164" cy="39493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F5ED6-A2D0-4909-A6B4-5B4833D5BD62}">
      <dsp:nvSpPr>
        <dsp:cNvPr id="0" name=""/>
        <dsp:cNvSpPr/>
      </dsp:nvSpPr>
      <dsp:spPr>
        <a:xfrm>
          <a:off x="119468" y="318930"/>
          <a:ext cx="217427" cy="2172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811BD-3888-46D6-9BB4-84408AB711D1}">
      <dsp:nvSpPr>
        <dsp:cNvPr id="0" name=""/>
        <dsp:cNvSpPr/>
      </dsp:nvSpPr>
      <dsp:spPr>
        <a:xfrm>
          <a:off x="433796" y="168168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New ongoing revenue focuses on identified budget drivers</a:t>
          </a:r>
        </a:p>
      </dsp:txBody>
      <dsp:txXfrm>
        <a:off x="433796" y="168168"/>
        <a:ext cx="9644824" cy="530697"/>
      </dsp:txXfrm>
    </dsp:sp>
    <dsp:sp modelId="{31AD3866-0150-4880-8C3B-60DEBC365EAA}">
      <dsp:nvSpPr>
        <dsp:cNvPr id="0" name=""/>
        <dsp:cNvSpPr/>
      </dsp:nvSpPr>
      <dsp:spPr>
        <a:xfrm>
          <a:off x="0" y="893440"/>
          <a:ext cx="10176164" cy="39493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4D81D-CD34-43F2-B180-ABFAAD55F2C4}">
      <dsp:nvSpPr>
        <dsp:cNvPr id="0" name=""/>
        <dsp:cNvSpPr/>
      </dsp:nvSpPr>
      <dsp:spPr>
        <a:xfrm>
          <a:off x="119468" y="982301"/>
          <a:ext cx="217427" cy="2172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70448-B155-4A20-9FA2-F4C6FBAEF37E}">
      <dsp:nvSpPr>
        <dsp:cNvPr id="0" name=""/>
        <dsp:cNvSpPr/>
      </dsp:nvSpPr>
      <dsp:spPr>
        <a:xfrm>
          <a:off x="441319" y="845550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Look internally to maintain current service levels</a:t>
          </a:r>
        </a:p>
      </dsp:txBody>
      <dsp:txXfrm>
        <a:off x="441319" y="845550"/>
        <a:ext cx="9644824" cy="530697"/>
      </dsp:txXfrm>
    </dsp:sp>
    <dsp:sp modelId="{EE61A221-8C66-4942-8A6F-54A7EF261EF6}">
      <dsp:nvSpPr>
        <dsp:cNvPr id="0" name=""/>
        <dsp:cNvSpPr/>
      </dsp:nvSpPr>
      <dsp:spPr>
        <a:xfrm>
          <a:off x="0" y="1556812"/>
          <a:ext cx="10176164" cy="39493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F6157-FE67-43E4-8657-700BDEFCD522}">
      <dsp:nvSpPr>
        <dsp:cNvPr id="0" name=""/>
        <dsp:cNvSpPr/>
      </dsp:nvSpPr>
      <dsp:spPr>
        <a:xfrm>
          <a:off x="119468" y="1645673"/>
          <a:ext cx="217427" cy="2172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65636-47C8-47AD-80A0-2EC58E9A9399}">
      <dsp:nvSpPr>
        <dsp:cNvPr id="0" name=""/>
        <dsp:cNvSpPr/>
      </dsp:nvSpPr>
      <dsp:spPr>
        <a:xfrm>
          <a:off x="441319" y="1492651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Funding for new programs/FTEs greatly limited</a:t>
          </a:r>
        </a:p>
      </dsp:txBody>
      <dsp:txXfrm>
        <a:off x="441319" y="1492651"/>
        <a:ext cx="9644824" cy="530697"/>
      </dsp:txXfrm>
    </dsp:sp>
    <dsp:sp modelId="{35A781E5-8F57-4A09-B902-90EB3C644A64}">
      <dsp:nvSpPr>
        <dsp:cNvPr id="0" name=""/>
        <dsp:cNvSpPr/>
      </dsp:nvSpPr>
      <dsp:spPr>
        <a:xfrm>
          <a:off x="0" y="2220184"/>
          <a:ext cx="10176164" cy="39493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7DAA83-9AF8-4EB8-A498-3369E8108C9B}">
      <dsp:nvSpPr>
        <dsp:cNvPr id="0" name=""/>
        <dsp:cNvSpPr/>
      </dsp:nvSpPr>
      <dsp:spPr>
        <a:xfrm>
          <a:off x="119468" y="2309045"/>
          <a:ext cx="217427" cy="2172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5F990-C77E-4C6C-A736-C10549D63879}">
      <dsp:nvSpPr>
        <dsp:cNvPr id="0" name=""/>
        <dsp:cNvSpPr/>
      </dsp:nvSpPr>
      <dsp:spPr>
        <a:xfrm>
          <a:off x="456365" y="2155274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Review of vacant positions &gt;= 120 Days</a:t>
          </a:r>
        </a:p>
      </dsp:txBody>
      <dsp:txXfrm>
        <a:off x="456365" y="2155274"/>
        <a:ext cx="9644824" cy="530697"/>
      </dsp:txXfrm>
    </dsp:sp>
    <dsp:sp modelId="{AF2FB377-A10A-4EFD-AC43-2356B1FC16EA}">
      <dsp:nvSpPr>
        <dsp:cNvPr id="0" name=""/>
        <dsp:cNvSpPr/>
      </dsp:nvSpPr>
      <dsp:spPr>
        <a:xfrm>
          <a:off x="0" y="2860096"/>
          <a:ext cx="10176164" cy="65493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3CCA0-FDE5-4157-85F2-D28AC1F56034}">
      <dsp:nvSpPr>
        <dsp:cNvPr id="0" name=""/>
        <dsp:cNvSpPr/>
      </dsp:nvSpPr>
      <dsp:spPr>
        <a:xfrm>
          <a:off x="119468" y="3102416"/>
          <a:ext cx="217427" cy="21721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D4349-6DD2-49EC-99BC-7C3E50505012}">
      <dsp:nvSpPr>
        <dsp:cNvPr id="0" name=""/>
        <dsp:cNvSpPr/>
      </dsp:nvSpPr>
      <dsp:spPr>
        <a:xfrm>
          <a:off x="464659" y="2922700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Continue review of fees and revenue generating contracts for cost recovery </a:t>
          </a:r>
          <a:br>
            <a:rPr lang="en-US" sz="1800" kern="1200" dirty="0">
              <a:latin typeface="Aptos" panose="020B0004020202020204" pitchFamily="34" charset="0"/>
            </a:rPr>
          </a:br>
          <a:r>
            <a:rPr lang="en-US" sz="1800" kern="1200" dirty="0">
              <a:latin typeface="Aptos" panose="020B0004020202020204" pitchFamily="34" charset="0"/>
            </a:rPr>
            <a:t>(revenue generating contract increases limited to +15%, new contracts at full cost)</a:t>
          </a:r>
        </a:p>
      </dsp:txBody>
      <dsp:txXfrm>
        <a:off x="464659" y="2922700"/>
        <a:ext cx="9644824" cy="530697"/>
      </dsp:txXfrm>
    </dsp:sp>
    <dsp:sp modelId="{4DC2CA7F-D500-41C7-89A8-B5774ECC0F31}">
      <dsp:nvSpPr>
        <dsp:cNvPr id="0" name=""/>
        <dsp:cNvSpPr/>
      </dsp:nvSpPr>
      <dsp:spPr>
        <a:xfrm>
          <a:off x="0" y="3676927"/>
          <a:ext cx="10176164" cy="68533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546AA-5905-44AA-B468-4E3EE0954C75}">
      <dsp:nvSpPr>
        <dsp:cNvPr id="0" name=""/>
        <dsp:cNvSpPr/>
      </dsp:nvSpPr>
      <dsp:spPr>
        <a:xfrm>
          <a:off x="119468" y="3910986"/>
          <a:ext cx="217427" cy="21721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42692-ECAC-4D95-B9DF-261D170DB560}">
      <dsp:nvSpPr>
        <dsp:cNvPr id="0" name=""/>
        <dsp:cNvSpPr/>
      </dsp:nvSpPr>
      <dsp:spPr>
        <a:xfrm>
          <a:off x="456365" y="3771640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Continue to refine outcome measures with a focus on results and process improvement and incorporate needed changes from the Strategic Planning Process</a:t>
          </a:r>
        </a:p>
      </dsp:txBody>
      <dsp:txXfrm>
        <a:off x="456365" y="3771640"/>
        <a:ext cx="9644824" cy="530697"/>
      </dsp:txXfrm>
    </dsp:sp>
    <dsp:sp modelId="{AA17BA47-66FB-453A-8B59-68E371EDA5D8}">
      <dsp:nvSpPr>
        <dsp:cNvPr id="0" name=""/>
        <dsp:cNvSpPr/>
      </dsp:nvSpPr>
      <dsp:spPr>
        <a:xfrm>
          <a:off x="0" y="4494936"/>
          <a:ext cx="10176164" cy="39493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BC9E8-0ED7-4243-9C8C-EB4BC4B4DBE5}">
      <dsp:nvSpPr>
        <dsp:cNvPr id="0" name=""/>
        <dsp:cNvSpPr/>
      </dsp:nvSpPr>
      <dsp:spPr>
        <a:xfrm>
          <a:off x="119468" y="4583797"/>
          <a:ext cx="217427" cy="21721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040FD-18C8-4CA3-AF80-DF571FE1668B}">
      <dsp:nvSpPr>
        <dsp:cNvPr id="0" name=""/>
        <dsp:cNvSpPr/>
      </dsp:nvSpPr>
      <dsp:spPr>
        <a:xfrm>
          <a:off x="456365" y="4451663"/>
          <a:ext cx="9644824" cy="530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65" tIns="56165" rIns="56165" bIns="5616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Submissions should be developed within context of one-, three-, and five-year planning horizons</a:t>
          </a:r>
        </a:p>
      </dsp:txBody>
      <dsp:txXfrm>
        <a:off x="456365" y="4451663"/>
        <a:ext cx="9644824" cy="530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81370"/>
          </a:xfrm>
          <a:prstGeom prst="rect">
            <a:avLst/>
          </a:prstGeom>
        </p:spPr>
        <p:txBody>
          <a:bodyPr vert="horz" lIns="94694" tIns="47346" rIns="94694" bIns="473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737" y="0"/>
            <a:ext cx="3169810" cy="481370"/>
          </a:xfrm>
          <a:prstGeom prst="rect">
            <a:avLst/>
          </a:prstGeom>
        </p:spPr>
        <p:txBody>
          <a:bodyPr vert="horz" lIns="94694" tIns="47346" rIns="94694" bIns="47346" rtlCol="0"/>
          <a:lstStyle>
            <a:lvl1pPr algn="r">
              <a:defRPr sz="1200"/>
            </a:lvl1pPr>
          </a:lstStyle>
          <a:p>
            <a:fld id="{0F09C853-F6C0-4305-AD2D-6E0D2B6BA09D}" type="datetimeFigureOut">
              <a:rPr lang="en-US" smtClean="0"/>
              <a:t>2024-03-04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832"/>
            <a:ext cx="3169810" cy="481370"/>
          </a:xfrm>
          <a:prstGeom prst="rect">
            <a:avLst/>
          </a:prstGeom>
        </p:spPr>
        <p:txBody>
          <a:bodyPr vert="horz" lIns="94694" tIns="47346" rIns="94694" bIns="473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737" y="9119832"/>
            <a:ext cx="3169810" cy="481370"/>
          </a:xfrm>
          <a:prstGeom prst="rect">
            <a:avLst/>
          </a:prstGeom>
        </p:spPr>
        <p:txBody>
          <a:bodyPr vert="horz" lIns="94694" tIns="47346" rIns="94694" bIns="47346" rtlCol="0" anchor="b"/>
          <a:lstStyle>
            <a:lvl1pPr algn="r">
              <a:defRPr sz="1200"/>
            </a:lvl1pPr>
          </a:lstStyle>
          <a:p>
            <a:fld id="{991FC220-D37D-4DFF-A929-5F6DD7EFA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8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r">
              <a:defRPr sz="1200"/>
            </a:lvl1pPr>
          </a:lstStyle>
          <a:p>
            <a:fld id="{E761CEB9-8A24-41ED-B656-CB0CABB3BAE2}" type="datetimeFigureOut">
              <a:rPr lang="en-US" smtClean="0"/>
              <a:t>2024-03-04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3" rIns="96644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44" tIns="48323" rIns="96644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1727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6"/>
            <a:ext cx="3169920" cy="481727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r">
              <a:defRPr sz="1200"/>
            </a:lvl1pPr>
          </a:lstStyle>
          <a:p>
            <a:fld id="{F71F9F96-04E8-4C8A-A50D-3715D32B0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0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2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6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41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1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9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F9F96-04E8-4C8A-A50D-3715D32B03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935F-B5A2-486F-9B9A-C999BA26F48C}" type="datetime1">
              <a:rPr lang="en-US" smtClean="0"/>
              <a:t>2024-03-04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6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50E-7F4C-4D0F-8037-456A0B48BDD6}" type="datetime1">
              <a:rPr lang="en-US" smtClean="0"/>
              <a:t>2024-03-04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DC33-D35D-4B2D-B292-9CB2C22CAA80}" type="datetime1">
              <a:rPr lang="en-US" smtClean="0"/>
              <a:t>2024-03-04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2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4333E-BE07-43E0-99F4-76620C055F2F}" type="datetime1">
              <a:rPr lang="en-US" smtClean="0"/>
              <a:t>2024-03-04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94CC6-D09F-457B-BB7A-56684EF34AA3}" type="datetime1">
              <a:rPr lang="en-US" smtClean="0"/>
              <a:t>2024-03-04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5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230A-CA56-4953-BC49-B46C8049AA42}" type="datetime1">
              <a:rPr lang="en-US" smtClean="0"/>
              <a:t>2024-03-04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39A20-CB05-48B2-ACF2-C61BC6CF9666}" type="datetime1">
              <a:rPr lang="en-US" smtClean="0"/>
              <a:t>2024-03-04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2336-003D-45B1-8A6C-4C5A5B1A44B3}" type="datetime1">
              <a:rPr lang="en-US" smtClean="0"/>
              <a:t>2024-03-04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C641-7279-4433-8948-D1D7E72B229F}" type="datetime1">
              <a:rPr lang="en-US" smtClean="0"/>
              <a:t>2024-03-04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4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ptos SemiBold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B18AAAF-61FC-4270-80F2-941406C2C6A7}" type="datetime1">
              <a:rPr lang="en-US" smtClean="0"/>
              <a:t>2024-03-04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6E68-75DE-4F07-82ED-AADEEB3AAA23}" type="datetime1">
              <a:rPr lang="en-US" smtClean="0"/>
              <a:t>2024-03-04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CF6E00-5B2A-4724-AB54-C2A3023C0093}" type="datetime1">
              <a:rPr lang="en-US" smtClean="0"/>
              <a:t>2024-03-04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EB9F97C-F195-4D19-9153-01B0C9E74B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Aptos SemiBold" panose="020B0004020202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iscentral.traviscountytx.gov/pbo/budg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15" descr="Desk with productivity items">
            <a:extLst>
              <a:ext uri="{FF2B5EF4-FFF2-40B4-BE49-F238E27FC236}">
                <a16:creationId xmlns:a16="http://schemas.microsoft.com/office/drawing/2014/main" id="{A8FFE197-CFED-4414-9AAA-66BD36FC4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b="1">
                <a:latin typeface="Aptos" panose="020B0004020202020204" pitchFamily="34" charset="0"/>
              </a:rPr>
              <a:t>FY 2025 Budget Guidelines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latin typeface="Aptos" panose="020B0004020202020204" pitchFamily="34" charset="0"/>
              </a:rPr>
              <a:t>Planning &amp; Budget Office</a:t>
            </a:r>
          </a:p>
          <a:p>
            <a:r>
              <a:rPr lang="en-US">
                <a:latin typeface="Aptos" panose="020B0004020202020204" pitchFamily="34" charset="0"/>
              </a:rPr>
              <a:t>February 22, 2024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37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D35E857-922E-4CB2-B5EB-40147085842E}"/>
              </a:ext>
            </a:extLst>
          </p:cNvPr>
          <p:cNvSpPr txBox="1">
            <a:spLocks/>
          </p:cNvSpPr>
          <p:nvPr/>
        </p:nvSpPr>
        <p:spPr>
          <a:xfrm>
            <a:off x="511673" y="408657"/>
            <a:ext cx="3084844" cy="605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Aptos SemiBold" panose="020B0004020202020204" pitchFamily="34" charset="0"/>
              </a:rPr>
              <a:t>Homestead and Other Exemptions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86F9A7-2289-43A9-9380-852CED8A2EF9}"/>
              </a:ext>
            </a:extLst>
          </p:cNvPr>
          <p:cNvSpPr txBox="1">
            <a:spLocks/>
          </p:cNvSpPr>
          <p:nvPr/>
        </p:nvSpPr>
        <p:spPr>
          <a:xfrm>
            <a:off x="4688881" y="5557422"/>
            <a:ext cx="6829646" cy="108492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1500" dirty="0">
                <a:latin typeface="Aptos" panose="020B0004020202020204" pitchFamily="34" charset="0"/>
                <a:ea typeface="+mn-lt"/>
                <a:cs typeface="+mn-lt"/>
              </a:rPr>
              <a:t>*These jurisdictions have a tax ceiling that sets the upper limit dollar amount for property taxes for these jurisdictions based on the first year of eligibility of properties with a 65 and older homestead exemption or disabled homestead exemption.  </a:t>
            </a:r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US" sz="1500" dirty="0">
              <a:cs typeface="Calibri"/>
            </a:endParaRPr>
          </a:p>
          <a:p>
            <a:pPr marL="0"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sz="1500" b="1" dirty="0">
              <a:solidFill>
                <a:srgbClr val="FFFFFF"/>
              </a:solidFill>
            </a:endParaRPr>
          </a:p>
          <a:p>
            <a:pPr>
              <a:buClr>
                <a:schemeClr val="accent1"/>
              </a:buClr>
              <a:buFont typeface="Calibri" panose="020F0502020204030204" pitchFamily="34" charset="0"/>
            </a:pP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D4FCB-6828-40DC-98CB-76DA4FDC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B9F97C-F195-4D19-9153-01B0C9E74BC5}" type="slidenum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F6913A8-C28A-4D36-8CA8-F60EDD8A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714363"/>
              </p:ext>
            </p:extLst>
          </p:nvPr>
        </p:nvGraphicFramePr>
        <p:xfrm>
          <a:off x="4688881" y="408656"/>
          <a:ext cx="6798083" cy="5208295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867754">
                  <a:extLst>
                    <a:ext uri="{9D8B030D-6E8A-4147-A177-3AD203B41FA5}">
                      <a16:colId xmlns:a16="http://schemas.microsoft.com/office/drawing/2014/main" val="1231575521"/>
                    </a:ext>
                  </a:extLst>
                </a:gridCol>
                <a:gridCol w="1514541">
                  <a:extLst>
                    <a:ext uri="{9D8B030D-6E8A-4147-A177-3AD203B41FA5}">
                      <a16:colId xmlns:a16="http://schemas.microsoft.com/office/drawing/2014/main" val="87099451"/>
                    </a:ext>
                  </a:extLst>
                </a:gridCol>
                <a:gridCol w="1380564">
                  <a:extLst>
                    <a:ext uri="{9D8B030D-6E8A-4147-A177-3AD203B41FA5}">
                      <a16:colId xmlns:a16="http://schemas.microsoft.com/office/drawing/2014/main" val="4136872014"/>
                    </a:ext>
                  </a:extLst>
                </a:gridCol>
                <a:gridCol w="2035224">
                  <a:extLst>
                    <a:ext uri="{9D8B030D-6E8A-4147-A177-3AD203B41FA5}">
                      <a16:colId xmlns:a16="http://schemas.microsoft.com/office/drawing/2014/main" val="4150668958"/>
                    </a:ext>
                  </a:extLst>
                </a:gridCol>
              </a:tblGrid>
              <a:tr h="6298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Jurisdiction</a:t>
                      </a:r>
                      <a:endParaRPr lang="en-US" sz="1500" b="1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Homestead Exemption</a:t>
                      </a:r>
                      <a:endParaRPr lang="en-US" sz="1500" b="1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65 and Older Exemption</a:t>
                      </a:r>
                      <a:endParaRPr lang="en-US" sz="1500" b="1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Disability Homestead Exemption</a:t>
                      </a:r>
                      <a:endParaRPr lang="en-US" sz="1500" b="1" cap="none" spc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292502"/>
                  </a:ext>
                </a:extLst>
              </a:tr>
              <a:tr h="3795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Travis County</a:t>
                      </a:r>
                      <a:endParaRPr lang="en-US" sz="15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359128"/>
                  </a:ext>
                </a:extLst>
              </a:tr>
              <a:tr h="62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with minimum of $5,000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378975"/>
                  </a:ext>
                </a:extLst>
              </a:tr>
              <a:tr h="3795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Central Health</a:t>
                      </a:r>
                      <a:endParaRPr lang="en-US" sz="1500" b="1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938781"/>
                  </a:ext>
                </a:extLst>
              </a:tr>
              <a:tr h="62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with minimum of $5,000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91124"/>
                  </a:ext>
                </a:extLst>
              </a:tr>
              <a:tr h="3795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City of Austin</a:t>
                      </a:r>
                      <a:endParaRPr lang="en-US" sz="15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20%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$124,000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275632"/>
                  </a:ext>
                </a:extLst>
              </a:tr>
              <a:tr h="62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with minimum of $5,000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439117"/>
                  </a:ext>
                </a:extLst>
              </a:tr>
              <a:tr h="3795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Austin ISD*</a:t>
                      </a:r>
                      <a:endParaRPr lang="en-US" sz="1500" b="1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$100,000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$35,000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$25,000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879935"/>
                  </a:ext>
                </a:extLst>
              </a:tr>
              <a:tr h="3795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b="1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Austin Community College*</a:t>
                      </a:r>
                      <a:endParaRPr lang="en-US" sz="1500" b="1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1%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$75,000</a:t>
                      </a:r>
                      <a:endParaRPr lang="en-US" sz="1500" cap="none" spc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$75,000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416351"/>
                  </a:ext>
                </a:extLst>
              </a:tr>
              <a:tr h="6298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500" cap="none" spc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with minimum of $5,000</a:t>
                      </a:r>
                      <a:endParaRPr lang="en-US" sz="15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5" marR="125295" marT="105406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99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3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847D-590D-42BC-91E7-CB28285F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76600" cy="58103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FY 2024 Overlapping Property Tax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3850B-6A1B-499B-BB53-F3BF410D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BEB9F97C-F195-4D19-9153-01B0C9E74BC5}" type="slidenum">
              <a:rPr lang="en-US"/>
              <a:pPr defTabSz="914400">
                <a:spcAft>
                  <a:spcPts val="600"/>
                </a:spcAft>
                <a:defRPr/>
              </a:pPr>
              <a:t>11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4CED66-B0FD-EC90-4E2A-2AABBA13B2CB}"/>
              </a:ext>
            </a:extLst>
          </p:cNvPr>
          <p:cNvGrpSpPr/>
          <p:nvPr/>
        </p:nvGrpSpPr>
        <p:grpSpPr>
          <a:xfrm>
            <a:off x="5231855" y="754607"/>
            <a:ext cx="5214852" cy="5464566"/>
            <a:chOff x="4179669" y="1913264"/>
            <a:chExt cx="3911601" cy="4430713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BF00A98A-2B3B-622A-1969-5245456A1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553" y="2996183"/>
              <a:ext cx="3078361" cy="3347794"/>
            </a:xfrm>
            <a:prstGeom prst="roundRect">
              <a:avLst>
                <a:gd name="adj" fmla="val 880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FFB79549-2CC7-521D-8A59-90A307EE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095" y="1927008"/>
              <a:ext cx="2979269" cy="118276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CCDC7D67-84AD-0673-E59A-0660C919E3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73351">
              <a:off x="4179669" y="2144263"/>
              <a:ext cx="2214963" cy="23408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CD7FD824-B5E0-1028-8915-79B4A1085F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21946">
              <a:off x="5740270" y="2187846"/>
              <a:ext cx="2351000" cy="225531"/>
            </a:xfrm>
            <a:prstGeom prst="roundRect">
              <a:avLst>
                <a:gd name="adj" fmla="val 760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4468E167-73F7-3794-7C87-BF800D5E1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008" y="1913264"/>
              <a:ext cx="368229" cy="33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1" name="AutoShape 8">
              <a:extLst>
                <a:ext uri="{FF2B5EF4-FFF2-40B4-BE49-F238E27FC236}">
                  <a16:creationId xmlns:a16="http://schemas.microsoft.com/office/drawing/2014/main" id="{BE7017C5-0017-8633-93C0-CFBEC92AF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20154" y="2197244"/>
              <a:ext cx="279935" cy="36822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2E8C4110-493C-1BC9-A053-785C3059AD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1502" y="2489153"/>
              <a:ext cx="1081811" cy="5704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Total Taxes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$8,873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2A0E9AE0-685E-D47A-7047-42A3AC70A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190" y="3122298"/>
              <a:ext cx="1117877" cy="1167239"/>
            </a:xfrm>
            <a:prstGeom prst="roundRect">
              <a:avLst>
                <a:gd name="adj" fmla="val 6426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normalizeH="0" baseline="0" dirty="0">
                  <a:solidFill>
                    <a:schemeClr val="accent2">
                      <a:lumMod val="50000"/>
                    </a:schemeClr>
                  </a:solidFill>
                  <a:latin typeface="Aptos" panose="020B0004020202020204" pitchFamily="34" charset="0"/>
                  <a:cs typeface="Aparajita" panose="020B0502040204020203" pitchFamily="18" charset="0"/>
                </a:rPr>
                <a:t>Travis County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normalizeH="0" baseline="0" dirty="0">
                  <a:solidFill>
                    <a:schemeClr val="accent2">
                      <a:lumMod val="50000"/>
                    </a:schemeClr>
                  </a:solidFill>
                  <a:latin typeface="Aptos" panose="020B0004020202020204" pitchFamily="34" charset="0"/>
                  <a:cs typeface="Aparajita" panose="020B0502040204020203" pitchFamily="18" charset="0"/>
                </a:rPr>
                <a:t>$1,448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normalizeH="0" baseline="0" dirty="0">
                  <a:solidFill>
                    <a:schemeClr val="accent2">
                      <a:lumMod val="50000"/>
                    </a:schemeClr>
                  </a:solidFill>
                  <a:latin typeface="Aptos" panose="020B0004020202020204" pitchFamily="34" charset="0"/>
                  <a:cs typeface="Aparajita" panose="020B0502040204020203" pitchFamily="18" charset="0"/>
                </a:rPr>
                <a:t>(16.32%)</a:t>
              </a:r>
              <a:endParaRPr kumimoji="0" lang="en-US" altLang="en-US" sz="1400" i="0" u="none" strike="noStrike" normalizeH="0" baseline="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0C4BB433-AB2C-BA8B-C00D-4B4CD063A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9354" y="4363370"/>
              <a:ext cx="1117877" cy="1311715"/>
            </a:xfrm>
            <a:prstGeom prst="roundRect">
              <a:avLst>
                <a:gd name="adj" fmla="val 7981"/>
              </a:avLst>
            </a:prstGeom>
            <a:solidFill>
              <a:schemeClr val="accent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City of Austin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$2,119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(23.88%)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D9F7EAA0-37B1-9E2D-F629-CC786868E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631" y="5748889"/>
              <a:ext cx="1553239" cy="42816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ACC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$580 (6.54%)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286EBF54-A384-1596-35D8-22A24B170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1661" y="5748856"/>
              <a:ext cx="1309143" cy="427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Central Health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$479 (5.40%)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  <p:sp>
          <p:nvSpPr>
            <p:cNvPr id="17" name="AutoShape 14">
              <a:extLst>
                <a:ext uri="{FF2B5EF4-FFF2-40B4-BE49-F238E27FC236}">
                  <a16:creationId xmlns:a16="http://schemas.microsoft.com/office/drawing/2014/main" id="{9D38626A-A75F-1A2A-63E5-016521F6B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5095" y="3109772"/>
              <a:ext cx="1746256" cy="2544050"/>
            </a:xfrm>
            <a:prstGeom prst="roundRect">
              <a:avLst>
                <a:gd name="adj" fmla="val 7995"/>
              </a:avLst>
            </a:prstGeom>
            <a:solidFill>
              <a:schemeClr val="accent2"/>
            </a:solidFill>
            <a:ln w="31750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Austin ISD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$4,247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Aptos" panose="020B0004020202020204" pitchFamily="34" charset="0"/>
                  <a:cs typeface="Aparajita" panose="020B0502040204020203" pitchFamily="18" charset="0"/>
                </a:rPr>
                <a:t>(47.86%)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cs typeface="Aparajita" panose="020B0502040204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310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6">
            <a:extLst>
              <a:ext uri="{FF2B5EF4-FFF2-40B4-BE49-F238E27FC236}">
                <a16:creationId xmlns:a16="http://schemas.microsoft.com/office/drawing/2014/main" id="{BDCE0674-A055-3314-6DAA-7270DB569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5062" y="905933"/>
            <a:ext cx="8913880" cy="50397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7ED59-90AA-408F-AD35-481841BB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0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1538-CBE3-4631-9E6E-A6E305AB8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119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Travis County Tax Base Assumptions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C7EBC-B274-4477-9297-9A38BDD7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3D9906-A2DD-4A74-8B8C-B5C55A91A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680986"/>
              </p:ext>
            </p:extLst>
          </p:nvPr>
        </p:nvGraphicFramePr>
        <p:xfrm>
          <a:off x="1143000" y="1732897"/>
          <a:ext cx="10069483" cy="404637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58716">
                  <a:extLst>
                    <a:ext uri="{9D8B030D-6E8A-4147-A177-3AD203B41FA5}">
                      <a16:colId xmlns:a16="http://schemas.microsoft.com/office/drawing/2014/main" val="4111902584"/>
                    </a:ext>
                  </a:extLst>
                </a:gridCol>
                <a:gridCol w="2513730">
                  <a:extLst>
                    <a:ext uri="{9D8B030D-6E8A-4147-A177-3AD203B41FA5}">
                      <a16:colId xmlns:a16="http://schemas.microsoft.com/office/drawing/2014/main" val="1675803852"/>
                    </a:ext>
                  </a:extLst>
                </a:gridCol>
                <a:gridCol w="2562433">
                  <a:extLst>
                    <a:ext uri="{9D8B030D-6E8A-4147-A177-3AD203B41FA5}">
                      <a16:colId xmlns:a16="http://schemas.microsoft.com/office/drawing/2014/main" val="4274054407"/>
                    </a:ext>
                  </a:extLst>
                </a:gridCol>
                <a:gridCol w="2534604">
                  <a:extLst>
                    <a:ext uri="{9D8B030D-6E8A-4147-A177-3AD203B41FA5}">
                      <a16:colId xmlns:a16="http://schemas.microsoft.com/office/drawing/2014/main" val="3050669264"/>
                    </a:ext>
                  </a:extLst>
                </a:gridCol>
              </a:tblGrid>
              <a:tr h="509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Fiscal Year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02773" marR="121664" marT="121664" marB="121664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New Construction Value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73" marR="121664" marT="121664" marB="121664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Net Taxable Value (NTV)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73" marR="121664" marT="121664" marB="121664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</a:rPr>
                        <a:t>Total NTV Growth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73" marR="121664" marT="121664" marB="121664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689435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FY 2024 Cert. Est.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2773" marR="121664" marT="121664" marB="121664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$4.8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$313.4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8.71%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447965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FY 2025 Projected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$3.5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$322.8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44075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FY 2026 Projected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$3.5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$335.7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4.00%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516897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FY 2027 Projected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$4.5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$352.5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5.00%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45167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FY 2028 Projected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$5.0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$373.7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55397"/>
                  </a:ext>
                </a:extLst>
              </a:tr>
              <a:tr h="509861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</a:rPr>
                        <a:t>FY 2029 Projected</a:t>
                      </a:r>
                      <a:endParaRPr lang="en-US" sz="2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$5.0 billion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$403.6 billion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3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3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2">
            <a:extLst>
              <a:ext uri="{FF2B5EF4-FFF2-40B4-BE49-F238E27FC236}">
                <a16:creationId xmlns:a16="http://schemas.microsoft.com/office/drawing/2014/main" id="{E5158C1E-0B75-068B-BB4C-99D539990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1623500" y="643467"/>
            <a:ext cx="8945000" cy="50502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BEA472-074F-42BD-9AD2-95502754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0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2579DAE-C141-48DB-810E-C070C3008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FD90C3-6350-4D5B-9738-6E94EDF30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09" y="381000"/>
            <a:ext cx="10115203" cy="118899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/>
              <a:t>Budget Preparation Guidance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04EB15F-46CE-4950-BFF1-1ACF1EEA1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534901"/>
              </p:ext>
            </p:extLst>
          </p:nvPr>
        </p:nvGraphicFramePr>
        <p:xfrm>
          <a:off x="1006345" y="1221297"/>
          <a:ext cx="10176164" cy="525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3492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5865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>
                <a:latin typeface="Aptos SemiBold" panose="020B0004020202020204" pitchFamily="34" charset="0"/>
              </a:rPr>
              <a:t>Budget Calendar Key Dates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48104"/>
              </p:ext>
            </p:extLst>
          </p:nvPr>
        </p:nvGraphicFramePr>
        <p:xfrm>
          <a:off x="4818637" y="207699"/>
          <a:ext cx="6492874" cy="644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3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2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ptos" panose="020B0004020202020204" pitchFamily="34" charset="0"/>
                        </a:rPr>
                        <a:t>Date</a:t>
                      </a:r>
                      <a:endParaRPr lang="en-US" sz="19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Aptos" panose="020B0004020202020204" pitchFamily="34" charset="0"/>
                        </a:rPr>
                        <a:t>Event</a:t>
                      </a:r>
                      <a:endParaRPr lang="en-US" sz="19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3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March 4 and March 7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Budget Kick-Off Meetings </a:t>
                      </a:r>
                      <a:b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(8:30am – 12:20pm)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3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</a:rPr>
                        <a:t>April 1</a:t>
                      </a: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Forms due to support departments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(ITS, Radio forms, vehicles)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3828313730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April 22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Budgets Due to PBO by 5:00pm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31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Aptos" panose="020B0004020202020204" pitchFamily="34" charset="0"/>
                        </a:rPr>
                        <a:t>April-June</a:t>
                      </a:r>
                      <a:endParaRPr lang="en-US" sz="1900" b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PBO review of County Budget Submissions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</a:rPr>
                        <a:t>June 4</a:t>
                      </a:r>
                      <a:endParaRPr lang="en-US" sz="1900" b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Employee Public </a:t>
                      </a:r>
                      <a:r>
                        <a:rPr lang="en-US" sz="1900" b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Hearing (pending Commissioners Court approval)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2166447788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Aptos" panose="020B0004020202020204" pitchFamily="34" charset="0"/>
                        </a:rPr>
                        <a:t>June</a:t>
                      </a:r>
                      <a:endParaRPr lang="en-US" sz="1900" b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Aptos" panose="020B0004020202020204" pitchFamily="34" charset="0"/>
                        </a:rPr>
                        <a:t>Departmental Meetings with PBO</a:t>
                      </a:r>
                      <a:endParaRPr lang="en-US" sz="1900" b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Week of July 29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effectLst/>
                          <a:latin typeface="Aptos" panose="020B0004020202020204" pitchFamily="34" charset="0"/>
                        </a:rPr>
                        <a:t>Preliminary Budget Published</a:t>
                      </a:r>
                      <a:endParaRPr lang="en-US" sz="1900" b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August 12-16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Potential Select Budget Hearings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(If Requested by Commissioners Court)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3266541641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September 5 and 6 (If needed)</a:t>
                      </a: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Aptos" panose="020B0004020202020204" pitchFamily="34" charset="0"/>
                        </a:rPr>
                        <a:t>Budget Mark-Up</a:t>
                      </a:r>
                      <a:endParaRPr lang="en-US" sz="1900" b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September 17</a:t>
                      </a: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FY 2025 Tax Rate Adopted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4019332660"/>
                  </a:ext>
                </a:extLst>
              </a:tr>
              <a:tr h="3914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September 24</a:t>
                      </a:r>
                    </a:p>
                  </a:txBody>
                  <a:tcPr marL="65720" marR="6572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FY 2025 Budget Adopted</a:t>
                      </a:r>
                    </a:p>
                  </a:txBody>
                  <a:tcPr marL="65720" marR="65720" marT="0" marB="0" anchor="ctr"/>
                </a:tc>
                <a:extLst>
                  <a:ext uri="{0D108BD9-81ED-4DB2-BD59-A6C34878D82A}">
                    <a16:rowId xmlns:a16="http://schemas.microsoft.com/office/drawing/2014/main" val="292714709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49249" y="6459785"/>
            <a:ext cx="1312025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BEB9F97C-F195-4D19-9153-01B0C9E74BC5}" type="slidenum">
              <a:rPr lang="en-US" smtClean="0"/>
              <a:pPr defTabSz="914400"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83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F-DD68-C28F-3122-A0DBB995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286603"/>
            <a:ext cx="10626571" cy="1450757"/>
          </a:xfrm>
        </p:spPr>
        <p:txBody>
          <a:bodyPr/>
          <a:lstStyle/>
          <a:p>
            <a:r>
              <a:rPr lang="en-US" dirty="0"/>
              <a:t>Budget Workbook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8021-36F9-AEF0-19D6-54AA10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FECAE5-02F2-D29B-8F62-25F65CB5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3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/>
              <a:t>Workbook will now include: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Budget Submission Checklist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Proposed Position Changes List</a:t>
            </a:r>
          </a:p>
          <a:p>
            <a:pPr marL="413068" lvl="2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1800" dirty="0"/>
              <a:t>Career Ladders, Internally Funded FTEs, Proposed Reclassifications, and Org Unit, Fund Center and Fund Changes 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Grant Position, SPW, and 120-Day Vacancy Reports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Status Reports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Earmark Status Reports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CAR Status Report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Fee and Contract Review Sheets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48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F-DD68-C28F-3122-A0DBB9953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286603"/>
            <a:ext cx="10626571" cy="1450757"/>
          </a:xfrm>
        </p:spPr>
        <p:txBody>
          <a:bodyPr/>
          <a:lstStyle/>
          <a:p>
            <a:r>
              <a:rPr lang="en-US" dirty="0"/>
              <a:t>Budget Workbook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8021-36F9-AEF0-19D6-54AA10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FECAE5-02F2-D29B-8F62-25F65CB51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3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Recommended Steps (in order):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Distribute any supporting sheets to relevant personnel in department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Review Position List for present accuracy</a:t>
            </a:r>
          </a:p>
          <a:p>
            <a:pPr marL="522796" lvl="1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000" dirty="0"/>
              <a:t>Data was pulled as of February 12, 2024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Make changes to Position List to align it as close as possible to how you anticipate the personnel looking on September 30, 2024</a:t>
            </a:r>
          </a:p>
          <a:p>
            <a:pPr marL="522796" lvl="1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000" dirty="0"/>
              <a:t>Includes: career ladders, expected promotions &amp; retirements, add-pays, and expected salaries for new employees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Adjust operating budget as needed </a:t>
            </a:r>
          </a:p>
          <a:p>
            <a:pPr marL="230188" indent="-230188">
              <a:buFont typeface="Arial" panose="020B0604020202020204" pitchFamily="34" charset="0"/>
              <a:buChar char="•"/>
              <a:tabLst>
                <a:tab pos="230188" algn="l"/>
              </a:tabLst>
            </a:pPr>
            <a:r>
              <a:rPr lang="en-US" sz="2400" dirty="0"/>
              <a:t>Allocate any remaining Workbook balance down to $0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2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F-DD68-C28F-3122-A0DBB995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8021-36F9-AEF0-19D6-54AA10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19</a:t>
            </a:fld>
            <a:endParaRPr lang="en-US"/>
          </a:p>
        </p:txBody>
      </p:sp>
      <p:pic>
        <p:nvPicPr>
          <p:cNvPr id="10" name="Content Placeholder 9" descr="A document with text and a note&#10;&#10;Description automatically generated with medium confidence">
            <a:extLst>
              <a:ext uri="{FF2B5EF4-FFF2-40B4-BE49-F238E27FC236}">
                <a16:creationId xmlns:a16="http://schemas.microsoft.com/office/drawing/2014/main" id="{41797F4E-24E4-3F52-4EBD-24A41E4D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/>
        </p:blipFill>
        <p:spPr>
          <a:xfrm>
            <a:off x="2482635" y="1769634"/>
            <a:ext cx="6650607" cy="4404402"/>
          </a:xfr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111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Presentation Overview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6A77916-AA7F-47F3-9876-729BC4ECF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74789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5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F-DD68-C28F-3122-A0DBB995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3989-7BCD-7E03-AFE9-42B97904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ea typeface="MS Mincho" panose="02020609040205080304" pitchFamily="49" charset="-128"/>
                <a:cs typeface="Calibri" panose="020F0502020204030204" pitchFamily="34" charset="0"/>
              </a:rPr>
              <a:t>Organizational Summary Form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ea typeface="MS Mincho" panose="02020609040205080304" pitchFamily="49" charset="-128"/>
                <a:cs typeface="Calibri" panose="020F0502020204030204" pitchFamily="34" charset="0"/>
              </a:rPr>
              <a:t>Addresses Organizational and Personnel changes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Organizational Structure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Internal Reallocations of Budget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Long-term Plans and Formal Studies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Proposed </a:t>
            </a:r>
            <a:r>
              <a:rPr lang="en-US" sz="24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Position</a:t>
            </a:r>
            <a:r>
              <a:rPr lang="en-US" sz="20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 </a:t>
            </a:r>
            <a:r>
              <a:rPr lang="en-US" sz="2400" dirty="0"/>
              <a:t>Changes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Detailed information on Proposed Position Changes List in workbooks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Additional support documentation (PAQs, Org Charts, etc.) must also be sent to HRMD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8021-36F9-AEF0-19D6-54AA10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F3FF-DD68-C28F-3122-A0DBB995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Other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3989-7BCD-7E03-AFE9-42B97904B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SBP is open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Measures mapped to new Countywide Goals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Forms have been copied to FY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Work with PBO Analyst to address any changes needed for FY 2025</a:t>
            </a:r>
          </a:p>
          <a:p>
            <a:pPr marL="0" indent="0">
              <a:buNone/>
            </a:pPr>
            <a:r>
              <a:rPr lang="en-US" sz="2400" b="1" dirty="0"/>
              <a:t>PB-4 and PB-5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Required for each budget request, unchanged from prior years</a:t>
            </a:r>
            <a:endParaRPr lang="en-US" sz="2000" b="1" dirty="0"/>
          </a:p>
          <a:p>
            <a:pPr marL="0" indent="0">
              <a:buNone/>
            </a:pPr>
            <a:r>
              <a:rPr lang="en-US" sz="2400" b="1" dirty="0"/>
              <a:t>PB-6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per department (if requesting capital items), unchanged from prior years</a:t>
            </a:r>
          </a:p>
          <a:p>
            <a:pPr marL="0">
              <a:buNone/>
            </a:pPr>
            <a:r>
              <a:rPr lang="en-US" sz="2400" b="1" dirty="0"/>
              <a:t>ITS Replacement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Due to ITS on April 1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88021-36F9-AEF0-19D6-54AA104D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3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D913-540A-097C-145C-B345F632F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A1249-2B69-CBD3-2000-DE266744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/>
              <a:t>PBO Intranet Page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https://traviscentral.traviscountytx.gov/pbo/budget</a:t>
            </a:r>
            <a:r>
              <a:rPr lang="en-US" sz="2400" dirty="0"/>
              <a:t>)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Forms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Budget Manual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SAP </a:t>
            </a:r>
            <a:r>
              <a:rPr lang="en-US" sz="2400" dirty="0" err="1"/>
              <a:t>HelpJuice</a:t>
            </a:r>
            <a:endParaRPr lang="en-US" sz="2400" dirty="0"/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400" dirty="0"/>
              <a:t>Planning and Budget Analysts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EF3E0-3007-5E5B-41A4-2020376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8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b="1">
                <a:solidFill>
                  <a:srgbClr val="FFFFFF"/>
                </a:solidFill>
              </a:rPr>
              <a:t>Economic Outlook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072" y="1856036"/>
            <a:ext cx="9925840" cy="4603749"/>
          </a:xfrm>
        </p:spPr>
        <p:txBody>
          <a:bodyPr anchor="ctr">
            <a:normAutofit/>
          </a:bodyPr>
          <a:lstStyle/>
          <a:p>
            <a:pPr marL="168275" indent="-16827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/>
              </a:rPr>
              <a:t>The Austin Metro area continues to</a:t>
            </a:r>
            <a:r>
              <a:rPr lang="en-US" sz="2600" dirty="0">
                <a:latin typeface="Aptos" panose="020B0004020202020204" pitchFamily="34" charset="0"/>
                <a:ea typeface="Times New Roman" panose="02020603050405020304" pitchFamily="18" charset="0"/>
                <a:cs typeface="Times New Roman"/>
              </a:rPr>
              <a:t> enjoy strong economic conditions; however, the area's higher cost of living could impact future growth</a:t>
            </a:r>
            <a:endParaRPr lang="en-US" sz="26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8275" indent="-16827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  <a:cs typeface="Times New Roman"/>
              </a:rPr>
              <a:t>Unemployment rate one of lowest in nation at 2.8% </a:t>
            </a:r>
            <a:endParaRPr lang="en-US" sz="26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168275" indent="-16827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Aptos" panose="020B0004020202020204" pitchFamily="34" charset="0"/>
                <a:cs typeface="Times New Roman"/>
              </a:rPr>
              <a:t>County received $247.5M in in ARPA-LFRF funds, all of which have been allocated. Track 2 funding includes Court prioritized projects and the Supportive Housing Initiative Pipeline (SHIP)</a:t>
            </a:r>
            <a:r>
              <a:rPr lang="en-US" sz="2600" dirty="0">
                <a:cs typeface="Times New Roman"/>
              </a:rPr>
              <a:t> </a:t>
            </a:r>
          </a:p>
          <a:p>
            <a:pPr marL="460883" lvl="1" indent="-16827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Times New Roman"/>
            </a:endParaRPr>
          </a:p>
          <a:p>
            <a:pPr marL="460883" lvl="1" indent="-16827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>
                <a:solidFill>
                  <a:schemeClr val="bg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bg1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FBE5DD-44FB-42B7-8FA0-1FA562C9EF86}"/>
              </a:ext>
            </a:extLst>
          </p:cNvPr>
          <p:cNvSpPr txBox="1"/>
          <p:nvPr/>
        </p:nvSpPr>
        <p:spPr>
          <a:xfrm>
            <a:off x="1080644" y="461770"/>
            <a:ext cx="9967411" cy="1255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lnSpc>
                <a:spcPct val="85000"/>
              </a:lnSpc>
              <a:spcBef>
                <a:spcPct val="0"/>
              </a:spcBef>
            </a:pPr>
            <a:r>
              <a:rPr lang="en-US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ea typeface="+mj-lt"/>
                <a:cs typeface="+mj-lt"/>
              </a:rPr>
              <a:t>Economic Outlook &amp; Federal COVID-19 Funds</a:t>
            </a:r>
          </a:p>
        </p:txBody>
      </p:sp>
    </p:spTree>
    <p:extLst>
      <p:ext uri="{BB962C8B-B14F-4D97-AF65-F5344CB8AC3E}">
        <p14:creationId xmlns:p14="http://schemas.microsoft.com/office/powerpoint/2010/main" val="4223142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071" y="294538"/>
            <a:ext cx="10022479" cy="10336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Legislative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003" y="1571349"/>
            <a:ext cx="10022479" cy="4706530"/>
          </a:xfrm>
        </p:spPr>
        <p:txBody>
          <a:bodyPr anchor="ctr">
            <a:noAutofit/>
          </a:bodyPr>
          <a:lstStyle/>
          <a:p>
            <a:pPr marR="0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88</a:t>
            </a:r>
            <a:r>
              <a:rPr lang="en-US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Legislative Session passed 1,139 bills and included various special sessions</a:t>
            </a:r>
          </a:p>
          <a:p>
            <a:pPr lvl="1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House Bill 3474 establishes the Travis County Probate Court #2</a:t>
            </a:r>
          </a:p>
          <a:p>
            <a:pPr lvl="1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House Bill 3697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streamlines requirements for the plat approval process</a:t>
            </a:r>
          </a:p>
          <a:p>
            <a:pPr lvl="1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Sena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te Bill 2 includes a $100,000 homestead exemption for School Districts, reduction in school property tax rates, and three-year 20 percent appraisal cap on for commercial, mineral and residential properties that do not have a homestead and are valued at $5 million or less</a:t>
            </a:r>
          </a:p>
          <a:p>
            <a:pPr lvl="1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Senate Bill 4 creates a new criminal offense for illegal </a:t>
            </a:r>
            <a:r>
              <a:rPr lang="en-US" dirty="0">
                <a:ea typeface="Times New Roman" panose="02020603050405020304" pitchFamily="18" charset="0"/>
                <a:cs typeface="Calibri" panose="020F0502020204030204" pitchFamily="34" charset="0"/>
              </a:rPr>
              <a:t>entry into the US, carrying a maximum six-month sentence in county jail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en-US" b="1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6569" y="6492875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 sz="110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949352-8ACD-4E9E-A214-AC161525996F}"/>
              </a:ext>
            </a:extLst>
          </p:cNvPr>
          <p:cNvSpPr txBox="1"/>
          <p:nvPr/>
        </p:nvSpPr>
        <p:spPr>
          <a:xfrm>
            <a:off x="1245071" y="791312"/>
            <a:ext cx="9967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dirty="0">
                <a:latin typeface="Aptos SemiBold" panose="020B0004020202020204" pitchFamily="34" charset="0"/>
              </a:rPr>
              <a:t>88</a:t>
            </a:r>
            <a:r>
              <a:rPr lang="en-US" sz="4800" baseline="30000" dirty="0">
                <a:latin typeface="Aptos SemiBold" panose="020B0004020202020204" pitchFamily="34" charset="0"/>
              </a:rPr>
              <a:t>th</a:t>
            </a:r>
            <a:r>
              <a:rPr lang="en-US" sz="4800" dirty="0">
                <a:latin typeface="Aptos SemiBold" panose="020B0004020202020204" pitchFamily="34" charset="0"/>
              </a:rPr>
              <a:t> Legislative Session Update </a:t>
            </a:r>
          </a:p>
        </p:txBody>
      </p:sp>
    </p:spTree>
    <p:extLst>
      <p:ext uri="{BB962C8B-B14F-4D97-AF65-F5344CB8AC3E}">
        <p14:creationId xmlns:p14="http://schemas.microsoft.com/office/powerpoint/2010/main" val="169337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B8024-9590-AD5D-5B4F-F9B432DD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Strategic Planning &amp; Performance Management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2050F-4D39-0A9A-AB2A-4FFE1D240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23055" y="6459785"/>
            <a:ext cx="108942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BF9478E-D952-8D7A-FDA7-724720E40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92585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63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1FEE-9186-0441-0F98-DED9661B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2025 Updated Performance Management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8BA6582-B384-A644-AA11-359160D829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055969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D1FAB-24D1-7BFE-76DB-77EB0C17E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92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8"/>
            <a:ext cx="3352800" cy="58064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>
                <a:solidFill>
                  <a:srgbClr val="FFFFFF"/>
                </a:solidFill>
              </a:rPr>
              <a:t>FY 20</a:t>
            </a:r>
            <a:r>
              <a:rPr lang="en-US" sz="4400" b="1" dirty="0"/>
              <a:t>25</a:t>
            </a:r>
            <a:r>
              <a:rPr lang="en-US" sz="4400" b="1" dirty="0">
                <a:solidFill>
                  <a:srgbClr val="FFFFFF"/>
                </a:solidFill>
              </a:rPr>
              <a:t> Preliminary Budget Drivers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BEB9F97C-F195-4D19-9153-01B0C9E74BC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57089"/>
              </p:ext>
            </p:extLst>
          </p:nvPr>
        </p:nvGraphicFramePr>
        <p:xfrm>
          <a:off x="4432300" y="1524000"/>
          <a:ext cx="7149284" cy="370073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826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611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ptos" panose="020B0004020202020204" pitchFamily="34" charset="0"/>
                        </a:rPr>
                        <a:t>Items</a:t>
                      </a:r>
                    </a:p>
                  </a:txBody>
                  <a:tcPr marL="108574" marR="108574" marT="54288" marB="5428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latin typeface="Aptos" panose="020B0004020202020204" pitchFamily="34" charset="0"/>
                        </a:rPr>
                        <a:t>Amount</a:t>
                      </a:r>
                    </a:p>
                  </a:txBody>
                  <a:tcPr marL="108574" marR="108574" marT="54288" marB="54288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</a:rPr>
                        <a:t>Workforce Investments &amp; Countywide Budget Drivers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kern="120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19784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Compensation &amp; Benefits </a:t>
                      </a:r>
                      <a:endParaRPr lang="en-US" sz="19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$21.2M 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Interlocal Agreements</a:t>
                      </a:r>
                      <a:endParaRPr lang="en-US" sz="19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2.8M 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Waller Creek TIF Agreement and BCP</a:t>
                      </a:r>
                      <a:endParaRPr lang="en-US" sz="19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0.5M 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6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dk1"/>
                          </a:solidFill>
                          <a:effectLst/>
                          <a:latin typeface="Aptos" panose="020B0004020202020204" pitchFamily="34" charset="0"/>
                        </a:rPr>
                        <a:t>Program Specific Budget Drivers</a:t>
                      </a:r>
                      <a:endParaRPr lang="en-US" sz="1800" b="1" kern="120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9858988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General Maintenance of Current Effort  </a:t>
                      </a:r>
                      <a:endParaRPr lang="en-US" sz="1900" b="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lvl="0" algn="r" defTabSz="9144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3.5M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Tech-related Maintenance of Current Effort </a:t>
                      </a:r>
                      <a:endParaRPr lang="en-US" sz="1900" b="0" kern="120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</a:rPr>
                        <a:t>2.9M</a:t>
                      </a:r>
                      <a:endParaRPr lang="en-US" sz="1900" kern="120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Justice Investments</a:t>
                      </a: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2.8M</a:t>
                      </a: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611901"/>
                  </a:ext>
                </a:extLst>
              </a:tr>
              <a:tr h="31860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900" b="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Parks &amp; New Facilities</a:t>
                      </a:r>
                    </a:p>
                  </a:txBody>
                  <a:tcPr marL="81431" marR="81431" marT="11309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6990" algn="r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0.4M</a:t>
                      </a:r>
                    </a:p>
                  </a:txBody>
                  <a:tcPr marL="0" marR="32422" marT="0" marB="0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842123"/>
                  </a:ext>
                </a:extLst>
              </a:tr>
              <a:tr h="421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>
                          <a:latin typeface="Aptos" panose="020B0004020202020204" pitchFamily="34" charset="0"/>
                        </a:rPr>
                        <a:t>Total</a:t>
                      </a:r>
                      <a:endParaRPr lang="en-US" sz="1900" dirty="0">
                        <a:latin typeface="Aptos" panose="020B0004020202020204" pitchFamily="34" charset="0"/>
                      </a:endParaRPr>
                    </a:p>
                  </a:txBody>
                  <a:tcPr marL="108574" marR="108574" marT="54288" marB="54288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 b="1" dirty="0">
                          <a:latin typeface="Aptos" panose="020B0004020202020204" pitchFamily="34" charset="0"/>
                        </a:rPr>
                        <a:t>$34.1M</a:t>
                      </a:r>
                    </a:p>
                  </a:txBody>
                  <a:tcPr marL="108574" marR="108574" marT="54288" marB="54288"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70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1"/>
            <a:ext cx="10207752" cy="89916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Five-Year Financial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599"/>
            <a:ext cx="10360153" cy="4231027"/>
          </a:xfrm>
        </p:spPr>
        <p:txBody>
          <a:bodyPr anchor="ctr">
            <a:norm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Five-year financial forecast is prepared in consultation with Travis Central Appraisal District (property values) and County Auditor’s Office (revenue).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Historical County budget growth is not driven by a single issue or cost driver. Influencing factors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Population and related service demand increases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Workforce investments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New and expanded programs, improved service delivery, and state mandates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Local, state, and national economic conditions</a:t>
            </a:r>
          </a:p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B9F97C-F195-4D19-9153-01B0C9E74BC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2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9031"/>
            <a:ext cx="10058400" cy="1102212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Five-Year Financial Forecast </a:t>
            </a:r>
            <a:br>
              <a:rPr lang="en-US" sz="4400" dirty="0"/>
            </a:br>
            <a:r>
              <a:rPr lang="en-US" sz="4000" dirty="0"/>
              <a:t>County Property Tax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936480" cy="4191000"/>
          </a:xfrm>
        </p:spPr>
        <p:txBody>
          <a:bodyPr>
            <a:noAutofit/>
          </a:bodyPr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County government is primarily funded through property taxes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The County’s approach toward property tax rate management recognizes that modest changes in the tax rate are an effective tool to respond to increasing cost of services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The No New Revenue Maintenance and Operations (M&amp;O) Tax Rate, even with new construction values added to the tax base, does not always generate sufficient funding to keep pace with a growing population and rising costs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The County provides the maximum 20% Homestead Exemption and an additional $124,000 optional Homestead Exemption to those 65 and older/disabled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The FY 2025 Preliminary Budget will be balanced at the Voter Approval Rate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2200" dirty="0"/>
              <a:t>Future forecasting will use this property tax rate assumption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F97C-F195-4D19-9153-01B0C9E74B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64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Reviewed xmlns="50ec610c-65c9-4e82-a464-3733d751e072">
      <UserInfo>
        <DisplayName/>
        <AccountId xsi:nil="true"/>
        <AccountType/>
      </UserInfo>
    </Reviewed>
    <_ip_UnifiedCompliancePolicyProperties xmlns="http://schemas.microsoft.com/sharepoint/v3" xsi:nil="true"/>
    <TaxCatchAll xmlns="c58fcedc-6ba6-44ff-a442-8d1a18039e83" xsi:nil="true"/>
    <lcf76f155ced4ddcb4097134ff3c332f xmlns="50ec610c-65c9-4e82-a464-3733d751e072">
      <Terms xmlns="http://schemas.microsoft.com/office/infopath/2007/PartnerControls"/>
    </lcf76f155ced4ddcb4097134ff3c332f>
    <SharedWithUsers xmlns="c58fcedc-6ba6-44ff-a442-8d1a18039e83">
      <UserInfo>
        <DisplayName>Jessica Rio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0F8030FEB74B46A69A8B12FDDDF4F9" ma:contentTypeVersion="17" ma:contentTypeDescription="Create a new document." ma:contentTypeScope="" ma:versionID="feba1ff2f693a885ca5ed5b1b8abfd26">
  <xsd:schema xmlns:xsd="http://www.w3.org/2001/XMLSchema" xmlns:xs="http://www.w3.org/2001/XMLSchema" xmlns:p="http://schemas.microsoft.com/office/2006/metadata/properties" xmlns:ns1="http://schemas.microsoft.com/sharepoint/v3" xmlns:ns2="50ec610c-65c9-4e82-a464-3733d751e072" xmlns:ns3="c58fcedc-6ba6-44ff-a442-8d1a18039e83" targetNamespace="http://schemas.microsoft.com/office/2006/metadata/properties" ma:root="true" ma:fieldsID="5d2cdd4310e60a11c401fc0ea8f4d9bd" ns1:_="" ns2:_="" ns3:_="">
    <xsd:import namespace="http://schemas.microsoft.com/sharepoint/v3"/>
    <xsd:import namespace="50ec610c-65c9-4e82-a464-3733d751e072"/>
    <xsd:import namespace="c58fcedc-6ba6-44ff-a442-8d1a18039e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Reviewed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c610c-65c9-4e82-a464-3733d751e0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eviewed" ma:index="18" nillable="true" ma:displayName="Reviewed" ma:description="Reviewed By" ma:format="Dropdown" ma:list="UserInfo" ma:SharePointGroup="0" ma:internalName="Reviewed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9a6a380-f8fe-4591-8568-fc14c26da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cedc-6ba6-44ff-a442-8d1a18039e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8e21593-448a-48b3-bac6-71e19c548985}" ma:internalName="TaxCatchAll" ma:showField="CatchAllData" ma:web="c58fcedc-6ba6-44ff-a442-8d1a18039e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EB7CFE-9F21-42A0-BF3F-7ECF77046514}">
  <ds:schemaRefs>
    <ds:schemaRef ds:uri="50ec610c-65c9-4e82-a464-3733d751e07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c58fcedc-6ba6-44ff-a442-8d1a18039e83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2D3451-CBEE-45DB-A027-06CAA2F47485}">
  <ds:schemaRefs>
    <ds:schemaRef ds:uri="50ec610c-65c9-4e82-a464-3733d751e072"/>
    <ds:schemaRef ds:uri="c58fcedc-6ba6-44ff-a442-8d1a18039e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2AB3B8-0C91-4338-9806-DFCCD7353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1419</Words>
  <Application>Microsoft Office PowerPoint</Application>
  <PresentationFormat>Widescreen</PresentationFormat>
  <Paragraphs>259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MS Mincho</vt:lpstr>
      <vt:lpstr>Aptos</vt:lpstr>
      <vt:lpstr>Aptos SemiBold</vt:lpstr>
      <vt:lpstr>Arial</vt:lpstr>
      <vt:lpstr>Calibri</vt:lpstr>
      <vt:lpstr>Times New Roman</vt:lpstr>
      <vt:lpstr>Retrospect</vt:lpstr>
      <vt:lpstr>FY 2025 Budget Guidelines </vt:lpstr>
      <vt:lpstr>Presentation Overview</vt:lpstr>
      <vt:lpstr>Economic Outlook </vt:lpstr>
      <vt:lpstr>Legislative Update</vt:lpstr>
      <vt:lpstr>Strategic Planning &amp; Performance Management</vt:lpstr>
      <vt:lpstr>FY 2025 Updated Performance Management</vt:lpstr>
      <vt:lpstr>FY 2025 Preliminary Budget Drivers</vt:lpstr>
      <vt:lpstr>Five-Year Financial Forecast</vt:lpstr>
      <vt:lpstr>Five-Year Financial Forecast  County Property Tax Policy</vt:lpstr>
      <vt:lpstr>PowerPoint Presentation</vt:lpstr>
      <vt:lpstr>FY 2024 Overlapping Property Tax Rate</vt:lpstr>
      <vt:lpstr>PowerPoint Presentation</vt:lpstr>
      <vt:lpstr>Travis County Tax Base Assumptions</vt:lpstr>
      <vt:lpstr>PowerPoint Presentation</vt:lpstr>
      <vt:lpstr>Budget Preparation Guidance</vt:lpstr>
      <vt:lpstr>Budget Calendar Key Dates</vt:lpstr>
      <vt:lpstr>Budget Workbook</vt:lpstr>
      <vt:lpstr>Budget Workbook </vt:lpstr>
      <vt:lpstr>PB-1</vt:lpstr>
      <vt:lpstr>PB-2</vt:lpstr>
      <vt:lpstr>(Some) Other Forms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2022 Budget Guidelines</dc:title>
  <dc:creator>Jessica Rio</dc:creator>
  <cp:lastModifiedBy>Alex Braden</cp:lastModifiedBy>
  <cp:revision>21</cp:revision>
  <dcterms:created xsi:type="dcterms:W3CDTF">2021-03-15T20:06:50Z</dcterms:created>
  <dcterms:modified xsi:type="dcterms:W3CDTF">2024-03-04T13:29:23Z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0x010100FA0F8030FEB74B46A69A8B12FDDDF4F9</vt:lpwstr>
  </property>
  <property fmtid="{D5CDD505-2E9C-101B-9397-08002B2CF9AE}" pid="3" name="MediaServiceImageTags">
    <vt:lpwstr/>
  </property>
</Properties>
</file>